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7010400" cy="9296400"/>
  <p:embeddedFontLst>
    <p:embeddedFont>
      <p:font typeface="Comfortaa"/>
      <p:regular r:id="rId43"/>
      <p:bold r:id="rId44"/>
    </p:embeddedFont>
    <p:embeddedFont>
      <p:font typeface="Source Sans Pro" panose="020B0604020202020204" charset="0"/>
      <p:regular r:id="rId45"/>
      <p:bold r:id="rId46"/>
      <p:italic r:id="rId47"/>
      <p:boldItalic r:id="rId48"/>
    </p:embeddedFont>
    <p:embeddedFont>
      <p:font typeface="Open Sans SemiBold" panose="020B0604020202020204" charset="0"/>
      <p:regular r:id="rId49"/>
      <p:bold r:id="rId50"/>
      <p:italic r:id="rId51"/>
      <p:boldItalic r:id="rId52"/>
    </p:embeddedFont>
    <p:embeddedFont>
      <p:font typeface="Open Sans" panose="020B0604020202020204" charset="0"/>
      <p:regular r:id="rId53"/>
      <p:bold r:id="rId54"/>
      <p:italic r:id="rId55"/>
      <p:boldItalic r:id="rId56"/>
    </p:embeddedFont>
    <p:embeddedFont>
      <p:font typeface="Montserrat" panose="020B0604020202020204" charset="0"/>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Consolas" panose="020B0609020204030204" pitchFamily="49"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D94F-953B-4F91-A610-AE738C92DCC9}">
  <a:tblStyle styleId="{344FD94F-953B-4F91-A610-AE738C92DCC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Shape 106"/>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Shape 448"/>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9" name="Shape 449"/>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Shape 46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67" name="Shape 46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Shape 503"/>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04" name="Shape 504"/>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Shape 51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16" name="Shape 51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Shape 52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7" name="Shape 52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Shape 608"/>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Shape 619"/>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20" name="Shape 620"/>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Shape 632"/>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3" name="Shape 633"/>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Shape 64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Shape 658"/>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59" name="Shape 659"/>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Shape 1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Shape 669"/>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0" name="Shape 670"/>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Shape 683"/>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4" name="Shape 684"/>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Shape 697"/>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98" name="Shape 698"/>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Shape 711"/>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12" name="Shape 712"/>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Shape 72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26" name="Shape 72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Shape 73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37" name="Shape 73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Shape 821"/>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Shape 822"/>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23" name="Shape 823"/>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1" name="Shape 961"/>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62" name="Shape 962"/>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Shape 97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4" name="Shape 97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75" name="Shape 97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Shape 113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Shape 113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37" name="Shape 113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Shape 1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Shape 140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5" name="Shape 140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6" name="Shape 140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5" name="Shape 144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46" name="Shape 144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Shape 153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4" name="Shape 153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35" name="Shape 153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Shape 1569"/>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0" name="Shape 1570"/>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71" name="Shape 1571"/>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Shape 159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4" name="Shape 159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95" name="Shape 159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Shape 1639"/>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0" name="Shape 1640"/>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41" name="Shape 1641"/>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Shape 165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1" name="Shape 1651"/>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52" name="Shape 1652"/>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Shape 167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5" name="Shape 167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76" name="Shape 167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Shape 180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4" name="Shape 180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05" name="Shape 180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Shape 196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8" name="Shape 1968"/>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69" name="Shape 1969"/>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Shape 166"/>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7" name="Shape 167"/>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Shape 197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9" name="Shape 1979"/>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980" name="Shape 1980"/>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Shape 20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Shape 231"/>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2" name="Shape 232"/>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Shape 301"/>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2" name="Shape 302"/>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Shape 374"/>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75" name="Shape 375"/>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Shape 435"/>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436" name="Shape 436"/>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Shape 8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Shape 9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Shape 10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TOC">
    <p:spTree>
      <p:nvGrpSpPr>
        <p:cNvPr id="1" name="Shape 21"/>
        <p:cNvGrpSpPr/>
        <p:nvPr/>
      </p:nvGrpSpPr>
      <p:grpSpPr>
        <a:xfrm>
          <a:off x="0" y="0"/>
          <a:ext cx="0" cy="0"/>
          <a:chOff x="0" y="0"/>
          <a:chExt cx="0" cy="0"/>
        </a:xfrm>
      </p:grpSpPr>
      <p:grpSp>
        <p:nvGrpSpPr>
          <p:cNvPr id="22" name="Shape 22"/>
          <p:cNvGrpSpPr/>
          <p:nvPr/>
        </p:nvGrpSpPr>
        <p:grpSpPr>
          <a:xfrm>
            <a:off x="5875200" y="1"/>
            <a:ext cx="6316800" cy="6857420"/>
            <a:chOff x="4406400" y="0"/>
            <a:chExt cx="4737600" cy="5143065"/>
          </a:xfrm>
        </p:grpSpPr>
        <p:sp>
          <p:nvSpPr>
            <p:cNvPr id="23" name="Shape 2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4" name="Shape 24"/>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5" name="Shape 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6" name="Shape 2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7" name="Shape 27"/>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8" name="Shape 28"/>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9" name="Shape 29"/>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0" name="Shape 30"/>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1" name="Shape 31"/>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2" name="Shape 32"/>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3" name="Shape 3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4" name="Shape 34"/>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5" name="Shape 3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6" name="Shape 3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7" name="Shape 37"/>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8" name="Shape 38"/>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grpSp>
      <p:sp>
        <p:nvSpPr>
          <p:cNvPr id="39" name="Shape 3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
        <p:nvSpPr>
          <p:cNvPr id="40" name="Shape 40"/>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400"/>
              <a:buFont typeface="Calibri"/>
              <a:buNone/>
              <a:defRPr sz="3200" b="0" i="0" u="none" strike="noStrike" cap="none">
                <a:solidFill>
                  <a:schemeClr val="dk1"/>
                </a:solidFill>
                <a:latin typeface="Calibri"/>
                <a:ea typeface="Calibri"/>
                <a:cs typeface="Calibri"/>
                <a:sym typeface="Calibri"/>
              </a:defRPr>
            </a:lvl1pPr>
            <a:lvl2pPr lvl="1" rtl="0">
              <a:spcBef>
                <a:spcPts val="0"/>
              </a:spcBef>
              <a:spcAft>
                <a:spcPts val="0"/>
              </a:spcAft>
              <a:buSzPts val="2400"/>
              <a:buFont typeface="Arial"/>
              <a:buNone/>
              <a:defRPr sz="3200"/>
            </a:lvl2pPr>
            <a:lvl3pPr lvl="2" rtl="0">
              <a:spcBef>
                <a:spcPts val="0"/>
              </a:spcBef>
              <a:spcAft>
                <a:spcPts val="0"/>
              </a:spcAft>
              <a:buSzPts val="2400"/>
              <a:buFont typeface="Arial"/>
              <a:buNone/>
              <a:defRPr sz="3200"/>
            </a:lvl3pPr>
            <a:lvl4pPr lvl="3" rtl="0">
              <a:spcBef>
                <a:spcPts val="0"/>
              </a:spcBef>
              <a:spcAft>
                <a:spcPts val="0"/>
              </a:spcAft>
              <a:buSzPts val="2400"/>
              <a:buFont typeface="Arial"/>
              <a:buNone/>
              <a:defRPr sz="3200"/>
            </a:lvl4pPr>
            <a:lvl5pPr lvl="4" rtl="0">
              <a:spcBef>
                <a:spcPts val="0"/>
              </a:spcBef>
              <a:spcAft>
                <a:spcPts val="0"/>
              </a:spcAft>
              <a:buSzPts val="2400"/>
              <a:buFont typeface="Arial"/>
              <a:buNone/>
              <a:defRPr sz="3200"/>
            </a:lvl5pPr>
            <a:lvl6pPr lvl="5" rtl="0">
              <a:spcBef>
                <a:spcPts val="0"/>
              </a:spcBef>
              <a:spcAft>
                <a:spcPts val="0"/>
              </a:spcAft>
              <a:buSzPts val="2400"/>
              <a:buFont typeface="Arial"/>
              <a:buNone/>
              <a:defRPr sz="3200"/>
            </a:lvl6pPr>
            <a:lvl7pPr lvl="6" rtl="0">
              <a:spcBef>
                <a:spcPts val="0"/>
              </a:spcBef>
              <a:spcAft>
                <a:spcPts val="0"/>
              </a:spcAft>
              <a:buSzPts val="2400"/>
              <a:buFont typeface="Arial"/>
              <a:buNone/>
              <a:defRPr sz="3200"/>
            </a:lvl7pPr>
            <a:lvl8pPr lvl="7" rtl="0">
              <a:spcBef>
                <a:spcPts val="0"/>
              </a:spcBef>
              <a:spcAft>
                <a:spcPts val="0"/>
              </a:spcAft>
              <a:buSzPts val="2400"/>
              <a:buFont typeface="Arial"/>
              <a:buNone/>
              <a:defRPr sz="3200"/>
            </a:lvl8pPr>
            <a:lvl9pPr lvl="8" rtl="0">
              <a:spcBef>
                <a:spcPts val="0"/>
              </a:spcBef>
              <a:spcAft>
                <a:spcPts val="0"/>
              </a:spcAft>
              <a:buSzPts val="2400"/>
              <a:buFont typeface="Arial"/>
              <a:buNone/>
              <a:defRPr sz="3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Shape 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Shape 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Shape 6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Shape 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1.png"/><Relationship Id="rId12"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34.png"/><Relationship Id="rId4" Type="http://schemas.openxmlformats.org/officeDocument/2006/relationships/image" Target="../media/image23.png"/><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41.jpg"/><Relationship Id="rId12"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40.png"/><Relationship Id="rId5" Type="http://schemas.openxmlformats.org/officeDocument/2006/relationships/image" Target="../media/image47.png"/><Relationship Id="rId10" Type="http://schemas.openxmlformats.org/officeDocument/2006/relationships/image" Target="../media/image46.jpg"/><Relationship Id="rId4" Type="http://schemas.openxmlformats.org/officeDocument/2006/relationships/image" Target="../media/image4.png"/><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hyperlink" Target="mailto:al.barnes@docker.com" TargetMode="External"/><Relationship Id="rId4" Type="http://schemas.openxmlformats.org/officeDocument/2006/relationships/hyperlink" Target="mailto:christine.lovett@docker.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3techs.com/technologies/details/os-linux/all/all"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Shape 109"/>
          <p:cNvPicPr preferRelativeResize="0"/>
          <p:nvPr/>
        </p:nvPicPr>
        <p:blipFill rotWithShape="1">
          <a:blip r:embed="rId3">
            <a:alphaModFix/>
          </a:blip>
          <a:srcRect/>
          <a:stretch/>
        </p:blipFill>
        <p:spPr>
          <a:xfrm>
            <a:off x="1524000" y="0"/>
            <a:ext cx="9144000" cy="6858000"/>
          </a:xfrm>
          <a:prstGeom prst="rect">
            <a:avLst/>
          </a:prstGeom>
          <a:noFill/>
          <a:ln>
            <a:noFill/>
          </a:ln>
        </p:spPr>
      </p:pic>
      <p:sp>
        <p:nvSpPr>
          <p:cNvPr id="110" name="Shape 110"/>
          <p:cNvSpPr txBox="1">
            <a:spLocks noGrp="1"/>
          </p:cNvSpPr>
          <p:nvPr>
            <p:ph type="ctrTitle"/>
          </p:nvPr>
        </p:nvSpPr>
        <p:spPr>
          <a:xfrm>
            <a:off x="2209800" y="4579983"/>
            <a:ext cx="7772400" cy="11145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5400"/>
              <a:buFont typeface="Arial"/>
              <a:buNone/>
            </a:pPr>
            <a:r>
              <a:rPr lang="en-US" sz="5400" b="0" i="0" u="none" strike="noStrike" cap="none" dirty="0">
                <a:solidFill>
                  <a:schemeClr val="lt1"/>
                </a:solidFill>
                <a:latin typeface="Arial"/>
                <a:ea typeface="Arial"/>
                <a:cs typeface="Arial"/>
                <a:sym typeface="Arial"/>
              </a:rPr>
              <a:t>Docker Presentation for the State of Florida</a:t>
            </a:r>
            <a:endParaRPr dirty="0"/>
          </a:p>
        </p:txBody>
      </p:sp>
      <p:sp>
        <p:nvSpPr>
          <p:cNvPr id="111" name="Shape 111"/>
          <p:cNvSpPr txBox="1">
            <a:spLocks noGrp="1"/>
          </p:cNvSpPr>
          <p:nvPr>
            <p:ph type="subTitle" idx="1"/>
          </p:nvPr>
        </p:nvSpPr>
        <p:spPr>
          <a:xfrm>
            <a:off x="2895600" y="5652844"/>
            <a:ext cx="6400800" cy="1075975"/>
          </a:xfrm>
          <a:prstGeom prst="rect">
            <a:avLst/>
          </a:prstGeom>
          <a:noFill/>
          <a:ln>
            <a:noFill/>
          </a:ln>
        </p:spPr>
        <p:txBody>
          <a:bodyPr spcFirstLastPara="1" wrap="square" lIns="91425" tIns="45700" rIns="91425" bIns="45700" anchor="t" anchorCtr="0">
            <a:noAutofit/>
          </a:bodyPr>
          <a:lstStyle/>
          <a:p>
            <a:pPr marL="0" marR="0" lvl="0" indent="0" algn="ctr" rtl="0">
              <a:lnSpc>
                <a:spcPct val="70000"/>
              </a:lnSpc>
              <a:spcBef>
                <a:spcPts val="1000"/>
              </a:spcBef>
              <a:spcAft>
                <a:spcPts val="0"/>
              </a:spcAft>
              <a:buClr>
                <a:schemeClr val="lt1"/>
              </a:buClr>
              <a:buSzPts val="1700"/>
              <a:buFont typeface="Arial"/>
              <a:buNone/>
            </a:pPr>
            <a:r>
              <a:rPr lang="en-US" sz="1700" u="sng" dirty="0">
                <a:solidFill>
                  <a:schemeClr val="bg1"/>
                </a:solidFill>
                <a:latin typeface="Arial"/>
                <a:ea typeface="Arial"/>
                <a:cs typeface="Arial"/>
                <a:sym typeface="Arial"/>
              </a:rPr>
              <a:t>christine.lovett@docker.com</a:t>
            </a:r>
            <a:endParaRPr sz="1700" dirty="0">
              <a:solidFill>
                <a:schemeClr val="bg1"/>
              </a:solidFill>
              <a:latin typeface="Arial"/>
              <a:ea typeface="Arial"/>
              <a:cs typeface="Arial"/>
              <a:sym typeface="Arial"/>
            </a:endParaRPr>
          </a:p>
          <a:p>
            <a:pPr marL="0" marR="0" lvl="0" indent="0" algn="ctr" rtl="0">
              <a:lnSpc>
                <a:spcPct val="70000"/>
              </a:lnSpc>
              <a:spcBef>
                <a:spcPts val="1000"/>
              </a:spcBef>
              <a:spcAft>
                <a:spcPts val="0"/>
              </a:spcAft>
              <a:buClr>
                <a:schemeClr val="lt1"/>
              </a:buClr>
              <a:buSzPts val="1700"/>
              <a:buFont typeface="Arial"/>
              <a:buNone/>
            </a:pPr>
            <a:r>
              <a:rPr lang="en-US" sz="1700" u="sng" dirty="0">
                <a:solidFill>
                  <a:schemeClr val="bg1"/>
                </a:solidFill>
                <a:latin typeface="Arial"/>
                <a:ea typeface="Arial"/>
                <a:cs typeface="Arial"/>
                <a:sym typeface="Arial"/>
              </a:rPr>
              <a:t>al.barnes@docker.com</a:t>
            </a:r>
            <a:r>
              <a:rPr lang="en-US" sz="1700" dirty="0">
                <a:solidFill>
                  <a:schemeClr val="bg1"/>
                </a:solidFill>
                <a:latin typeface="Arial"/>
                <a:ea typeface="Arial"/>
                <a:cs typeface="Arial"/>
                <a:sym typeface="Arial"/>
              </a:rPr>
              <a:t> </a:t>
            </a:r>
            <a:endParaRPr sz="1700" dirty="0">
              <a:solidFill>
                <a:schemeClr val="bg1"/>
              </a:solidFill>
              <a:latin typeface="Arial"/>
              <a:ea typeface="Arial"/>
              <a:cs typeface="Arial"/>
              <a:sym typeface="Arial"/>
            </a:endParaRPr>
          </a:p>
          <a:p>
            <a:pPr marL="0" marR="0" lvl="0" indent="0" algn="ctr" rtl="0">
              <a:lnSpc>
                <a:spcPct val="70000"/>
              </a:lnSpc>
              <a:spcBef>
                <a:spcPts val="1000"/>
              </a:spcBef>
              <a:spcAft>
                <a:spcPts val="0"/>
              </a:spcAft>
              <a:buClr>
                <a:schemeClr val="lt1"/>
              </a:buClr>
              <a:buSzPts val="1700"/>
              <a:buFont typeface="Arial"/>
              <a:buNone/>
            </a:pPr>
            <a:r>
              <a:rPr lang="en-US" sz="2000" b="0" i="0" u="none" strike="noStrike" cap="none" dirty="0">
                <a:solidFill>
                  <a:schemeClr val="bg1"/>
                </a:solidFill>
                <a:latin typeface="Arial"/>
                <a:ea typeface="Arial"/>
                <a:cs typeface="Arial"/>
                <a:sym typeface="Arial"/>
              </a:rPr>
              <a:t>Ju</a:t>
            </a:r>
            <a:r>
              <a:rPr lang="en-US" sz="2000" dirty="0">
                <a:solidFill>
                  <a:schemeClr val="bg1"/>
                </a:solidFill>
                <a:latin typeface="Arial"/>
                <a:ea typeface="Arial"/>
                <a:cs typeface="Arial"/>
                <a:sym typeface="Arial"/>
              </a:rPr>
              <a:t>ly</a:t>
            </a:r>
            <a:r>
              <a:rPr lang="en-US" sz="2000" b="0" i="0" u="none" strike="noStrike" cap="none" dirty="0">
                <a:solidFill>
                  <a:schemeClr val="bg1"/>
                </a:solidFill>
                <a:latin typeface="Arial"/>
                <a:ea typeface="Arial"/>
                <a:cs typeface="Arial"/>
                <a:sym typeface="Arial"/>
              </a:rPr>
              <a:t> 26, 2018</a:t>
            </a:r>
            <a:endParaRPr sz="2000" dirty="0">
              <a:solidFill>
                <a:schemeClr val="bg1"/>
              </a:solidFill>
            </a:endParaRPr>
          </a:p>
        </p:txBody>
      </p:sp>
      <p:pic>
        <p:nvPicPr>
          <p:cNvPr id="112" name="Shape 112"/>
          <p:cNvPicPr preferRelativeResize="0"/>
          <p:nvPr/>
        </p:nvPicPr>
        <p:blipFill rotWithShape="1">
          <a:blip r:embed="rId4">
            <a:alphaModFix/>
          </a:blip>
          <a:srcRect/>
          <a:stretch/>
        </p:blipFill>
        <p:spPr>
          <a:xfrm>
            <a:off x="1660362" y="137157"/>
            <a:ext cx="3213547" cy="2011680"/>
          </a:xfrm>
          <a:prstGeom prst="rect">
            <a:avLst/>
          </a:prstGeom>
          <a:noFill/>
          <a:ln>
            <a:noFill/>
          </a:ln>
        </p:spPr>
      </p:pic>
      <p:sp>
        <p:nvSpPr>
          <p:cNvPr id="113" name="Shape 1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pic>
        <p:nvPicPr>
          <p:cNvPr id="114" name="Shape 114"/>
          <p:cNvPicPr preferRelativeResize="0"/>
          <p:nvPr/>
        </p:nvPicPr>
        <p:blipFill rotWithShape="1">
          <a:blip r:embed="rId5">
            <a:alphaModFix/>
          </a:blip>
          <a:srcRect l="83339"/>
          <a:stretch/>
        </p:blipFill>
        <p:spPr>
          <a:xfrm>
            <a:off x="10668000" y="0"/>
            <a:ext cx="1524000" cy="6866545"/>
          </a:xfrm>
          <a:prstGeom prst="rect">
            <a:avLst/>
          </a:prstGeom>
          <a:noFill/>
          <a:ln>
            <a:noFill/>
          </a:ln>
        </p:spPr>
      </p:pic>
      <p:pic>
        <p:nvPicPr>
          <p:cNvPr id="115" name="Shape 115"/>
          <p:cNvPicPr preferRelativeResize="0"/>
          <p:nvPr/>
        </p:nvPicPr>
        <p:blipFill rotWithShape="1">
          <a:blip r:embed="rId5">
            <a:alphaModFix/>
          </a:blip>
          <a:srcRect l="83339"/>
          <a:stretch/>
        </p:blipFill>
        <p:spPr>
          <a:xfrm rot="10800000">
            <a:off x="-19052" y="3937"/>
            <a:ext cx="1543051" cy="68619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10</a:t>
            </a:fld>
            <a:endParaRPr sz="1200">
              <a:solidFill>
                <a:srgbClr val="888888"/>
              </a:solidFill>
              <a:latin typeface="Calibri"/>
              <a:ea typeface="Calibri"/>
              <a:cs typeface="Calibri"/>
              <a:sym typeface="Calibri"/>
            </a:endParaRPr>
          </a:p>
        </p:txBody>
      </p:sp>
      <p:sp>
        <p:nvSpPr>
          <p:cNvPr id="452" name="Shape 452"/>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453" name="Shape 453"/>
          <p:cNvSpPr txBox="1"/>
          <p:nvPr/>
        </p:nvSpPr>
        <p:spPr>
          <a:xfrm>
            <a:off x="431526" y="9340388"/>
            <a:ext cx="177900" cy="27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454" name="Shape 454"/>
          <p:cNvSpPr txBox="1"/>
          <p:nvPr/>
        </p:nvSpPr>
        <p:spPr>
          <a:xfrm>
            <a:off x="236650" y="850250"/>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3200" b="1">
                <a:solidFill>
                  <a:srgbClr val="2F474F"/>
                </a:solidFill>
              </a:rPr>
              <a:t>How to create a Docker container</a:t>
            </a:r>
            <a:endParaRPr sz="3200" b="1">
              <a:solidFill>
                <a:srgbClr val="2F474F"/>
              </a:solidFill>
            </a:endParaRPr>
          </a:p>
        </p:txBody>
      </p:sp>
      <p:pic>
        <p:nvPicPr>
          <p:cNvPr id="455" name="Shape 455"/>
          <p:cNvPicPr preferRelativeResize="0"/>
          <p:nvPr/>
        </p:nvPicPr>
        <p:blipFill rotWithShape="1">
          <a:blip r:embed="rId3">
            <a:alphaModFix/>
          </a:blip>
          <a:srcRect/>
          <a:stretch/>
        </p:blipFill>
        <p:spPr>
          <a:xfrm>
            <a:off x="1471843" y="2591100"/>
            <a:ext cx="2123671" cy="1963355"/>
          </a:xfrm>
          <a:prstGeom prst="rect">
            <a:avLst/>
          </a:prstGeom>
          <a:noFill/>
          <a:ln>
            <a:noFill/>
          </a:ln>
        </p:spPr>
      </p:pic>
      <p:sp>
        <p:nvSpPr>
          <p:cNvPr id="456" name="Shape 456"/>
          <p:cNvSpPr txBox="1"/>
          <p:nvPr/>
        </p:nvSpPr>
        <p:spPr>
          <a:xfrm>
            <a:off x="291474" y="1472275"/>
            <a:ext cx="4484400" cy="90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Without Docker</a:t>
            </a:r>
            <a:endParaRPr sz="3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a:solidFill>
                  <a:srgbClr val="000000"/>
                </a:solidFill>
                <a:latin typeface="Arial"/>
                <a:ea typeface="Arial"/>
                <a:cs typeface="Arial"/>
                <a:sym typeface="Arial"/>
              </a:rPr>
              <a:t>100 Page Binder</a:t>
            </a:r>
            <a:endParaRPr sz="1867" b="0" i="0" u="none" strike="noStrike" cap="none">
              <a:solidFill>
                <a:srgbClr val="000000"/>
              </a:solidFill>
              <a:latin typeface="Arial"/>
              <a:ea typeface="Arial"/>
              <a:cs typeface="Arial"/>
              <a:sym typeface="Arial"/>
            </a:endParaRPr>
          </a:p>
        </p:txBody>
      </p:sp>
      <p:sp>
        <p:nvSpPr>
          <p:cNvPr id="457" name="Shape 457"/>
          <p:cNvSpPr txBox="1"/>
          <p:nvPr/>
        </p:nvSpPr>
        <p:spPr>
          <a:xfrm>
            <a:off x="236650" y="4491858"/>
            <a:ext cx="5357400" cy="1875900"/>
          </a:xfrm>
          <a:prstGeom prst="rect">
            <a:avLst/>
          </a:prstGeom>
          <a:noFill/>
          <a:ln>
            <a:noFill/>
          </a:ln>
        </p:spPr>
        <p:txBody>
          <a:bodyPr spcFirstLastPara="1" wrap="square" lIns="121900" tIns="121900" rIns="121900" bIns="121900" anchor="ctr" anchorCtr="0">
            <a:noAutofit/>
          </a:bodyPr>
          <a:lstStyle/>
          <a:p>
            <a:pPr marL="609583" lvl="0" indent="-406388" rtl="0">
              <a:spcBef>
                <a:spcPts val="0"/>
              </a:spcBef>
              <a:spcAft>
                <a:spcPts val="0"/>
              </a:spcAft>
              <a:buClr>
                <a:srgbClr val="3A3838"/>
              </a:buClr>
              <a:buSzPts val="1200"/>
              <a:buChar char="●"/>
            </a:pPr>
            <a:r>
              <a:rPr lang="en-US" sz="1600">
                <a:solidFill>
                  <a:srgbClr val="3A3838"/>
                </a:solidFill>
              </a:rPr>
              <a:t>Replace the printed (often out of date) runbooks for app deployment and ops documentation</a:t>
            </a:r>
            <a:endParaRPr sz="1600">
              <a:solidFill>
                <a:srgbClr val="3A3838"/>
              </a:solidFill>
            </a:endParaRPr>
          </a:p>
          <a:p>
            <a:pPr marL="609583" lvl="0" indent="-406388" rtl="0">
              <a:spcBef>
                <a:spcPts val="1333"/>
              </a:spcBef>
              <a:spcAft>
                <a:spcPts val="1333"/>
              </a:spcAft>
              <a:buClr>
                <a:srgbClr val="3A3838"/>
              </a:buClr>
              <a:buSzPts val="1200"/>
              <a:buChar char="●"/>
            </a:pPr>
            <a:r>
              <a:rPr lang="en-US" sz="1600">
                <a:solidFill>
                  <a:srgbClr val="3A3838"/>
                </a:solidFill>
              </a:rPr>
              <a:t>Define instructions including: ports, volumes, environment variables, health-checks, and more</a:t>
            </a:r>
            <a:endParaRPr sz="1600">
              <a:solidFill>
                <a:srgbClr val="3A3838"/>
              </a:solidFill>
            </a:endParaRPr>
          </a:p>
        </p:txBody>
      </p:sp>
      <p:sp>
        <p:nvSpPr>
          <p:cNvPr id="458" name="Shape 458"/>
          <p:cNvSpPr txBox="1"/>
          <p:nvPr/>
        </p:nvSpPr>
        <p:spPr>
          <a:xfrm>
            <a:off x="7275121" y="1562861"/>
            <a:ext cx="3218700" cy="90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With Docker</a:t>
            </a:r>
            <a:endParaRPr sz="3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a:solidFill>
                  <a:srgbClr val="000000"/>
                </a:solidFill>
                <a:latin typeface="Arial"/>
                <a:ea typeface="Arial"/>
                <a:cs typeface="Arial"/>
                <a:sym typeface="Arial"/>
              </a:rPr>
              <a:t>Single Text File</a:t>
            </a:r>
            <a:endParaRPr sz="1867" b="0" i="0" u="none" strike="noStrike" cap="none">
              <a:solidFill>
                <a:srgbClr val="000000"/>
              </a:solidFill>
              <a:latin typeface="Arial"/>
              <a:ea typeface="Arial"/>
              <a:cs typeface="Arial"/>
              <a:sym typeface="Arial"/>
            </a:endParaRPr>
          </a:p>
        </p:txBody>
      </p:sp>
      <p:pic>
        <p:nvPicPr>
          <p:cNvPr id="459" name="Shape 459"/>
          <p:cNvPicPr preferRelativeResize="0"/>
          <p:nvPr/>
        </p:nvPicPr>
        <p:blipFill rotWithShape="1">
          <a:blip r:embed="rId4">
            <a:alphaModFix/>
          </a:blip>
          <a:srcRect/>
          <a:stretch/>
        </p:blipFill>
        <p:spPr>
          <a:xfrm>
            <a:off x="7909283" y="2594324"/>
            <a:ext cx="2123703" cy="1956906"/>
          </a:xfrm>
          <a:prstGeom prst="rect">
            <a:avLst/>
          </a:prstGeom>
          <a:noFill/>
          <a:ln>
            <a:noFill/>
          </a:ln>
        </p:spPr>
      </p:pic>
      <p:cxnSp>
        <p:nvCxnSpPr>
          <p:cNvPr id="460" name="Shape 460"/>
          <p:cNvCxnSpPr/>
          <p:nvPr/>
        </p:nvCxnSpPr>
        <p:spPr>
          <a:xfrm>
            <a:off x="4462934" y="3374475"/>
            <a:ext cx="2951100" cy="7500"/>
          </a:xfrm>
          <a:prstGeom prst="straightConnector1">
            <a:avLst/>
          </a:prstGeom>
          <a:noFill/>
          <a:ln w="76200" cap="flat" cmpd="sng">
            <a:solidFill>
              <a:srgbClr val="595959"/>
            </a:solidFill>
            <a:prstDash val="solid"/>
            <a:round/>
            <a:headEnd type="none" w="sm" len="sm"/>
            <a:tailEnd type="triangle" w="med" len="med"/>
          </a:ln>
        </p:spPr>
      </p:cxnSp>
      <p:sp>
        <p:nvSpPr>
          <p:cNvPr id="461" name="Shape 461"/>
          <p:cNvSpPr txBox="1"/>
          <p:nvPr/>
        </p:nvSpPr>
        <p:spPr>
          <a:xfrm>
            <a:off x="6509968" y="4491853"/>
            <a:ext cx="4749000" cy="2016000"/>
          </a:xfrm>
          <a:prstGeom prst="rect">
            <a:avLst/>
          </a:prstGeom>
          <a:noFill/>
          <a:ln>
            <a:noFill/>
          </a:ln>
        </p:spPr>
        <p:txBody>
          <a:bodyPr spcFirstLastPara="1" wrap="square" lIns="121900" tIns="121900" rIns="121900" bIns="121900" anchor="t" anchorCtr="0">
            <a:noAutofit/>
          </a:bodyPr>
          <a:lstStyle/>
          <a:p>
            <a:pPr marL="609583" marR="0" lvl="0" indent="-406388" algn="l" rtl="0">
              <a:lnSpc>
                <a:spcPct val="100000"/>
              </a:lnSpc>
              <a:spcBef>
                <a:spcPts val="0"/>
              </a:spcBef>
              <a:spcAft>
                <a:spcPts val="0"/>
              </a:spcAft>
              <a:buClr>
                <a:srgbClr val="000000"/>
              </a:buClr>
              <a:buSzPts val="1200"/>
              <a:buFont typeface="Arial"/>
              <a:buChar char="●"/>
            </a:pPr>
            <a:r>
              <a:rPr lang="en-US" sz="1600" b="0" i="0" u="none" strike="noStrike" cap="none" dirty="0">
                <a:solidFill>
                  <a:srgbClr val="3A3838"/>
                </a:solidFill>
                <a:latin typeface="Arial"/>
                <a:ea typeface="Arial"/>
                <a:cs typeface="Arial"/>
                <a:sym typeface="Arial"/>
              </a:rPr>
              <a:t>Dockerfile contains all commands to assemble a Docker container</a:t>
            </a:r>
            <a:endParaRPr sz="1600" b="0" i="0" u="none" strike="noStrike" cap="none" dirty="0">
              <a:solidFill>
                <a:srgbClr val="000000"/>
              </a:solidFill>
              <a:latin typeface="Arial"/>
              <a:ea typeface="Arial"/>
              <a:cs typeface="Arial"/>
              <a:sym typeface="Arial"/>
            </a:endParaRPr>
          </a:p>
          <a:p>
            <a:pPr marL="609583" marR="0" lvl="0" indent="-406388" algn="l" rtl="0">
              <a:lnSpc>
                <a:spcPct val="100000"/>
              </a:lnSpc>
              <a:spcBef>
                <a:spcPts val="1333"/>
              </a:spcBef>
              <a:spcAft>
                <a:spcPts val="0"/>
              </a:spcAft>
              <a:buClr>
                <a:srgbClr val="000000"/>
              </a:buClr>
              <a:buSzPts val="1200"/>
              <a:buFont typeface="Arial"/>
              <a:buChar char="●"/>
            </a:pPr>
            <a:r>
              <a:rPr lang="en-US" sz="1600" b="0" i="0" u="none" strike="noStrike" cap="none" dirty="0">
                <a:solidFill>
                  <a:srgbClr val="000000"/>
                </a:solidFill>
                <a:latin typeface="Arial"/>
                <a:ea typeface="Arial"/>
                <a:cs typeface="Arial"/>
                <a:sym typeface="Arial"/>
              </a:rPr>
              <a:t>Dockerfile containing all the instructions to deploy your app. </a:t>
            </a:r>
            <a:endParaRPr sz="1600" b="0" i="0" u="none" strike="noStrike" cap="none" dirty="0">
              <a:solidFill>
                <a:srgbClr val="000000"/>
              </a:solidFill>
              <a:latin typeface="Arial"/>
              <a:ea typeface="Arial"/>
              <a:cs typeface="Arial"/>
              <a:sym typeface="Arial"/>
            </a:endParaRPr>
          </a:p>
          <a:p>
            <a:pPr marL="609583" marR="0" lvl="0" indent="-406388" algn="l" rtl="0">
              <a:lnSpc>
                <a:spcPct val="100000"/>
              </a:lnSpc>
              <a:spcBef>
                <a:spcPts val="1333"/>
              </a:spcBef>
              <a:spcAft>
                <a:spcPts val="0"/>
              </a:spcAft>
              <a:buClr>
                <a:srgbClr val="000000"/>
              </a:buClr>
              <a:buSzPts val="1200"/>
              <a:buFont typeface="Arial"/>
              <a:buChar char="●"/>
            </a:pPr>
            <a:r>
              <a:rPr lang="en-US" sz="1600" b="0" i="0" u="none" strike="noStrike" cap="none" dirty="0">
                <a:solidFill>
                  <a:srgbClr val="000000"/>
                </a:solidFill>
                <a:latin typeface="Arial"/>
                <a:ea typeface="Arial"/>
                <a:cs typeface="Arial"/>
                <a:sym typeface="Arial"/>
              </a:rPr>
              <a:t>Enables consistent deployments across multiple environments</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1333"/>
              </a:spcBef>
              <a:spcAft>
                <a:spcPts val="1333"/>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sp>
        <p:nvSpPr>
          <p:cNvPr id="462" name="Shape 46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463" name="Shape 463"/>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11</a:t>
            </a:fld>
            <a:endParaRPr sz="1200">
              <a:solidFill>
                <a:srgbClr val="888888"/>
              </a:solidFill>
              <a:latin typeface="Calibri"/>
              <a:ea typeface="Calibri"/>
              <a:cs typeface="Calibri"/>
              <a:sym typeface="Calibri"/>
            </a:endParaRPr>
          </a:p>
        </p:txBody>
      </p:sp>
      <p:pic>
        <p:nvPicPr>
          <p:cNvPr id="470" name="Shape 470"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471" name="Shape 471"/>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472" name="Shape 472"/>
          <p:cNvSpPr txBox="1"/>
          <p:nvPr/>
        </p:nvSpPr>
        <p:spPr>
          <a:xfrm>
            <a:off x="361813" y="66495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73" name="Shape 473"/>
          <p:cNvSpPr/>
          <p:nvPr/>
        </p:nvSpPr>
        <p:spPr>
          <a:xfrm>
            <a:off x="567550" y="1263500"/>
            <a:ext cx="4184100" cy="4393800"/>
          </a:xfrm>
          <a:prstGeom prst="rect">
            <a:avLst/>
          </a:prstGeom>
          <a:noFill/>
          <a:ln w="25400" cap="flat" cmpd="sng">
            <a:solidFill>
              <a:srgbClr val="00678C"/>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474" name="Shape 474"/>
          <p:cNvSpPr/>
          <p:nvPr/>
        </p:nvSpPr>
        <p:spPr>
          <a:xfrm>
            <a:off x="5248487" y="1323267"/>
            <a:ext cx="6582300" cy="4393800"/>
          </a:xfrm>
          <a:prstGeom prst="rect">
            <a:avLst/>
          </a:prstGeom>
          <a:solidFill>
            <a:srgbClr val="EDEDED"/>
          </a:solidFill>
          <a:ln w="25400" cap="flat" cmpd="sng">
            <a:solidFill>
              <a:srgbClr val="EDEDE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pic>
        <p:nvPicPr>
          <p:cNvPr id="475" name="Shape 475"/>
          <p:cNvPicPr preferRelativeResize="0"/>
          <p:nvPr/>
        </p:nvPicPr>
        <p:blipFill rotWithShape="1">
          <a:blip r:embed="rId4">
            <a:alphaModFix/>
          </a:blip>
          <a:srcRect/>
          <a:stretch/>
        </p:blipFill>
        <p:spPr>
          <a:xfrm>
            <a:off x="1268658" y="1532636"/>
            <a:ext cx="2497055" cy="712775"/>
          </a:xfrm>
          <a:prstGeom prst="rect">
            <a:avLst/>
          </a:prstGeom>
          <a:noFill/>
          <a:ln>
            <a:noFill/>
          </a:ln>
        </p:spPr>
      </p:pic>
      <p:sp>
        <p:nvSpPr>
          <p:cNvPr id="476" name="Shape 476"/>
          <p:cNvSpPr txBox="1"/>
          <p:nvPr/>
        </p:nvSpPr>
        <p:spPr>
          <a:xfrm>
            <a:off x="1247206" y="2083471"/>
            <a:ext cx="2557500" cy="370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a:solidFill>
                  <a:srgbClr val="000000"/>
                </a:solidFill>
                <a:latin typeface="Arial"/>
                <a:ea typeface="Arial"/>
                <a:cs typeface="Arial"/>
                <a:sym typeface="Arial"/>
              </a:rPr>
              <a:t>Enterprise Edition</a:t>
            </a:r>
            <a:endParaRPr sz="1867" b="0" i="0" u="none" strike="noStrike" cap="none">
              <a:solidFill>
                <a:srgbClr val="000000"/>
              </a:solidFill>
              <a:latin typeface="Arial"/>
              <a:ea typeface="Arial"/>
              <a:cs typeface="Arial"/>
              <a:sym typeface="Arial"/>
            </a:endParaRPr>
          </a:p>
        </p:txBody>
      </p:sp>
      <p:sp>
        <p:nvSpPr>
          <p:cNvPr id="477" name="Shape 477"/>
          <p:cNvSpPr/>
          <p:nvPr/>
        </p:nvSpPr>
        <p:spPr>
          <a:xfrm>
            <a:off x="708625" y="4746073"/>
            <a:ext cx="3886500" cy="720000"/>
          </a:xfrm>
          <a:prstGeom prst="rect">
            <a:avLst/>
          </a:prstGeom>
          <a:solidFill>
            <a:srgbClr val="88B3D2"/>
          </a:solidFill>
          <a:ln w="25400" cap="flat" cmpd="sng">
            <a:solidFill>
              <a:srgbClr val="88B3D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US" sz="2133" b="0" i="0" u="none" strike="noStrike" cap="none">
                <a:solidFill>
                  <a:srgbClr val="000000"/>
                </a:solidFill>
                <a:latin typeface="Arial"/>
                <a:ea typeface="Arial"/>
                <a:cs typeface="Arial"/>
                <a:sym typeface="Arial"/>
              </a:rPr>
              <a:t>Optimized Container Engine</a:t>
            </a:r>
            <a:endParaRPr sz="1867" b="0" i="0" u="none" strike="noStrike" cap="none">
              <a:solidFill>
                <a:srgbClr val="000000"/>
              </a:solidFill>
              <a:latin typeface="Arial"/>
              <a:ea typeface="Arial"/>
              <a:cs typeface="Arial"/>
              <a:sym typeface="Arial"/>
            </a:endParaRPr>
          </a:p>
        </p:txBody>
      </p:sp>
      <p:sp>
        <p:nvSpPr>
          <p:cNvPr id="478" name="Shape 478"/>
          <p:cNvSpPr/>
          <p:nvPr/>
        </p:nvSpPr>
        <p:spPr>
          <a:xfrm>
            <a:off x="708625" y="3859688"/>
            <a:ext cx="3886500" cy="720000"/>
          </a:xfrm>
          <a:prstGeom prst="rect">
            <a:avLst/>
          </a:prstGeom>
          <a:solidFill>
            <a:srgbClr val="88B3D2"/>
          </a:solidFill>
          <a:ln w="25400" cap="flat" cmpd="sng">
            <a:solidFill>
              <a:srgbClr val="88B3D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US" sz="2133" b="0" i="0" u="none" strike="noStrike" cap="none">
                <a:solidFill>
                  <a:srgbClr val="000000"/>
                </a:solidFill>
                <a:latin typeface="Arial"/>
                <a:ea typeface="Arial"/>
                <a:cs typeface="Arial"/>
                <a:sym typeface="Arial"/>
              </a:rPr>
              <a:t>Integrated App and Cluster Management</a:t>
            </a:r>
            <a:endParaRPr sz="1867" b="0" i="0" u="none" strike="noStrike" cap="none">
              <a:solidFill>
                <a:srgbClr val="000000"/>
              </a:solidFill>
              <a:latin typeface="Arial"/>
              <a:ea typeface="Arial"/>
              <a:cs typeface="Arial"/>
              <a:sym typeface="Arial"/>
            </a:endParaRPr>
          </a:p>
        </p:txBody>
      </p:sp>
      <p:sp>
        <p:nvSpPr>
          <p:cNvPr id="479" name="Shape 479"/>
          <p:cNvSpPr/>
          <p:nvPr/>
        </p:nvSpPr>
        <p:spPr>
          <a:xfrm>
            <a:off x="683600" y="2973301"/>
            <a:ext cx="3886500" cy="720000"/>
          </a:xfrm>
          <a:prstGeom prst="rect">
            <a:avLst/>
          </a:prstGeom>
          <a:solidFill>
            <a:srgbClr val="88B3D2"/>
          </a:solidFill>
          <a:ln w="25400" cap="flat" cmpd="sng">
            <a:solidFill>
              <a:srgbClr val="88B3D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US" sz="2133" b="0" i="0" u="none" strike="noStrike" cap="none">
                <a:solidFill>
                  <a:srgbClr val="000000"/>
                </a:solidFill>
                <a:latin typeface="Arial"/>
                <a:ea typeface="Arial"/>
                <a:cs typeface="Arial"/>
                <a:sym typeface="Arial"/>
              </a:rPr>
              <a:t>Certification and Support</a:t>
            </a:r>
            <a:endParaRPr sz="1867" b="0" i="0" u="none" strike="noStrike" cap="none">
              <a:solidFill>
                <a:srgbClr val="000000"/>
              </a:solidFill>
              <a:latin typeface="Arial"/>
              <a:ea typeface="Arial"/>
              <a:cs typeface="Arial"/>
              <a:sym typeface="Arial"/>
            </a:endParaRPr>
          </a:p>
        </p:txBody>
      </p:sp>
      <p:grpSp>
        <p:nvGrpSpPr>
          <p:cNvPr id="480" name="Shape 480"/>
          <p:cNvGrpSpPr/>
          <p:nvPr/>
        </p:nvGrpSpPr>
        <p:grpSpPr>
          <a:xfrm>
            <a:off x="5452954" y="2713971"/>
            <a:ext cx="6257843" cy="1062149"/>
            <a:chOff x="256929" y="6145192"/>
            <a:chExt cx="5595353" cy="970354"/>
          </a:xfrm>
        </p:grpSpPr>
        <p:sp>
          <p:nvSpPr>
            <p:cNvPr id="481" name="Shape 481"/>
            <p:cNvSpPr/>
            <p:nvPr/>
          </p:nvSpPr>
          <p:spPr>
            <a:xfrm>
              <a:off x="256929" y="6145192"/>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Policy Management</a:t>
              </a:r>
              <a:endParaRPr sz="1333" b="1" i="0" u="none" strike="noStrike" cap="none">
                <a:solidFill>
                  <a:srgbClr val="FFFFFF"/>
                </a:solidFill>
                <a:latin typeface="Arial"/>
                <a:ea typeface="Arial"/>
                <a:cs typeface="Arial"/>
                <a:sym typeface="Arial"/>
              </a:endParaRPr>
            </a:p>
          </p:txBody>
        </p:sp>
        <p:sp>
          <p:nvSpPr>
            <p:cNvPr id="482" name="Shape 482"/>
            <p:cNvSpPr/>
            <p:nvPr/>
          </p:nvSpPr>
          <p:spPr>
            <a:xfrm>
              <a:off x="256929" y="6646946"/>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Image Scanning and Monitoring</a:t>
              </a:r>
              <a:endParaRPr sz="1867" b="0" i="0" u="none" strike="noStrike" cap="none">
                <a:solidFill>
                  <a:srgbClr val="000000"/>
                </a:solidFill>
                <a:latin typeface="Arial"/>
                <a:ea typeface="Arial"/>
                <a:cs typeface="Arial"/>
                <a:sym typeface="Arial"/>
              </a:endParaRPr>
            </a:p>
          </p:txBody>
        </p:sp>
        <p:sp>
          <p:nvSpPr>
            <p:cNvPr id="483" name="Shape 483"/>
            <p:cNvSpPr/>
            <p:nvPr/>
          </p:nvSpPr>
          <p:spPr>
            <a:xfrm>
              <a:off x="2126991" y="6145192"/>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Secure Access and User Management</a:t>
              </a:r>
              <a:endParaRPr sz="1867" b="0" i="0" u="none" strike="noStrike" cap="none">
                <a:solidFill>
                  <a:srgbClr val="000000"/>
                </a:solidFill>
                <a:latin typeface="Arial"/>
                <a:ea typeface="Arial"/>
                <a:cs typeface="Arial"/>
                <a:sym typeface="Arial"/>
              </a:endParaRPr>
            </a:p>
          </p:txBody>
        </p:sp>
        <p:sp>
          <p:nvSpPr>
            <p:cNvPr id="484" name="Shape 484"/>
            <p:cNvSpPr/>
            <p:nvPr/>
          </p:nvSpPr>
          <p:spPr>
            <a:xfrm>
              <a:off x="2126991" y="6646946"/>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Content Trust and Verification</a:t>
              </a:r>
              <a:endParaRPr sz="1867" b="0" i="0" u="none" strike="noStrike" cap="none">
                <a:solidFill>
                  <a:srgbClr val="000000"/>
                </a:solidFill>
                <a:latin typeface="Arial"/>
                <a:ea typeface="Arial"/>
                <a:cs typeface="Arial"/>
                <a:sym typeface="Arial"/>
              </a:endParaRPr>
            </a:p>
          </p:txBody>
        </p:sp>
        <p:sp>
          <p:nvSpPr>
            <p:cNvPr id="485" name="Shape 485"/>
            <p:cNvSpPr/>
            <p:nvPr/>
          </p:nvSpPr>
          <p:spPr>
            <a:xfrm>
              <a:off x="4008782" y="6145192"/>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Application and Cluster Management</a:t>
              </a:r>
              <a:endParaRPr sz="1867" b="0" i="0" u="none" strike="noStrike" cap="none">
                <a:solidFill>
                  <a:srgbClr val="000000"/>
                </a:solidFill>
                <a:latin typeface="Arial"/>
                <a:ea typeface="Arial"/>
                <a:cs typeface="Arial"/>
                <a:sym typeface="Arial"/>
              </a:endParaRPr>
            </a:p>
          </p:txBody>
        </p:sp>
        <p:sp>
          <p:nvSpPr>
            <p:cNvPr id="486" name="Shape 486"/>
            <p:cNvSpPr/>
            <p:nvPr/>
          </p:nvSpPr>
          <p:spPr>
            <a:xfrm>
              <a:off x="4008782" y="6646946"/>
              <a:ext cx="1843500" cy="4686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Image Management</a:t>
              </a:r>
              <a:endParaRPr sz="1333" b="1" i="0" u="none" strike="noStrike" cap="none">
                <a:solidFill>
                  <a:srgbClr val="FFFFFF"/>
                </a:solidFill>
                <a:latin typeface="Arial"/>
                <a:ea typeface="Arial"/>
                <a:cs typeface="Arial"/>
                <a:sym typeface="Arial"/>
              </a:endParaRPr>
            </a:p>
          </p:txBody>
        </p:sp>
      </p:grpSp>
      <p:grpSp>
        <p:nvGrpSpPr>
          <p:cNvPr id="487" name="Shape 487"/>
          <p:cNvGrpSpPr/>
          <p:nvPr/>
        </p:nvGrpSpPr>
        <p:grpSpPr>
          <a:xfrm>
            <a:off x="5452932" y="3854185"/>
            <a:ext cx="6257845" cy="1062149"/>
            <a:chOff x="635391" y="3152250"/>
            <a:chExt cx="5595355" cy="970353"/>
          </a:xfrm>
        </p:grpSpPr>
        <p:sp>
          <p:nvSpPr>
            <p:cNvPr id="488" name="Shape 488"/>
            <p:cNvSpPr/>
            <p:nvPr/>
          </p:nvSpPr>
          <p:spPr>
            <a:xfrm>
              <a:off x="635391" y="3152250"/>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Security</a:t>
              </a:r>
              <a:endParaRPr sz="1867" b="0" i="0" u="none" strike="noStrike" cap="none">
                <a:solidFill>
                  <a:srgbClr val="000000"/>
                </a:solidFill>
                <a:latin typeface="Arial"/>
                <a:ea typeface="Arial"/>
                <a:cs typeface="Arial"/>
                <a:sym typeface="Arial"/>
              </a:endParaRPr>
            </a:p>
          </p:txBody>
        </p:sp>
        <p:sp>
          <p:nvSpPr>
            <p:cNvPr id="489" name="Shape 489"/>
            <p:cNvSpPr/>
            <p:nvPr/>
          </p:nvSpPr>
          <p:spPr>
            <a:xfrm>
              <a:off x="635391" y="3654003"/>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Distributed State</a:t>
              </a:r>
              <a:endParaRPr sz="1867" b="0" i="0" u="none" strike="noStrike" cap="none">
                <a:solidFill>
                  <a:srgbClr val="000000"/>
                </a:solidFill>
                <a:latin typeface="Arial"/>
                <a:ea typeface="Arial"/>
                <a:cs typeface="Arial"/>
                <a:sym typeface="Arial"/>
              </a:endParaRPr>
            </a:p>
          </p:txBody>
        </p:sp>
        <p:sp>
          <p:nvSpPr>
            <p:cNvPr id="490" name="Shape 490"/>
            <p:cNvSpPr/>
            <p:nvPr/>
          </p:nvSpPr>
          <p:spPr>
            <a:xfrm>
              <a:off x="2505455" y="3152250"/>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Network</a:t>
              </a:r>
              <a:endParaRPr sz="1867" b="0" i="0" u="none" strike="noStrike" cap="none">
                <a:solidFill>
                  <a:srgbClr val="000000"/>
                </a:solidFill>
                <a:latin typeface="Arial"/>
                <a:ea typeface="Arial"/>
                <a:cs typeface="Arial"/>
                <a:sym typeface="Arial"/>
              </a:endParaRPr>
            </a:p>
          </p:txBody>
        </p:sp>
        <p:sp>
          <p:nvSpPr>
            <p:cNvPr id="491" name="Shape 491"/>
            <p:cNvSpPr/>
            <p:nvPr/>
          </p:nvSpPr>
          <p:spPr>
            <a:xfrm>
              <a:off x="2505455" y="3654003"/>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Container Runtime</a:t>
              </a:r>
              <a:endParaRPr sz="1867" b="0" i="0" u="none" strike="noStrike" cap="none">
                <a:solidFill>
                  <a:srgbClr val="000000"/>
                </a:solidFill>
                <a:latin typeface="Arial"/>
                <a:ea typeface="Arial"/>
                <a:cs typeface="Arial"/>
                <a:sym typeface="Arial"/>
              </a:endParaRPr>
            </a:p>
          </p:txBody>
        </p:sp>
        <p:sp>
          <p:nvSpPr>
            <p:cNvPr id="492" name="Shape 492"/>
            <p:cNvSpPr/>
            <p:nvPr/>
          </p:nvSpPr>
          <p:spPr>
            <a:xfrm>
              <a:off x="4387246" y="3152250"/>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Volumes</a:t>
              </a:r>
              <a:endParaRPr sz="1867" b="0" i="0" u="none" strike="noStrike" cap="none">
                <a:solidFill>
                  <a:srgbClr val="000000"/>
                </a:solidFill>
                <a:latin typeface="Arial"/>
                <a:ea typeface="Arial"/>
                <a:cs typeface="Arial"/>
                <a:sym typeface="Arial"/>
              </a:endParaRPr>
            </a:p>
          </p:txBody>
        </p:sp>
        <p:sp>
          <p:nvSpPr>
            <p:cNvPr id="493" name="Shape 493"/>
            <p:cNvSpPr/>
            <p:nvPr/>
          </p:nvSpPr>
          <p:spPr>
            <a:xfrm>
              <a:off x="4387246" y="3654003"/>
              <a:ext cx="1843500" cy="468600"/>
            </a:xfrm>
            <a:prstGeom prst="rect">
              <a:avLst/>
            </a:prstGeom>
            <a:solidFill>
              <a:srgbClr val="CACAC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535353"/>
                  </a:solidFill>
                  <a:latin typeface="Arial"/>
                  <a:ea typeface="Arial"/>
                  <a:cs typeface="Arial"/>
                  <a:sym typeface="Arial"/>
                </a:rPr>
                <a:t>Orchestration</a:t>
              </a:r>
              <a:endParaRPr sz="1867" b="0" i="0" u="none" strike="noStrike" cap="none">
                <a:solidFill>
                  <a:srgbClr val="000000"/>
                </a:solidFill>
                <a:latin typeface="Arial"/>
                <a:ea typeface="Arial"/>
                <a:cs typeface="Arial"/>
                <a:sym typeface="Arial"/>
              </a:endParaRPr>
            </a:p>
          </p:txBody>
        </p:sp>
      </p:grpSp>
      <p:sp>
        <p:nvSpPr>
          <p:cNvPr id="494" name="Shape 494"/>
          <p:cNvSpPr/>
          <p:nvPr/>
        </p:nvSpPr>
        <p:spPr>
          <a:xfrm>
            <a:off x="5452964" y="2110975"/>
            <a:ext cx="6258300" cy="513000"/>
          </a:xfrm>
          <a:prstGeom prst="rect">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Application Composition, Deployment and Reliability </a:t>
            </a:r>
            <a:endParaRPr sz="1867" b="0" i="0" u="none" strike="noStrike" cap="none">
              <a:solidFill>
                <a:srgbClr val="000000"/>
              </a:solidFill>
              <a:latin typeface="Arial"/>
              <a:ea typeface="Arial"/>
              <a:cs typeface="Arial"/>
              <a:sym typeface="Arial"/>
            </a:endParaRPr>
          </a:p>
        </p:txBody>
      </p:sp>
      <p:sp>
        <p:nvSpPr>
          <p:cNvPr id="495" name="Shape 495"/>
          <p:cNvSpPr/>
          <p:nvPr/>
        </p:nvSpPr>
        <p:spPr>
          <a:xfrm>
            <a:off x="5452964" y="1532636"/>
            <a:ext cx="3077700" cy="513000"/>
          </a:xfrm>
          <a:prstGeom prst="rect">
            <a:avLst/>
          </a:prstGeom>
          <a:solidFill>
            <a:srgbClr val="29292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Certified Containers</a:t>
            </a:r>
            <a:endParaRPr sz="1333" b="1" i="0" u="none" strike="noStrike" cap="none">
              <a:solidFill>
                <a:srgbClr val="FFFFFF"/>
              </a:solidFill>
              <a:latin typeface="Arial"/>
              <a:ea typeface="Arial"/>
              <a:cs typeface="Arial"/>
              <a:sym typeface="Arial"/>
            </a:endParaRPr>
          </a:p>
        </p:txBody>
      </p:sp>
      <p:sp>
        <p:nvSpPr>
          <p:cNvPr id="496" name="Shape 496"/>
          <p:cNvSpPr/>
          <p:nvPr/>
        </p:nvSpPr>
        <p:spPr>
          <a:xfrm>
            <a:off x="8633434" y="1532636"/>
            <a:ext cx="3077700" cy="513000"/>
          </a:xfrm>
          <a:prstGeom prst="rect">
            <a:avLst/>
          </a:prstGeom>
          <a:solidFill>
            <a:srgbClr val="29292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Certified Plugins</a:t>
            </a:r>
            <a:endParaRPr sz="1333" b="1" i="0" u="none" strike="noStrike" cap="none">
              <a:solidFill>
                <a:srgbClr val="FFFFFF"/>
              </a:solidFill>
              <a:latin typeface="Arial"/>
              <a:ea typeface="Arial"/>
              <a:cs typeface="Arial"/>
              <a:sym typeface="Arial"/>
            </a:endParaRPr>
          </a:p>
        </p:txBody>
      </p:sp>
      <p:sp>
        <p:nvSpPr>
          <p:cNvPr id="497" name="Shape 497"/>
          <p:cNvSpPr/>
          <p:nvPr/>
        </p:nvSpPr>
        <p:spPr>
          <a:xfrm>
            <a:off x="5452961" y="4969593"/>
            <a:ext cx="6258300" cy="513000"/>
          </a:xfrm>
          <a:prstGeom prst="rect">
            <a:avLst/>
          </a:prstGeom>
          <a:solidFill>
            <a:srgbClr val="29292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1" i="0" u="none" strike="noStrike" cap="none">
                <a:solidFill>
                  <a:srgbClr val="FFFFFF"/>
                </a:solidFill>
                <a:latin typeface="Arial"/>
                <a:ea typeface="Arial"/>
                <a:cs typeface="Arial"/>
                <a:sym typeface="Arial"/>
              </a:rPr>
              <a:t>Certified Infrastructure</a:t>
            </a:r>
            <a:endParaRPr sz="1333" b="1" i="0" u="none" strike="noStrike" cap="none">
              <a:solidFill>
                <a:srgbClr val="FFFFFF"/>
              </a:solidFill>
              <a:latin typeface="Arial"/>
              <a:ea typeface="Arial"/>
              <a:cs typeface="Arial"/>
              <a:sym typeface="Arial"/>
            </a:endParaRPr>
          </a:p>
        </p:txBody>
      </p:sp>
      <p:sp>
        <p:nvSpPr>
          <p:cNvPr id="498" name="Shape 498"/>
          <p:cNvSpPr/>
          <p:nvPr/>
        </p:nvSpPr>
        <p:spPr>
          <a:xfrm rot="-5400000">
            <a:off x="2832546" y="3256123"/>
            <a:ext cx="4320395" cy="481778"/>
          </a:xfrm>
          <a:prstGeom prst="flowChartExtract">
            <a:avLst/>
          </a:prstGeom>
          <a:solidFill>
            <a:srgbClr val="EDEDED"/>
          </a:solidFill>
          <a:ln w="25400" cap="flat" cmpd="sng">
            <a:solidFill>
              <a:srgbClr val="EDEDE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499" name="Shape 499"/>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500" name="Shape 500"/>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12</a:t>
            </a:fld>
            <a:endParaRPr sz="1200">
              <a:solidFill>
                <a:srgbClr val="888888"/>
              </a:solidFill>
              <a:latin typeface="Calibri"/>
              <a:ea typeface="Calibri"/>
              <a:cs typeface="Calibri"/>
              <a:sym typeface="Calibri"/>
            </a:endParaRPr>
          </a:p>
        </p:txBody>
      </p:sp>
      <p:pic>
        <p:nvPicPr>
          <p:cNvPr id="507" name="Shape 507"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508" name="Shape 508"/>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509" name="Shape 509"/>
          <p:cNvSpPr txBox="1"/>
          <p:nvPr/>
        </p:nvSpPr>
        <p:spPr>
          <a:xfrm>
            <a:off x="280004" y="769712"/>
            <a:ext cx="9748800" cy="778438"/>
          </a:xfrm>
          <a:prstGeom prst="rect">
            <a:avLst/>
          </a:prstGeom>
          <a:noFill/>
          <a:ln>
            <a:noFill/>
          </a:ln>
        </p:spPr>
        <p:txBody>
          <a:bodyPr spcFirstLastPara="1" wrap="square" lIns="121900" tIns="60925" rIns="121900" bIns="60925" anchor="t" anchorCtr="0">
            <a:noAutofit/>
          </a:bodyPr>
          <a:lstStyle/>
          <a:p>
            <a:pPr marL="0" marR="0" lvl="0" indent="0" algn="l" rtl="0">
              <a:lnSpc>
                <a:spcPct val="136842"/>
              </a:lnSpc>
              <a:spcBef>
                <a:spcPts val="0"/>
              </a:spcBef>
              <a:spcAft>
                <a:spcPts val="0"/>
              </a:spcAft>
              <a:buClr>
                <a:srgbClr val="000000"/>
              </a:buClr>
              <a:buSzPts val="3200"/>
              <a:buFont typeface="Arial"/>
              <a:buNone/>
            </a:pPr>
            <a:r>
              <a:rPr lang="en-US" sz="3200" b="1" i="0" u="none" strike="noStrike" cap="none" dirty="0">
                <a:solidFill>
                  <a:srgbClr val="127CB4"/>
                </a:solidFill>
                <a:latin typeface="Comfortaa"/>
                <a:ea typeface="Comfortaa"/>
                <a:cs typeface="Comfortaa"/>
                <a:sym typeface="Comfortaa"/>
              </a:rPr>
              <a:t>Docker EE Components</a:t>
            </a:r>
            <a:endParaRPr sz="1867" b="0" i="0" u="none" strike="noStrike" cap="none" dirty="0">
              <a:solidFill>
                <a:srgbClr val="000000"/>
              </a:solidFill>
              <a:latin typeface="Arial"/>
              <a:ea typeface="Arial"/>
              <a:cs typeface="Arial"/>
              <a:sym typeface="Arial"/>
            </a:endParaRPr>
          </a:p>
        </p:txBody>
      </p:sp>
      <p:pic>
        <p:nvPicPr>
          <p:cNvPr id="510" name="Shape 510"/>
          <p:cNvPicPr preferRelativeResize="0"/>
          <p:nvPr/>
        </p:nvPicPr>
        <p:blipFill rotWithShape="1">
          <a:blip r:embed="rId4">
            <a:alphaModFix/>
          </a:blip>
          <a:srcRect/>
          <a:stretch/>
        </p:blipFill>
        <p:spPr>
          <a:xfrm>
            <a:off x="2480569" y="1273354"/>
            <a:ext cx="7068001" cy="5396400"/>
          </a:xfrm>
          <a:prstGeom prst="rect">
            <a:avLst/>
          </a:prstGeom>
          <a:noFill/>
          <a:ln>
            <a:noFill/>
          </a:ln>
        </p:spPr>
      </p:pic>
      <p:sp>
        <p:nvSpPr>
          <p:cNvPr id="511" name="Shape 51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512" name="Shape 512"/>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13</a:t>
            </a:fld>
            <a:endParaRPr sz="1200">
              <a:solidFill>
                <a:srgbClr val="888888"/>
              </a:solidFill>
              <a:latin typeface="Calibri"/>
              <a:ea typeface="Calibri"/>
              <a:cs typeface="Calibri"/>
              <a:sym typeface="Calibri"/>
            </a:endParaRPr>
          </a:p>
        </p:txBody>
      </p:sp>
      <p:pic>
        <p:nvPicPr>
          <p:cNvPr id="519" name="Shape 51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520" name="Shape 52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521" name="Shape 521"/>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0000"/>
                </a:solidFill>
                <a:latin typeface="Calibri"/>
                <a:ea typeface="Calibri"/>
                <a:cs typeface="Calibri"/>
                <a:sym typeface="Calibri"/>
              </a:rPr>
              <a:t>Why containerize applications?</a:t>
            </a:r>
            <a:endParaRPr sz="1400" b="0" i="0" u="none" strike="noStrike" cap="none">
              <a:solidFill>
                <a:srgbClr val="000000"/>
              </a:solidFill>
              <a:latin typeface="Arial"/>
              <a:ea typeface="Arial"/>
              <a:cs typeface="Arial"/>
              <a:sym typeface="Arial"/>
            </a:endParaRPr>
          </a:p>
        </p:txBody>
      </p:sp>
      <p:sp>
        <p:nvSpPr>
          <p:cNvPr id="522" name="Shape 52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523" name="Shape 523"/>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14</a:t>
            </a:fld>
            <a:endParaRPr sz="1200">
              <a:solidFill>
                <a:srgbClr val="888888"/>
              </a:solidFill>
              <a:latin typeface="Calibri"/>
              <a:ea typeface="Calibri"/>
              <a:cs typeface="Calibri"/>
              <a:sym typeface="Calibri"/>
            </a:endParaRPr>
          </a:p>
        </p:txBody>
      </p:sp>
      <p:sp>
        <p:nvSpPr>
          <p:cNvPr id="530" name="Shape 53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531" name="Shape 531"/>
          <p:cNvSpPr txBox="1"/>
          <p:nvPr/>
        </p:nvSpPr>
        <p:spPr>
          <a:xfrm>
            <a:off x="279989" y="850245"/>
            <a:ext cx="11316300" cy="653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Docker containers</a:t>
            </a:r>
            <a:endParaRPr sz="2400" b="1">
              <a:solidFill>
                <a:srgbClr val="2F474F"/>
              </a:solidFill>
            </a:endParaRPr>
          </a:p>
        </p:txBody>
      </p:sp>
      <p:grpSp>
        <p:nvGrpSpPr>
          <p:cNvPr id="532" name="Shape 532"/>
          <p:cNvGrpSpPr/>
          <p:nvPr/>
        </p:nvGrpSpPr>
        <p:grpSpPr>
          <a:xfrm>
            <a:off x="776607" y="1582493"/>
            <a:ext cx="2839200" cy="3761100"/>
            <a:chOff x="1433934" y="1388017"/>
            <a:chExt cx="2839200" cy="3761100"/>
          </a:xfrm>
        </p:grpSpPr>
        <p:sp>
          <p:nvSpPr>
            <p:cNvPr id="533" name="Shape 533"/>
            <p:cNvSpPr/>
            <p:nvPr/>
          </p:nvSpPr>
          <p:spPr>
            <a:xfrm>
              <a:off x="1433934" y="1388017"/>
              <a:ext cx="2839200" cy="3761100"/>
            </a:xfrm>
            <a:prstGeom prst="rect">
              <a:avLst/>
            </a:prstGeom>
            <a:solidFill>
              <a:srgbClr val="EDEDED"/>
            </a:solidFill>
            <a:ln>
              <a:noFill/>
            </a:ln>
          </p:spPr>
          <p:txBody>
            <a:bodyPr spcFirstLastPara="1" wrap="square" lIns="34250" tIns="34250" rIns="34250" bIns="34250" anchor="ctr" anchorCtr="0">
              <a:noAutofit/>
            </a:bodyPr>
            <a:lstStyle/>
            <a:p>
              <a:pPr marL="0" marR="0" lvl="0" indent="0" algn="l" rtl="0">
                <a:lnSpc>
                  <a:spcPct val="237500"/>
                </a:lnSpc>
                <a:spcBef>
                  <a:spcPts val="0"/>
                </a:spcBef>
                <a:spcAft>
                  <a:spcPts val="0"/>
                </a:spcAft>
                <a:buClr>
                  <a:srgbClr val="000000"/>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534" name="Shape 534"/>
            <p:cNvGrpSpPr/>
            <p:nvPr/>
          </p:nvGrpSpPr>
          <p:grpSpPr>
            <a:xfrm>
              <a:off x="1697013" y="3581261"/>
              <a:ext cx="2266042" cy="1279975"/>
              <a:chOff x="1422313" y="3962798"/>
              <a:chExt cx="1886325" cy="1065492"/>
            </a:xfrm>
          </p:grpSpPr>
          <p:sp>
            <p:nvSpPr>
              <p:cNvPr id="535" name="Shape 535"/>
              <p:cNvSpPr/>
              <p:nvPr/>
            </p:nvSpPr>
            <p:spPr>
              <a:xfrm>
                <a:off x="1426138" y="4791590"/>
                <a:ext cx="18825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Server</a:t>
                </a:r>
                <a:endParaRPr sz="1200" b="0" i="0" u="none" strike="noStrike" cap="none">
                  <a:solidFill>
                    <a:srgbClr val="FFFFFF"/>
                  </a:solidFill>
                  <a:latin typeface="Arial"/>
                  <a:ea typeface="Arial"/>
                  <a:cs typeface="Arial"/>
                  <a:sym typeface="Arial"/>
                </a:endParaRPr>
              </a:p>
            </p:txBody>
          </p:sp>
          <p:sp>
            <p:nvSpPr>
              <p:cNvPr id="536" name="Shape 536"/>
              <p:cNvSpPr/>
              <p:nvPr/>
            </p:nvSpPr>
            <p:spPr>
              <a:xfrm>
                <a:off x="1426138" y="4528917"/>
                <a:ext cx="18825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Hypervisor</a:t>
                </a:r>
                <a:endParaRPr sz="1200" b="0" i="0" u="none" strike="noStrike" cap="none">
                  <a:solidFill>
                    <a:srgbClr val="FFFFFF"/>
                  </a:solidFill>
                  <a:latin typeface="Arial"/>
                  <a:ea typeface="Arial"/>
                  <a:cs typeface="Arial"/>
                  <a:sym typeface="Arial"/>
                </a:endParaRPr>
              </a:p>
            </p:txBody>
          </p:sp>
          <p:sp>
            <p:nvSpPr>
              <p:cNvPr id="537" name="Shape 537"/>
              <p:cNvSpPr/>
              <p:nvPr/>
            </p:nvSpPr>
            <p:spPr>
              <a:xfrm>
                <a:off x="1422313" y="4245030"/>
                <a:ext cx="4299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OS</a:t>
                </a:r>
                <a:endParaRPr sz="1067" b="0" i="0" u="none" strike="noStrike" cap="none">
                  <a:solidFill>
                    <a:srgbClr val="FFFFFF"/>
                  </a:solidFill>
                  <a:latin typeface="Arial"/>
                  <a:ea typeface="Arial"/>
                  <a:cs typeface="Arial"/>
                  <a:sym typeface="Arial"/>
                </a:endParaRPr>
              </a:p>
            </p:txBody>
          </p:sp>
          <p:sp>
            <p:nvSpPr>
              <p:cNvPr id="538" name="Shape 538"/>
              <p:cNvSpPr/>
              <p:nvPr/>
            </p:nvSpPr>
            <p:spPr>
              <a:xfrm>
                <a:off x="1906468" y="4245030"/>
                <a:ext cx="4299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OS</a:t>
                </a:r>
                <a:endParaRPr sz="1067" b="0" i="0" u="none" strike="noStrike" cap="none">
                  <a:solidFill>
                    <a:srgbClr val="FFFFFF"/>
                  </a:solidFill>
                  <a:latin typeface="Arial"/>
                  <a:ea typeface="Arial"/>
                  <a:cs typeface="Arial"/>
                  <a:sym typeface="Arial"/>
                </a:endParaRPr>
              </a:p>
            </p:txBody>
          </p:sp>
          <p:sp>
            <p:nvSpPr>
              <p:cNvPr id="539" name="Shape 539"/>
              <p:cNvSpPr/>
              <p:nvPr/>
            </p:nvSpPr>
            <p:spPr>
              <a:xfrm>
                <a:off x="2390623" y="4245030"/>
                <a:ext cx="4299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OS</a:t>
                </a:r>
                <a:endParaRPr sz="1067" b="0" i="0" u="none" strike="noStrike" cap="none">
                  <a:solidFill>
                    <a:srgbClr val="FFFFFF"/>
                  </a:solidFill>
                  <a:latin typeface="Arial"/>
                  <a:ea typeface="Arial"/>
                  <a:cs typeface="Arial"/>
                  <a:sym typeface="Arial"/>
                </a:endParaRPr>
              </a:p>
            </p:txBody>
          </p:sp>
          <p:sp>
            <p:nvSpPr>
              <p:cNvPr id="540" name="Shape 540"/>
              <p:cNvSpPr/>
              <p:nvPr/>
            </p:nvSpPr>
            <p:spPr>
              <a:xfrm>
                <a:off x="2874777" y="4245030"/>
                <a:ext cx="4299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OS</a:t>
                </a:r>
                <a:endParaRPr sz="1067" b="0" i="0" u="none" strike="noStrike" cap="none">
                  <a:solidFill>
                    <a:srgbClr val="FFFFFF"/>
                  </a:solidFill>
                  <a:latin typeface="Arial"/>
                  <a:ea typeface="Arial"/>
                  <a:cs typeface="Arial"/>
                  <a:sym typeface="Arial"/>
                </a:endParaRPr>
              </a:p>
            </p:txBody>
          </p:sp>
          <p:sp>
            <p:nvSpPr>
              <p:cNvPr id="541" name="Shape 541"/>
              <p:cNvSpPr/>
              <p:nvPr/>
            </p:nvSpPr>
            <p:spPr>
              <a:xfrm>
                <a:off x="1422313" y="3962798"/>
                <a:ext cx="4299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42" name="Shape 542"/>
              <p:cNvSpPr/>
              <p:nvPr/>
            </p:nvSpPr>
            <p:spPr>
              <a:xfrm>
                <a:off x="1906470" y="3962798"/>
                <a:ext cx="4299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43" name="Shape 543"/>
              <p:cNvSpPr/>
              <p:nvPr/>
            </p:nvSpPr>
            <p:spPr>
              <a:xfrm>
                <a:off x="2390627" y="3962798"/>
                <a:ext cx="4299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44" name="Shape 544"/>
              <p:cNvSpPr/>
              <p:nvPr/>
            </p:nvSpPr>
            <p:spPr>
              <a:xfrm>
                <a:off x="2874785" y="3962798"/>
                <a:ext cx="4299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grpSp>
        <p:sp>
          <p:nvSpPr>
            <p:cNvPr id="545" name="Shape 545"/>
            <p:cNvSpPr txBox="1"/>
            <p:nvPr/>
          </p:nvSpPr>
          <p:spPr>
            <a:xfrm>
              <a:off x="1659046" y="1465061"/>
              <a:ext cx="2346300" cy="517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1" i="0" u="none" strike="noStrike" cap="none">
                  <a:solidFill>
                    <a:srgbClr val="535353"/>
                  </a:solidFill>
                  <a:latin typeface="Arial"/>
                  <a:ea typeface="Arial"/>
                  <a:cs typeface="Arial"/>
                  <a:sym typeface="Arial"/>
                </a:rPr>
                <a:t>Operating Systems</a:t>
              </a:r>
              <a:br>
                <a:rPr lang="en-US" sz="1467" b="1" i="0" u="none" strike="noStrike" cap="none">
                  <a:solidFill>
                    <a:srgbClr val="535353"/>
                  </a:solidFill>
                  <a:latin typeface="Arial"/>
                  <a:ea typeface="Arial"/>
                  <a:cs typeface="Arial"/>
                  <a:sym typeface="Arial"/>
                </a:rPr>
              </a:br>
              <a:r>
                <a:rPr lang="en-US" sz="1467" b="1" i="0" u="none" strike="noStrike" cap="none">
                  <a:solidFill>
                    <a:srgbClr val="535353"/>
                  </a:solidFill>
                  <a:latin typeface="Arial"/>
                  <a:ea typeface="Arial"/>
                  <a:cs typeface="Arial"/>
                  <a:sym typeface="Arial"/>
                </a:rPr>
                <a:t>Waste Server Capacity</a:t>
              </a:r>
              <a:endParaRPr sz="1467" b="1" i="0" u="none" strike="noStrike" cap="none">
                <a:solidFill>
                  <a:srgbClr val="535353"/>
                </a:solidFill>
                <a:latin typeface="Arial"/>
                <a:ea typeface="Arial"/>
                <a:cs typeface="Arial"/>
                <a:sym typeface="Arial"/>
              </a:endParaRPr>
            </a:p>
          </p:txBody>
        </p:sp>
      </p:grpSp>
      <p:grpSp>
        <p:nvGrpSpPr>
          <p:cNvPr id="546" name="Shape 546"/>
          <p:cNvGrpSpPr/>
          <p:nvPr/>
        </p:nvGrpSpPr>
        <p:grpSpPr>
          <a:xfrm>
            <a:off x="8080255" y="1578002"/>
            <a:ext cx="2839200" cy="3761100"/>
            <a:chOff x="8142155" y="1383527"/>
            <a:chExt cx="2839200" cy="3761100"/>
          </a:xfrm>
        </p:grpSpPr>
        <p:sp>
          <p:nvSpPr>
            <p:cNvPr id="547" name="Shape 547"/>
            <p:cNvSpPr/>
            <p:nvPr/>
          </p:nvSpPr>
          <p:spPr>
            <a:xfrm>
              <a:off x="8142155" y="1383527"/>
              <a:ext cx="2839200" cy="3761100"/>
            </a:xfrm>
            <a:prstGeom prst="rect">
              <a:avLst/>
            </a:prstGeom>
            <a:solidFill>
              <a:srgbClr val="EDEDED"/>
            </a:solidFill>
            <a:ln>
              <a:noFill/>
            </a:ln>
          </p:spPr>
          <p:txBody>
            <a:bodyPr spcFirstLastPara="1" wrap="square" lIns="34250" tIns="34250" rIns="34250" bIns="34250" anchor="ctr" anchorCtr="0">
              <a:noAutofit/>
            </a:bodyPr>
            <a:lstStyle/>
            <a:p>
              <a:pPr marL="0" marR="0" lvl="0" indent="0" algn="l" rtl="0">
                <a:lnSpc>
                  <a:spcPct val="237500"/>
                </a:lnSpc>
                <a:spcBef>
                  <a:spcPts val="0"/>
                </a:spcBef>
                <a:spcAft>
                  <a:spcPts val="0"/>
                </a:spcAft>
                <a:buClr>
                  <a:srgbClr val="000000"/>
                </a:buClr>
                <a:buSzPts val="2400"/>
                <a:buFont typeface="Arial"/>
                <a:buNone/>
              </a:pPr>
              <a:endParaRPr sz="2400" b="0" i="0" u="none" strike="noStrike" cap="none">
                <a:solidFill>
                  <a:srgbClr val="0095E5"/>
                </a:solidFill>
                <a:latin typeface="Arial"/>
                <a:ea typeface="Arial"/>
                <a:cs typeface="Arial"/>
                <a:sym typeface="Arial"/>
              </a:endParaRPr>
            </a:p>
          </p:txBody>
        </p:sp>
        <p:sp>
          <p:nvSpPr>
            <p:cNvPr id="548" name="Shape 548"/>
            <p:cNvSpPr txBox="1"/>
            <p:nvPr/>
          </p:nvSpPr>
          <p:spPr>
            <a:xfrm>
              <a:off x="8243906" y="1551787"/>
              <a:ext cx="2635800" cy="430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1" i="0" u="none" strike="noStrike" cap="none">
                  <a:solidFill>
                    <a:srgbClr val="535353"/>
                  </a:solidFill>
                  <a:latin typeface="Arial"/>
                  <a:ea typeface="Arial"/>
                  <a:cs typeface="Arial"/>
                  <a:sym typeface="Arial"/>
                </a:rPr>
                <a:t>For Maximum Cost Reduction</a:t>
              </a:r>
              <a:endParaRPr sz="1467" b="1" i="0" u="none" strike="noStrike" cap="none">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rgbClr val="535353"/>
                  </a:solidFill>
                  <a:latin typeface="Arial"/>
                  <a:ea typeface="Arial"/>
                  <a:cs typeface="Arial"/>
                  <a:sym typeface="Arial"/>
                </a:rPr>
                <a:t>Containers on Bare Metal</a:t>
              </a:r>
              <a:endParaRPr sz="1600" b="0" i="0" u="none" strike="noStrike" cap="none">
                <a:solidFill>
                  <a:srgbClr val="535353"/>
                </a:solidFill>
                <a:latin typeface="Arial"/>
                <a:ea typeface="Arial"/>
                <a:cs typeface="Arial"/>
                <a:sym typeface="Arial"/>
              </a:endParaRPr>
            </a:p>
          </p:txBody>
        </p:sp>
        <p:grpSp>
          <p:nvGrpSpPr>
            <p:cNvPr id="549" name="Shape 549"/>
            <p:cNvGrpSpPr/>
            <p:nvPr/>
          </p:nvGrpSpPr>
          <p:grpSpPr>
            <a:xfrm>
              <a:off x="8343949" y="2173119"/>
              <a:ext cx="2436236" cy="2688151"/>
              <a:chOff x="7699727" y="2745464"/>
              <a:chExt cx="2028000" cy="2237702"/>
            </a:xfrm>
          </p:grpSpPr>
          <p:sp>
            <p:nvSpPr>
              <p:cNvPr id="550" name="Shape 550"/>
              <p:cNvSpPr/>
              <p:nvPr/>
            </p:nvSpPr>
            <p:spPr>
              <a:xfrm>
                <a:off x="7699727" y="4746466"/>
                <a:ext cx="20280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Server</a:t>
                </a:r>
                <a:endParaRPr sz="1200" b="0" i="0" u="none" strike="noStrike" cap="none">
                  <a:solidFill>
                    <a:srgbClr val="FFFFFF"/>
                  </a:solidFill>
                  <a:latin typeface="Arial"/>
                  <a:ea typeface="Arial"/>
                  <a:cs typeface="Arial"/>
                  <a:sym typeface="Arial"/>
                </a:endParaRPr>
              </a:p>
            </p:txBody>
          </p:sp>
          <p:sp>
            <p:nvSpPr>
              <p:cNvPr id="551" name="Shape 551"/>
              <p:cNvSpPr/>
              <p:nvPr/>
            </p:nvSpPr>
            <p:spPr>
              <a:xfrm>
                <a:off x="7699727" y="4462568"/>
                <a:ext cx="20280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OS</a:t>
                </a:r>
                <a:endParaRPr sz="1200" b="0" i="0" u="none" strike="noStrike" cap="none">
                  <a:solidFill>
                    <a:srgbClr val="FFFFFF"/>
                  </a:solidFill>
                  <a:latin typeface="Arial"/>
                  <a:ea typeface="Arial"/>
                  <a:cs typeface="Arial"/>
                  <a:sym typeface="Arial"/>
                </a:endParaRPr>
              </a:p>
            </p:txBody>
          </p:sp>
          <p:sp>
            <p:nvSpPr>
              <p:cNvPr id="552" name="Shape 552"/>
              <p:cNvSpPr/>
              <p:nvPr/>
            </p:nvSpPr>
            <p:spPr>
              <a:xfrm>
                <a:off x="7699727"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3" name="Shape 553"/>
              <p:cNvSpPr/>
              <p:nvPr/>
            </p:nvSpPr>
            <p:spPr>
              <a:xfrm>
                <a:off x="8221230"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4" name="Shape 554"/>
              <p:cNvSpPr/>
              <p:nvPr/>
            </p:nvSpPr>
            <p:spPr>
              <a:xfrm>
                <a:off x="8742732"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5" name="Shape 555"/>
              <p:cNvSpPr/>
              <p:nvPr/>
            </p:nvSpPr>
            <p:spPr>
              <a:xfrm>
                <a:off x="9264235"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6" name="Shape 556"/>
              <p:cNvSpPr/>
              <p:nvPr/>
            </p:nvSpPr>
            <p:spPr>
              <a:xfrm>
                <a:off x="7699727" y="389559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7" name="Shape 557"/>
              <p:cNvSpPr/>
              <p:nvPr/>
            </p:nvSpPr>
            <p:spPr>
              <a:xfrm>
                <a:off x="8221230" y="389559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8" name="Shape 558"/>
              <p:cNvSpPr/>
              <p:nvPr/>
            </p:nvSpPr>
            <p:spPr>
              <a:xfrm>
                <a:off x="8742732" y="389559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59" name="Shape 559"/>
              <p:cNvSpPr/>
              <p:nvPr/>
            </p:nvSpPr>
            <p:spPr>
              <a:xfrm>
                <a:off x="9264235" y="389559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0" name="Shape 560"/>
              <p:cNvSpPr/>
              <p:nvPr/>
            </p:nvSpPr>
            <p:spPr>
              <a:xfrm>
                <a:off x="7699727"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1" name="Shape 561"/>
              <p:cNvSpPr/>
              <p:nvPr/>
            </p:nvSpPr>
            <p:spPr>
              <a:xfrm>
                <a:off x="8221230"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2" name="Shape 562"/>
              <p:cNvSpPr/>
              <p:nvPr/>
            </p:nvSpPr>
            <p:spPr>
              <a:xfrm>
                <a:off x="8742732"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3" name="Shape 563"/>
              <p:cNvSpPr/>
              <p:nvPr/>
            </p:nvSpPr>
            <p:spPr>
              <a:xfrm>
                <a:off x="9264235"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4" name="Shape 564"/>
              <p:cNvSpPr/>
              <p:nvPr/>
            </p:nvSpPr>
            <p:spPr>
              <a:xfrm>
                <a:off x="7699727" y="4179088"/>
                <a:ext cx="2028000" cy="2367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“Docker” Engine</a:t>
                </a:r>
                <a:endParaRPr sz="1200" b="0" i="0" u="none" strike="noStrike" cap="none">
                  <a:solidFill>
                    <a:srgbClr val="FFFFFF"/>
                  </a:solidFill>
                  <a:latin typeface="Arial"/>
                  <a:ea typeface="Arial"/>
                  <a:cs typeface="Arial"/>
                  <a:sym typeface="Arial"/>
                </a:endParaRPr>
              </a:p>
            </p:txBody>
          </p:sp>
          <p:sp>
            <p:nvSpPr>
              <p:cNvPr id="565" name="Shape 565"/>
              <p:cNvSpPr/>
              <p:nvPr/>
            </p:nvSpPr>
            <p:spPr>
              <a:xfrm>
                <a:off x="7699727"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6" name="Shape 566"/>
              <p:cNvSpPr/>
              <p:nvPr/>
            </p:nvSpPr>
            <p:spPr>
              <a:xfrm>
                <a:off x="8221230"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7" name="Shape 567"/>
              <p:cNvSpPr/>
              <p:nvPr/>
            </p:nvSpPr>
            <p:spPr>
              <a:xfrm>
                <a:off x="8742732"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8" name="Shape 568"/>
              <p:cNvSpPr/>
              <p:nvPr/>
            </p:nvSpPr>
            <p:spPr>
              <a:xfrm>
                <a:off x="9264235"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69" name="Shape 569"/>
              <p:cNvSpPr/>
              <p:nvPr/>
            </p:nvSpPr>
            <p:spPr>
              <a:xfrm>
                <a:off x="7699727" y="2745464"/>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70" name="Shape 570"/>
              <p:cNvSpPr/>
              <p:nvPr/>
            </p:nvSpPr>
            <p:spPr>
              <a:xfrm>
                <a:off x="8221230" y="2745464"/>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71" name="Shape 571"/>
              <p:cNvSpPr/>
              <p:nvPr/>
            </p:nvSpPr>
            <p:spPr>
              <a:xfrm>
                <a:off x="8742732" y="2745464"/>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72" name="Shape 572"/>
              <p:cNvSpPr/>
              <p:nvPr/>
            </p:nvSpPr>
            <p:spPr>
              <a:xfrm>
                <a:off x="9264235" y="2745464"/>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grpSp>
      </p:grpSp>
      <p:grpSp>
        <p:nvGrpSpPr>
          <p:cNvPr id="573" name="Shape 573"/>
          <p:cNvGrpSpPr/>
          <p:nvPr/>
        </p:nvGrpSpPr>
        <p:grpSpPr>
          <a:xfrm>
            <a:off x="4449035" y="1578002"/>
            <a:ext cx="2839200" cy="3761100"/>
            <a:chOff x="4510935" y="1383527"/>
            <a:chExt cx="2839200" cy="3761100"/>
          </a:xfrm>
        </p:grpSpPr>
        <p:sp>
          <p:nvSpPr>
            <p:cNvPr id="574" name="Shape 574"/>
            <p:cNvSpPr/>
            <p:nvPr/>
          </p:nvSpPr>
          <p:spPr>
            <a:xfrm>
              <a:off x="4510935" y="1383527"/>
              <a:ext cx="2839200" cy="3761100"/>
            </a:xfrm>
            <a:prstGeom prst="rect">
              <a:avLst/>
            </a:prstGeom>
            <a:solidFill>
              <a:srgbClr val="EDEDED"/>
            </a:solidFill>
            <a:ln>
              <a:noFill/>
            </a:ln>
          </p:spPr>
          <p:txBody>
            <a:bodyPr spcFirstLastPara="1" wrap="square" lIns="34250" tIns="34250" rIns="34250" bIns="34250" anchor="ctr" anchorCtr="0">
              <a:noAutofit/>
            </a:bodyPr>
            <a:lstStyle/>
            <a:p>
              <a:pPr marL="0" marR="0" lvl="0" indent="0" algn="l" rtl="0">
                <a:lnSpc>
                  <a:spcPct val="237500"/>
                </a:lnSpc>
                <a:spcBef>
                  <a:spcPts val="0"/>
                </a:spcBef>
                <a:spcAft>
                  <a:spcPts val="0"/>
                </a:spcAft>
                <a:buClr>
                  <a:srgbClr val="000000"/>
                </a:buClr>
                <a:buSzPts val="2400"/>
                <a:buFont typeface="Arial"/>
                <a:buNone/>
              </a:pPr>
              <a:endParaRPr sz="2400" b="0" i="0" u="none" strike="noStrike" cap="none">
                <a:solidFill>
                  <a:srgbClr val="0095E5"/>
                </a:solidFill>
                <a:latin typeface="Arial"/>
                <a:ea typeface="Arial"/>
                <a:cs typeface="Arial"/>
                <a:sym typeface="Arial"/>
              </a:endParaRPr>
            </a:p>
          </p:txBody>
        </p:sp>
        <p:sp>
          <p:nvSpPr>
            <p:cNvPr id="575" name="Shape 575"/>
            <p:cNvSpPr txBox="1"/>
            <p:nvPr/>
          </p:nvSpPr>
          <p:spPr>
            <a:xfrm>
              <a:off x="4699011" y="1465061"/>
              <a:ext cx="2463000" cy="517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1" i="0" u="none" strike="noStrike" cap="none">
                  <a:solidFill>
                    <a:srgbClr val="535353"/>
                  </a:solidFill>
                  <a:latin typeface="Arial"/>
                  <a:ea typeface="Arial"/>
                  <a:cs typeface="Arial"/>
                  <a:sym typeface="Arial"/>
                </a:rPr>
                <a:t>For Immediate Savings</a:t>
              </a:r>
              <a:endParaRPr sz="1467" b="1" i="0" u="none" strike="noStrike" cap="none">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rgbClr val="535353"/>
                  </a:solidFill>
                  <a:latin typeface="Arial"/>
                  <a:ea typeface="Arial"/>
                  <a:cs typeface="Arial"/>
                  <a:sym typeface="Arial"/>
                </a:rPr>
                <a:t>Containers in a VM </a:t>
              </a:r>
              <a:endParaRPr sz="1467" b="0" i="0" u="none" strike="noStrike" cap="none">
                <a:solidFill>
                  <a:srgbClr val="535353"/>
                </a:solidFill>
                <a:latin typeface="Arial"/>
                <a:ea typeface="Arial"/>
                <a:cs typeface="Arial"/>
                <a:sym typeface="Arial"/>
              </a:endParaRPr>
            </a:p>
          </p:txBody>
        </p:sp>
        <p:grpSp>
          <p:nvGrpSpPr>
            <p:cNvPr id="576" name="Shape 576"/>
            <p:cNvGrpSpPr/>
            <p:nvPr/>
          </p:nvGrpSpPr>
          <p:grpSpPr>
            <a:xfrm>
              <a:off x="4720806" y="2196430"/>
              <a:ext cx="2436238" cy="2664839"/>
              <a:chOff x="4596484" y="2764870"/>
              <a:chExt cx="2028001" cy="2218296"/>
            </a:xfrm>
          </p:grpSpPr>
          <p:sp>
            <p:nvSpPr>
              <p:cNvPr id="577" name="Shape 577"/>
              <p:cNvSpPr/>
              <p:nvPr/>
            </p:nvSpPr>
            <p:spPr>
              <a:xfrm>
                <a:off x="4596485" y="4746466"/>
                <a:ext cx="20280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Server</a:t>
                </a:r>
                <a:endParaRPr sz="1200" b="0" i="0" u="none" strike="noStrike" cap="none">
                  <a:solidFill>
                    <a:srgbClr val="FFFFFF"/>
                  </a:solidFill>
                  <a:latin typeface="Arial"/>
                  <a:ea typeface="Arial"/>
                  <a:cs typeface="Arial"/>
                  <a:sym typeface="Arial"/>
                </a:endParaRPr>
              </a:p>
            </p:txBody>
          </p:sp>
          <p:sp>
            <p:nvSpPr>
              <p:cNvPr id="578" name="Shape 578"/>
              <p:cNvSpPr/>
              <p:nvPr/>
            </p:nvSpPr>
            <p:spPr>
              <a:xfrm>
                <a:off x="4596485" y="4188393"/>
                <a:ext cx="2028000" cy="236700"/>
              </a:xfrm>
              <a:prstGeom prst="rect">
                <a:avLst/>
              </a:prstGeom>
              <a:solidFill>
                <a:srgbClr val="0097A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OS</a:t>
                </a:r>
                <a:endParaRPr sz="1200" b="0" i="0" u="none" strike="noStrike" cap="none">
                  <a:solidFill>
                    <a:srgbClr val="FFFFFF"/>
                  </a:solidFill>
                  <a:latin typeface="Arial"/>
                  <a:ea typeface="Arial"/>
                  <a:cs typeface="Arial"/>
                  <a:sym typeface="Arial"/>
                </a:endParaRPr>
              </a:p>
            </p:txBody>
          </p:sp>
          <p:sp>
            <p:nvSpPr>
              <p:cNvPr id="579" name="Shape 579"/>
              <p:cNvSpPr/>
              <p:nvPr/>
            </p:nvSpPr>
            <p:spPr>
              <a:xfrm>
                <a:off x="4596485" y="4468170"/>
                <a:ext cx="2028000" cy="2367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Hypervisor</a:t>
                </a:r>
                <a:endParaRPr sz="1200" b="0" i="0" u="none" strike="noStrike" cap="none">
                  <a:solidFill>
                    <a:srgbClr val="FFFFFF"/>
                  </a:solidFill>
                  <a:latin typeface="Arial"/>
                  <a:ea typeface="Arial"/>
                  <a:cs typeface="Arial"/>
                  <a:sym typeface="Arial"/>
                </a:endParaRPr>
              </a:p>
            </p:txBody>
          </p:sp>
          <p:sp>
            <p:nvSpPr>
              <p:cNvPr id="580" name="Shape 580"/>
              <p:cNvSpPr/>
              <p:nvPr/>
            </p:nvSpPr>
            <p:spPr>
              <a:xfrm>
                <a:off x="4596484"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1" name="Shape 581"/>
              <p:cNvSpPr/>
              <p:nvPr/>
            </p:nvSpPr>
            <p:spPr>
              <a:xfrm>
                <a:off x="5117987"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2" name="Shape 582"/>
              <p:cNvSpPr/>
              <p:nvPr/>
            </p:nvSpPr>
            <p:spPr>
              <a:xfrm>
                <a:off x="5639491"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3" name="Shape 583"/>
              <p:cNvSpPr/>
              <p:nvPr/>
            </p:nvSpPr>
            <p:spPr>
              <a:xfrm>
                <a:off x="6160993" y="3612527"/>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4" name="Shape 584"/>
              <p:cNvSpPr/>
              <p:nvPr/>
            </p:nvSpPr>
            <p:spPr>
              <a:xfrm>
                <a:off x="4596484"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5" name="Shape 585"/>
              <p:cNvSpPr/>
              <p:nvPr/>
            </p:nvSpPr>
            <p:spPr>
              <a:xfrm>
                <a:off x="5117987"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6" name="Shape 586"/>
              <p:cNvSpPr/>
              <p:nvPr/>
            </p:nvSpPr>
            <p:spPr>
              <a:xfrm>
                <a:off x="5639491"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7" name="Shape 587"/>
              <p:cNvSpPr/>
              <p:nvPr/>
            </p:nvSpPr>
            <p:spPr>
              <a:xfrm>
                <a:off x="6160993" y="3328620"/>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88" name="Shape 588"/>
              <p:cNvSpPr/>
              <p:nvPr/>
            </p:nvSpPr>
            <p:spPr>
              <a:xfrm>
                <a:off x="4596485" y="3895589"/>
                <a:ext cx="2028000" cy="2367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“Docker” Engine</a:t>
                </a:r>
                <a:endParaRPr sz="1200" b="0" i="0" u="none" strike="noStrike" cap="none">
                  <a:solidFill>
                    <a:srgbClr val="FFFFFF"/>
                  </a:solidFill>
                  <a:latin typeface="Arial"/>
                  <a:ea typeface="Arial"/>
                  <a:cs typeface="Arial"/>
                  <a:sym typeface="Arial"/>
                </a:endParaRPr>
              </a:p>
            </p:txBody>
          </p:sp>
          <p:sp>
            <p:nvSpPr>
              <p:cNvPr id="589" name="Shape 589"/>
              <p:cNvSpPr/>
              <p:nvPr/>
            </p:nvSpPr>
            <p:spPr>
              <a:xfrm>
                <a:off x="4596484"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0" name="Shape 590"/>
              <p:cNvSpPr/>
              <p:nvPr/>
            </p:nvSpPr>
            <p:spPr>
              <a:xfrm>
                <a:off x="5117987"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1" name="Shape 591"/>
              <p:cNvSpPr/>
              <p:nvPr/>
            </p:nvSpPr>
            <p:spPr>
              <a:xfrm>
                <a:off x="5639491"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2" name="Shape 592"/>
              <p:cNvSpPr/>
              <p:nvPr/>
            </p:nvSpPr>
            <p:spPr>
              <a:xfrm>
                <a:off x="6160993" y="3037038"/>
                <a:ext cx="463200" cy="2367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grpSp>
            <p:nvGrpSpPr>
              <p:cNvPr id="593" name="Shape 593"/>
              <p:cNvGrpSpPr/>
              <p:nvPr/>
            </p:nvGrpSpPr>
            <p:grpSpPr>
              <a:xfrm>
                <a:off x="4596485" y="2764870"/>
                <a:ext cx="2027686" cy="236669"/>
                <a:chOff x="3194559" y="1920550"/>
                <a:chExt cx="2021218" cy="254100"/>
              </a:xfrm>
            </p:grpSpPr>
            <p:sp>
              <p:nvSpPr>
                <p:cNvPr id="594" name="Shape 594"/>
                <p:cNvSpPr/>
                <p:nvPr/>
              </p:nvSpPr>
              <p:spPr>
                <a:xfrm>
                  <a:off x="3194559" y="1920550"/>
                  <a:ext cx="461700" cy="2541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5" name="Shape 595"/>
                <p:cNvSpPr/>
                <p:nvPr/>
              </p:nvSpPr>
              <p:spPr>
                <a:xfrm>
                  <a:off x="3714398" y="1920550"/>
                  <a:ext cx="461700" cy="2541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6" name="Shape 596"/>
                <p:cNvSpPr/>
                <p:nvPr/>
              </p:nvSpPr>
              <p:spPr>
                <a:xfrm>
                  <a:off x="4234238" y="1920550"/>
                  <a:ext cx="461700" cy="2541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sp>
              <p:nvSpPr>
                <p:cNvPr id="597" name="Shape 597"/>
                <p:cNvSpPr/>
                <p:nvPr/>
              </p:nvSpPr>
              <p:spPr>
                <a:xfrm>
                  <a:off x="4754077" y="1920550"/>
                  <a:ext cx="461700" cy="254100"/>
                </a:xfrm>
                <a:prstGeom prst="rect">
                  <a:avLst/>
                </a:prstGeom>
                <a:solidFill>
                  <a:srgbClr val="7890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67"/>
                    <a:buFont typeface="Arial"/>
                    <a:buNone/>
                  </a:pPr>
                  <a:r>
                    <a:rPr lang="en-US" sz="1067" b="0" i="0" u="none" strike="noStrike" cap="none">
                      <a:solidFill>
                        <a:srgbClr val="FFFFFF"/>
                      </a:solidFill>
                      <a:latin typeface="Arial"/>
                      <a:ea typeface="Arial"/>
                      <a:cs typeface="Arial"/>
                      <a:sym typeface="Arial"/>
                    </a:rPr>
                    <a:t>App</a:t>
                  </a:r>
                  <a:endParaRPr sz="1067" b="0" i="0" u="none" strike="noStrike" cap="none">
                    <a:solidFill>
                      <a:srgbClr val="FFFFFF"/>
                    </a:solidFill>
                    <a:latin typeface="Arial"/>
                    <a:ea typeface="Arial"/>
                    <a:cs typeface="Arial"/>
                    <a:sym typeface="Arial"/>
                  </a:endParaRPr>
                </a:p>
              </p:txBody>
            </p:sp>
          </p:grpSp>
        </p:grpSp>
      </p:grpSp>
      <p:grpSp>
        <p:nvGrpSpPr>
          <p:cNvPr id="598" name="Shape 598"/>
          <p:cNvGrpSpPr/>
          <p:nvPr/>
        </p:nvGrpSpPr>
        <p:grpSpPr>
          <a:xfrm>
            <a:off x="4307330" y="5077875"/>
            <a:ext cx="6905324" cy="1702518"/>
            <a:chOff x="4417737" y="4955100"/>
            <a:chExt cx="6664727" cy="1702518"/>
          </a:xfrm>
        </p:grpSpPr>
        <p:grpSp>
          <p:nvGrpSpPr>
            <p:cNvPr id="599" name="Shape 599"/>
            <p:cNvGrpSpPr/>
            <p:nvPr/>
          </p:nvGrpSpPr>
          <p:grpSpPr>
            <a:xfrm>
              <a:off x="4417737" y="4955100"/>
              <a:ext cx="6664727" cy="371036"/>
              <a:chOff x="2957826" y="4379343"/>
              <a:chExt cx="5208446" cy="233107"/>
            </a:xfrm>
          </p:grpSpPr>
          <p:cxnSp>
            <p:nvCxnSpPr>
              <p:cNvPr id="600" name="Shape 600"/>
              <p:cNvCxnSpPr/>
              <p:nvPr/>
            </p:nvCxnSpPr>
            <p:spPr>
              <a:xfrm>
                <a:off x="2957826" y="4609782"/>
                <a:ext cx="5208300" cy="0"/>
              </a:xfrm>
              <a:prstGeom prst="straightConnector1">
                <a:avLst/>
              </a:prstGeom>
              <a:noFill/>
              <a:ln w="19050" cap="flat" cmpd="sng">
                <a:solidFill>
                  <a:srgbClr val="FFAB40"/>
                </a:solidFill>
                <a:prstDash val="solid"/>
                <a:round/>
                <a:headEnd type="none" w="sm" len="sm"/>
                <a:tailEnd type="none" w="sm" len="sm"/>
              </a:ln>
            </p:spPr>
          </p:cxnSp>
          <p:cxnSp>
            <p:nvCxnSpPr>
              <p:cNvPr id="601" name="Shape 601"/>
              <p:cNvCxnSpPr/>
              <p:nvPr/>
            </p:nvCxnSpPr>
            <p:spPr>
              <a:xfrm rot="10800000">
                <a:off x="2957906" y="4379343"/>
                <a:ext cx="0" cy="233100"/>
              </a:xfrm>
              <a:prstGeom prst="straightConnector1">
                <a:avLst/>
              </a:prstGeom>
              <a:noFill/>
              <a:ln w="19050" cap="flat" cmpd="sng">
                <a:solidFill>
                  <a:srgbClr val="FFAB40"/>
                </a:solidFill>
                <a:prstDash val="solid"/>
                <a:round/>
                <a:headEnd type="none" w="sm" len="sm"/>
                <a:tailEnd type="none" w="sm" len="sm"/>
              </a:ln>
            </p:spPr>
          </p:cxnSp>
          <p:cxnSp>
            <p:nvCxnSpPr>
              <p:cNvPr id="602" name="Shape 602"/>
              <p:cNvCxnSpPr/>
              <p:nvPr/>
            </p:nvCxnSpPr>
            <p:spPr>
              <a:xfrm rot="10800000">
                <a:off x="8166272" y="4379350"/>
                <a:ext cx="0" cy="233100"/>
              </a:xfrm>
              <a:prstGeom prst="straightConnector1">
                <a:avLst/>
              </a:prstGeom>
              <a:noFill/>
              <a:ln w="19050" cap="flat" cmpd="sng">
                <a:solidFill>
                  <a:srgbClr val="FFAB40"/>
                </a:solidFill>
                <a:prstDash val="solid"/>
                <a:round/>
                <a:headEnd type="none" w="sm" len="sm"/>
                <a:tailEnd type="none" w="sm" len="sm"/>
              </a:ln>
            </p:spPr>
          </p:cxnSp>
        </p:grpSp>
        <p:sp>
          <p:nvSpPr>
            <p:cNvPr id="603" name="Shape 603"/>
            <p:cNvSpPr txBox="1"/>
            <p:nvPr/>
          </p:nvSpPr>
          <p:spPr>
            <a:xfrm>
              <a:off x="7076806" y="5364917"/>
              <a:ext cx="2668500" cy="12927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000000"/>
                </a:buClr>
                <a:buSzPts val="1467"/>
                <a:buFont typeface="Arial"/>
                <a:buNone/>
              </a:pPr>
              <a:r>
                <a:rPr lang="en-US" sz="1467" b="1" i="0" u="none" strike="noStrike" cap="none">
                  <a:solidFill>
                    <a:srgbClr val="0086D0"/>
                  </a:solidFill>
                  <a:latin typeface="Arial"/>
                  <a:ea typeface="Arial"/>
                  <a:cs typeface="Arial"/>
                  <a:sym typeface="Arial"/>
                </a:rPr>
                <a:t>Server Count ↓</a:t>
              </a:r>
              <a:endParaRPr sz="1467" b="1" i="0" u="none" strike="noStrike" cap="none">
                <a:solidFill>
                  <a:srgbClr val="0086D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467"/>
                <a:buFont typeface="Arial"/>
                <a:buNone/>
              </a:pPr>
              <a:r>
                <a:rPr lang="en-US" sz="1467" b="1" i="0" u="none" strike="noStrike" cap="none">
                  <a:solidFill>
                    <a:srgbClr val="0086D0"/>
                  </a:solidFill>
                  <a:latin typeface="Arial"/>
                  <a:ea typeface="Arial"/>
                  <a:cs typeface="Arial"/>
                  <a:sym typeface="Arial"/>
                </a:rPr>
                <a:t>VM and OS Licenses ↓</a:t>
              </a:r>
              <a:endParaRPr sz="1467" b="1" i="0" u="none" strike="noStrike" cap="none">
                <a:solidFill>
                  <a:srgbClr val="0086D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467"/>
                <a:buFont typeface="Arial"/>
                <a:buNone/>
              </a:pPr>
              <a:r>
                <a:rPr lang="en-US" sz="1467" b="1" i="0" u="none" strike="noStrike" cap="none">
                  <a:solidFill>
                    <a:srgbClr val="0086D0"/>
                  </a:solidFill>
                  <a:latin typeface="Arial"/>
                  <a:ea typeface="Arial"/>
                  <a:cs typeface="Arial"/>
                  <a:sym typeface="Arial"/>
                </a:rPr>
                <a:t>Power, Space, Cooling ↓</a:t>
              </a:r>
              <a:endParaRPr sz="1467" b="1" i="0" u="none" strike="noStrike" cap="none">
                <a:solidFill>
                  <a:srgbClr val="0086D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467"/>
                <a:buFont typeface="Arial"/>
                <a:buNone/>
              </a:pPr>
              <a:r>
                <a:rPr lang="en-US" sz="1467" b="1" i="0" u="none" strike="noStrike" cap="none">
                  <a:solidFill>
                    <a:srgbClr val="0086D0"/>
                  </a:solidFill>
                  <a:latin typeface="Arial"/>
                  <a:ea typeface="Arial"/>
                  <a:cs typeface="Arial"/>
                  <a:sym typeface="Arial"/>
                </a:rPr>
                <a:t>Admin ↓  </a:t>
              </a:r>
              <a:endParaRPr sz="1467" b="1" i="0" u="none" strike="noStrike" cap="none">
                <a:solidFill>
                  <a:srgbClr val="0086D0"/>
                </a:solidFill>
                <a:latin typeface="Arial"/>
                <a:ea typeface="Arial"/>
                <a:cs typeface="Arial"/>
                <a:sym typeface="Arial"/>
              </a:endParaRPr>
            </a:p>
          </p:txBody>
        </p:sp>
      </p:grpSp>
      <p:sp>
        <p:nvSpPr>
          <p:cNvPr id="604" name="Shape 604"/>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05" name="Shape 605"/>
          <p:cNvPicPr preferRelativeResize="0"/>
          <p:nvPr/>
        </p:nvPicPr>
        <p:blipFill>
          <a:blip r:embed="rId3">
            <a:alphaModFix/>
          </a:blip>
          <a:stretch>
            <a:fillRect/>
          </a:stretch>
        </p:blipFill>
        <p:spPr>
          <a:xfrm>
            <a:off x="339325" y="352248"/>
            <a:ext cx="681073" cy="56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15</a:t>
            </a:fld>
            <a:endParaRPr sz="1200">
              <a:solidFill>
                <a:srgbClr val="888888"/>
              </a:solidFill>
              <a:latin typeface="Calibri"/>
              <a:ea typeface="Calibri"/>
              <a:cs typeface="Calibri"/>
              <a:sym typeface="Calibri"/>
            </a:endParaRPr>
          </a:p>
        </p:txBody>
      </p:sp>
      <p:pic>
        <p:nvPicPr>
          <p:cNvPr id="612" name="Shape 612"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13" name="Shape 613"/>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14" name="Shape 614"/>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0000"/>
                </a:solidFill>
                <a:latin typeface="Calibri"/>
                <a:ea typeface="Calibri"/>
                <a:cs typeface="Calibri"/>
                <a:sym typeface="Calibri"/>
              </a:rPr>
              <a:t>Candidates for containerization</a:t>
            </a:r>
            <a:endParaRPr sz="1400" b="0" i="0" u="none" strike="noStrike" cap="none">
              <a:solidFill>
                <a:srgbClr val="000000"/>
              </a:solidFill>
              <a:latin typeface="Arial"/>
              <a:ea typeface="Arial"/>
              <a:cs typeface="Arial"/>
              <a:sym typeface="Arial"/>
            </a:endParaRPr>
          </a:p>
        </p:txBody>
      </p:sp>
      <p:sp>
        <p:nvSpPr>
          <p:cNvPr id="615" name="Shape 615"/>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16" name="Shape 616"/>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16</a:t>
            </a:fld>
            <a:endParaRPr sz="1200">
              <a:solidFill>
                <a:srgbClr val="888888"/>
              </a:solidFill>
              <a:latin typeface="Calibri"/>
              <a:ea typeface="Calibri"/>
              <a:cs typeface="Calibri"/>
              <a:sym typeface="Calibri"/>
            </a:endParaRPr>
          </a:p>
        </p:txBody>
      </p:sp>
      <p:pic>
        <p:nvPicPr>
          <p:cNvPr id="623" name="Shape 623"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24" name="Shape 624"/>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25" name="Shape 625"/>
          <p:cNvSpPr txBox="1"/>
          <p:nvPr/>
        </p:nvSpPr>
        <p:spPr>
          <a:xfrm>
            <a:off x="280000" y="977669"/>
            <a:ext cx="11582400" cy="6399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4400" dirty="0">
                <a:solidFill>
                  <a:srgbClr val="000000"/>
                </a:solidFill>
                <a:latin typeface="Calibri"/>
                <a:ea typeface="Calibri"/>
                <a:cs typeface="Calibri"/>
                <a:sym typeface="Calibri"/>
              </a:rPr>
              <a:t>App Selection </a:t>
            </a:r>
            <a:endParaRPr sz="4400" dirty="0">
              <a:solidFill>
                <a:srgbClr val="000000"/>
              </a:solidFill>
              <a:latin typeface="Calibri"/>
              <a:ea typeface="Calibri"/>
              <a:cs typeface="Calibri"/>
              <a:sym typeface="Calibri"/>
            </a:endParaRPr>
          </a:p>
        </p:txBody>
      </p:sp>
      <p:sp>
        <p:nvSpPr>
          <p:cNvPr id="626" name="Shape 626"/>
          <p:cNvSpPr txBox="1"/>
          <p:nvPr/>
        </p:nvSpPr>
        <p:spPr>
          <a:xfrm>
            <a:off x="465750" y="1599463"/>
            <a:ext cx="11582400" cy="6243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US" sz="2800">
                <a:solidFill>
                  <a:srgbClr val="000000"/>
                </a:solidFill>
                <a:latin typeface="Calibri"/>
                <a:ea typeface="Calibri"/>
                <a:cs typeface="Calibri"/>
                <a:sym typeface="Calibri"/>
              </a:rPr>
              <a:t>General Guidance</a:t>
            </a:r>
            <a:endParaRPr sz="2800">
              <a:solidFill>
                <a:srgbClr val="000000"/>
              </a:solidFill>
              <a:latin typeface="Calibri"/>
              <a:ea typeface="Calibri"/>
              <a:cs typeface="Calibri"/>
              <a:sym typeface="Calibri"/>
            </a:endParaRPr>
          </a:p>
        </p:txBody>
      </p:sp>
      <p:graphicFrame>
        <p:nvGraphicFramePr>
          <p:cNvPr id="627" name="Shape 627"/>
          <p:cNvGraphicFramePr/>
          <p:nvPr/>
        </p:nvGraphicFramePr>
        <p:xfrm>
          <a:off x="703742" y="2419854"/>
          <a:ext cx="11158650" cy="3245920"/>
        </p:xfrm>
        <a:graphic>
          <a:graphicData uri="http://schemas.openxmlformats.org/drawingml/2006/table">
            <a:tbl>
              <a:tblPr>
                <a:noFill/>
                <a:tableStyleId>{344FD94F-953B-4F91-A610-AE738C92DCC9}</a:tableStyleId>
              </a:tblPr>
              <a:tblGrid>
                <a:gridCol w="5579325">
                  <a:extLst>
                    <a:ext uri="{9D8B030D-6E8A-4147-A177-3AD203B41FA5}">
                      <a16:colId xmlns:a16="http://schemas.microsoft.com/office/drawing/2014/main" val="20000"/>
                    </a:ext>
                  </a:extLst>
                </a:gridCol>
                <a:gridCol w="5579325">
                  <a:extLst>
                    <a:ext uri="{9D8B030D-6E8A-4147-A177-3AD203B41FA5}">
                      <a16:colId xmlns:a16="http://schemas.microsoft.com/office/drawing/2014/main" val="20001"/>
                    </a:ext>
                  </a:extLst>
                </a:gridCol>
              </a:tblGrid>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Linux</a:t>
                      </a:r>
                      <a:endParaRPr sz="1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Windows</a:t>
                      </a:r>
                      <a:endParaRPr sz="1900" b="1" u="none" strike="noStrike" cap="none"/>
                    </a:p>
                  </a:txBody>
                  <a:tcPr marL="121900" marR="121900" marT="121900" marB="121900"/>
                </a:tc>
                <a:extLst>
                  <a:ext uri="{0D108BD9-81ED-4DB2-BD59-A6C34878D82A}">
                    <a16:rowId xmlns:a16="http://schemas.microsoft.com/office/drawing/2014/main" val="10000"/>
                  </a:ext>
                </a:extLst>
              </a:tr>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Java EE</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.NET Framework</a:t>
                      </a:r>
                      <a:endParaRPr sz="1900" u="none" strike="noStrike" cap="none"/>
                    </a:p>
                  </a:txBody>
                  <a:tcPr marL="121900" marR="121900" marT="121900" marB="121900"/>
                </a:tc>
                <a:extLst>
                  <a:ext uri="{0D108BD9-81ED-4DB2-BD59-A6C34878D82A}">
                    <a16:rowId xmlns:a16="http://schemas.microsoft.com/office/drawing/2014/main" val="10001"/>
                  </a:ext>
                </a:extLst>
              </a:tr>
              <a:tr h="528275">
                <a:tc gridSpan="2">
                  <a:txBody>
                    <a:bodyPr/>
                    <a:lstStyle/>
                    <a:p>
                      <a:pPr marL="0" marR="0" lvl="0" indent="0" algn="l" rtl="0">
                        <a:lnSpc>
                          <a:spcPct val="100000"/>
                        </a:lnSpc>
                        <a:spcBef>
                          <a:spcPts val="0"/>
                        </a:spcBef>
                        <a:spcAft>
                          <a:spcPts val="0"/>
                        </a:spcAft>
                        <a:buClr>
                          <a:srgbClr val="000000"/>
                        </a:buClr>
                        <a:buSzPts val="1100"/>
                        <a:buFont typeface="Arial"/>
                        <a:buNone/>
                      </a:pPr>
                      <a:r>
                        <a:rPr lang="en-US" sz="1900" u="none" strike="noStrike" cap="none">
                          <a:solidFill>
                            <a:srgbClr val="000000"/>
                          </a:solidFill>
                        </a:rPr>
                        <a:t>Components fundamentally compatible with modern OS (e.g. RHEL 7, WS 2016, etc.)</a:t>
                      </a:r>
                      <a:endParaRPr sz="1900" u="none" strike="noStrike" cap="none">
                        <a:solidFill>
                          <a:srgbClr val="000000"/>
                        </a:solidFill>
                      </a:endParaRPr>
                    </a:p>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2"/>
                  </a:ext>
                </a:extLst>
              </a:tr>
              <a:tr h="528275">
                <a:tc gridSpan="2">
                  <a:txBody>
                    <a:bodyPr/>
                    <a:lstStyle/>
                    <a:p>
                      <a:pPr marL="0" marR="0" lvl="0" indent="0" algn="l" rtl="0">
                        <a:lnSpc>
                          <a:spcPct val="100000"/>
                        </a:lnSpc>
                        <a:spcBef>
                          <a:spcPts val="0"/>
                        </a:spcBef>
                        <a:spcAft>
                          <a:spcPts val="0"/>
                        </a:spcAft>
                        <a:buClr>
                          <a:srgbClr val="000000"/>
                        </a:buClr>
                        <a:buSzPts val="1100"/>
                        <a:buFont typeface="Arial"/>
                        <a:buNone/>
                      </a:pPr>
                      <a:r>
                        <a:rPr lang="en-US" sz="1900" u="none" strike="noStrike" cap="none">
                          <a:solidFill>
                            <a:srgbClr val="000000"/>
                          </a:solidFill>
                        </a:rPr>
                        <a:t>Server-side only components (no GUI)</a:t>
                      </a:r>
                      <a:endParaRPr sz="1900" u="none" strike="noStrike" cap="none">
                        <a:solidFill>
                          <a:srgbClr val="000000"/>
                        </a:solidFill>
                      </a:endParaRPr>
                    </a:p>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3"/>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Requires little / no refactoring</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628" name="Shape 628"/>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29" name="Shape 629"/>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17</a:t>
            </a:fld>
            <a:endParaRPr sz="1200">
              <a:solidFill>
                <a:srgbClr val="888888"/>
              </a:solidFill>
              <a:latin typeface="Calibri"/>
              <a:ea typeface="Calibri"/>
              <a:cs typeface="Calibri"/>
              <a:sym typeface="Calibri"/>
            </a:endParaRPr>
          </a:p>
        </p:txBody>
      </p:sp>
      <p:pic>
        <p:nvPicPr>
          <p:cNvPr id="636" name="Shape 636"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37" name="Shape 637"/>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38" name="Shape 638"/>
          <p:cNvSpPr txBox="1"/>
          <p:nvPr/>
        </p:nvSpPr>
        <p:spPr>
          <a:xfrm>
            <a:off x="280000" y="977681"/>
            <a:ext cx="11582400" cy="6399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4400" dirty="0">
                <a:solidFill>
                  <a:srgbClr val="000000"/>
                </a:solidFill>
                <a:latin typeface="Calibri"/>
                <a:ea typeface="Calibri"/>
                <a:cs typeface="Calibri"/>
                <a:sym typeface="Calibri"/>
              </a:rPr>
              <a:t>App Selection </a:t>
            </a:r>
            <a:endParaRPr sz="4400" dirty="0">
              <a:solidFill>
                <a:srgbClr val="000000"/>
              </a:solidFill>
              <a:latin typeface="Calibri"/>
              <a:ea typeface="Calibri"/>
              <a:cs typeface="Calibri"/>
              <a:sym typeface="Calibri"/>
            </a:endParaRPr>
          </a:p>
        </p:txBody>
      </p:sp>
      <p:sp>
        <p:nvSpPr>
          <p:cNvPr id="639" name="Shape 639"/>
          <p:cNvSpPr txBox="1"/>
          <p:nvPr/>
        </p:nvSpPr>
        <p:spPr>
          <a:xfrm>
            <a:off x="465750" y="1599476"/>
            <a:ext cx="11582400" cy="6243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US" sz="2800" dirty="0">
                <a:solidFill>
                  <a:srgbClr val="000000"/>
                </a:solidFill>
                <a:latin typeface="Calibri"/>
                <a:ea typeface="Calibri"/>
                <a:cs typeface="Calibri"/>
                <a:sym typeface="Calibri"/>
              </a:rPr>
              <a:t>Runtime / App Servers</a:t>
            </a:r>
            <a:endParaRPr sz="2800" dirty="0">
              <a:solidFill>
                <a:srgbClr val="000000"/>
              </a:solidFill>
              <a:latin typeface="Calibri"/>
              <a:ea typeface="Calibri"/>
              <a:cs typeface="Calibri"/>
              <a:sym typeface="Calibri"/>
            </a:endParaRPr>
          </a:p>
          <a:p>
            <a:pPr marL="0" lvl="0" indent="0" rtl="0">
              <a:lnSpc>
                <a:spcPct val="90000"/>
              </a:lnSpc>
              <a:spcBef>
                <a:spcPts val="1000"/>
              </a:spcBef>
              <a:spcAft>
                <a:spcPts val="0"/>
              </a:spcAft>
              <a:buNone/>
            </a:pPr>
            <a:endParaRPr sz="2800" dirty="0">
              <a:solidFill>
                <a:srgbClr val="000000"/>
              </a:solidFill>
              <a:latin typeface="Calibri"/>
              <a:ea typeface="Calibri"/>
              <a:cs typeface="Calibri"/>
              <a:sym typeface="Calibri"/>
            </a:endParaRPr>
          </a:p>
        </p:txBody>
      </p:sp>
      <p:graphicFrame>
        <p:nvGraphicFramePr>
          <p:cNvPr id="640" name="Shape 640"/>
          <p:cNvGraphicFramePr/>
          <p:nvPr/>
        </p:nvGraphicFramePr>
        <p:xfrm>
          <a:off x="677629" y="2421442"/>
          <a:ext cx="11158650" cy="2956360"/>
        </p:xfrm>
        <a:graphic>
          <a:graphicData uri="http://schemas.openxmlformats.org/drawingml/2006/table">
            <a:tbl>
              <a:tblPr>
                <a:noFill/>
                <a:tableStyleId>{344FD94F-953B-4F91-A610-AE738C92DCC9}</a:tableStyleId>
              </a:tblPr>
              <a:tblGrid>
                <a:gridCol w="5579325">
                  <a:extLst>
                    <a:ext uri="{9D8B030D-6E8A-4147-A177-3AD203B41FA5}">
                      <a16:colId xmlns:a16="http://schemas.microsoft.com/office/drawing/2014/main" val="20000"/>
                    </a:ext>
                  </a:extLst>
                </a:gridCol>
                <a:gridCol w="5579325">
                  <a:extLst>
                    <a:ext uri="{9D8B030D-6E8A-4147-A177-3AD203B41FA5}">
                      <a16:colId xmlns:a16="http://schemas.microsoft.com/office/drawing/2014/main" val="20001"/>
                    </a:ext>
                  </a:extLst>
                </a:gridCol>
              </a:tblGrid>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Linux</a:t>
                      </a:r>
                      <a:endParaRPr sz="1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Windows</a:t>
                      </a:r>
                      <a:endParaRPr sz="1900" b="1" u="none" strike="noStrike" cap="none"/>
                    </a:p>
                  </a:txBody>
                  <a:tcPr marL="121900" marR="121900" marT="121900" marB="121900"/>
                </a:tc>
                <a:extLst>
                  <a:ext uri="{0D108BD9-81ED-4DB2-BD59-A6C34878D82A}">
                    <a16:rowId xmlns:a16="http://schemas.microsoft.com/office/drawing/2014/main" val="10000"/>
                  </a:ext>
                </a:extLst>
              </a:tr>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Java EE</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.NET Framework 2.0+</a:t>
                      </a:r>
                      <a:endParaRPr sz="1900" u="none" strike="noStrike" cap="none"/>
                    </a:p>
                  </a:txBody>
                  <a:tcPr marL="121900" marR="121900" marT="121900" marB="121900"/>
                </a:tc>
                <a:extLst>
                  <a:ext uri="{0D108BD9-81ED-4DB2-BD59-A6C34878D82A}">
                    <a16:rowId xmlns:a16="http://schemas.microsoft.com/office/drawing/2014/main" val="10001"/>
                  </a:ext>
                </a:extLst>
              </a:tr>
              <a:tr h="50800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ASP.NET, Windows Services</a:t>
                      </a:r>
                      <a:endParaRPr sz="1900" u="none" strike="noStrike" cap="none"/>
                    </a:p>
                  </a:txBody>
                  <a:tcPr marL="121900" marR="121900" marT="121900" marB="121900"/>
                </a:tc>
                <a:extLst>
                  <a:ext uri="{0D108BD9-81ED-4DB2-BD59-A6C34878D82A}">
                    <a16:rowId xmlns:a16="http://schemas.microsoft.com/office/drawing/2014/main" val="10002"/>
                  </a:ext>
                </a:extLst>
              </a:tr>
              <a:tr h="528275">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Tomcat*, Jetty*, Glassfish*, WebLogic*, WebSphere*,</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IIS 6, 7 or 8</a:t>
                      </a:r>
                      <a:endParaRPr sz="1900" u="none" strike="noStrike" cap="none"/>
                    </a:p>
                  </a:txBody>
                  <a:tcPr marL="121900" marR="121900" marT="121900" marB="121900"/>
                </a:tc>
                <a:extLst>
                  <a:ext uri="{0D108BD9-81ED-4DB2-BD59-A6C34878D82A}">
                    <a16:rowId xmlns:a16="http://schemas.microsoft.com/office/drawing/2014/main" val="10003"/>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Custom applications - Commercial off the Shelf (COTS) not prefered</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641" name="Shape 64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42" name="Shape 642"/>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18</a:t>
            </a:fld>
            <a:endParaRPr sz="1200">
              <a:solidFill>
                <a:srgbClr val="888888"/>
              </a:solidFill>
              <a:latin typeface="Calibri"/>
              <a:ea typeface="Calibri"/>
              <a:cs typeface="Calibri"/>
              <a:sym typeface="Calibri"/>
            </a:endParaRPr>
          </a:p>
        </p:txBody>
      </p:sp>
      <p:pic>
        <p:nvPicPr>
          <p:cNvPr id="649" name="Shape 64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50" name="Shape 65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51" name="Shape 651"/>
          <p:cNvSpPr txBox="1"/>
          <p:nvPr/>
        </p:nvSpPr>
        <p:spPr>
          <a:xfrm>
            <a:off x="280000" y="977681"/>
            <a:ext cx="11582400" cy="6399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4400" dirty="0">
                <a:solidFill>
                  <a:srgbClr val="000000"/>
                </a:solidFill>
                <a:latin typeface="Calibri"/>
                <a:ea typeface="Calibri"/>
                <a:cs typeface="Calibri"/>
                <a:sym typeface="Calibri"/>
              </a:rPr>
              <a:t>App Selection </a:t>
            </a:r>
            <a:endParaRPr sz="4400" dirty="0">
              <a:solidFill>
                <a:srgbClr val="000000"/>
              </a:solidFill>
              <a:latin typeface="Calibri"/>
              <a:ea typeface="Calibri"/>
              <a:cs typeface="Calibri"/>
              <a:sym typeface="Calibri"/>
            </a:endParaRPr>
          </a:p>
        </p:txBody>
      </p:sp>
      <p:sp>
        <p:nvSpPr>
          <p:cNvPr id="652" name="Shape 652"/>
          <p:cNvSpPr txBox="1"/>
          <p:nvPr/>
        </p:nvSpPr>
        <p:spPr>
          <a:xfrm>
            <a:off x="465750" y="1599476"/>
            <a:ext cx="11582400" cy="6243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US" sz="2800">
                <a:solidFill>
                  <a:srgbClr val="000000"/>
                </a:solidFill>
                <a:latin typeface="Calibri"/>
                <a:ea typeface="Calibri"/>
                <a:cs typeface="Calibri"/>
                <a:sym typeface="Calibri"/>
              </a:rPr>
              <a:t>Architecture</a:t>
            </a:r>
            <a:endParaRPr sz="2800">
              <a:solidFill>
                <a:srgbClr val="000000"/>
              </a:solidFill>
              <a:latin typeface="Calibri"/>
              <a:ea typeface="Calibri"/>
              <a:cs typeface="Calibri"/>
              <a:sym typeface="Calibri"/>
            </a:endParaRPr>
          </a:p>
          <a:p>
            <a:pPr marL="0" lvl="0" indent="0"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graphicFrame>
        <p:nvGraphicFramePr>
          <p:cNvPr id="653" name="Shape 653"/>
          <p:cNvGraphicFramePr/>
          <p:nvPr/>
        </p:nvGraphicFramePr>
        <p:xfrm>
          <a:off x="703742" y="2419867"/>
          <a:ext cx="11158650" cy="2666800"/>
        </p:xfrm>
        <a:graphic>
          <a:graphicData uri="http://schemas.openxmlformats.org/drawingml/2006/table">
            <a:tbl>
              <a:tblPr>
                <a:noFill/>
                <a:tableStyleId>{344FD94F-953B-4F91-A610-AE738C92DCC9}</a:tableStyleId>
              </a:tblPr>
              <a:tblGrid>
                <a:gridCol w="5579325">
                  <a:extLst>
                    <a:ext uri="{9D8B030D-6E8A-4147-A177-3AD203B41FA5}">
                      <a16:colId xmlns:a16="http://schemas.microsoft.com/office/drawing/2014/main" val="20000"/>
                    </a:ext>
                  </a:extLst>
                </a:gridCol>
                <a:gridCol w="5579325">
                  <a:extLst>
                    <a:ext uri="{9D8B030D-6E8A-4147-A177-3AD203B41FA5}">
                      <a16:colId xmlns:a16="http://schemas.microsoft.com/office/drawing/2014/main" val="20001"/>
                    </a:ext>
                  </a:extLst>
                </a:gridCol>
              </a:tblGrid>
              <a:tr h="508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Linux</a:t>
                      </a:r>
                      <a:endParaRPr sz="1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t>Windows</a:t>
                      </a:r>
                      <a:endParaRPr sz="1900" b="1" u="none" strike="noStrike" cap="none"/>
                    </a:p>
                  </a:txBody>
                  <a:tcPr marL="121900" marR="121900" marT="121900" marB="121900"/>
                </a:tc>
                <a:extLst>
                  <a:ext uri="{0D108BD9-81ED-4DB2-BD59-A6C34878D82A}">
                    <a16:rowId xmlns:a16="http://schemas.microsoft.com/office/drawing/2014/main" val="10000"/>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solidFill>
                            <a:srgbClr val="000000"/>
                          </a:solidFill>
                        </a:rPr>
                        <a:t>2 or 3 tier app</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1"/>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t>Up to 5 application components [e.g. service, job, queue, proxy, etc.] </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2"/>
                  </a:ext>
                </a:extLst>
              </a:tr>
              <a:tr h="528275">
                <a:tc gridSpan="2">
                  <a:txBody>
                    <a:bodyPr/>
                    <a:lstStyle/>
                    <a:p>
                      <a:pPr marL="0" marR="0" lvl="0" indent="0" algn="l" rtl="0">
                        <a:lnSpc>
                          <a:spcPct val="100000"/>
                        </a:lnSpc>
                        <a:spcBef>
                          <a:spcPts val="0"/>
                        </a:spcBef>
                        <a:spcAft>
                          <a:spcPts val="0"/>
                        </a:spcAft>
                        <a:buClr>
                          <a:srgbClr val="000000"/>
                        </a:buClr>
                        <a:buSzPts val="1100"/>
                        <a:buFont typeface="Arial"/>
                        <a:buNone/>
                      </a:pPr>
                      <a:r>
                        <a:rPr lang="en-US" sz="1900" u="none" strike="noStrike" cap="none">
                          <a:solidFill>
                            <a:srgbClr val="000000"/>
                          </a:solidFill>
                        </a:rPr>
                        <a:t>Components do not require clustering (can run as a single node)</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3"/>
                  </a:ext>
                </a:extLst>
              </a:tr>
              <a:tr h="528275">
                <a:tc gridSpan="2">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solidFill>
                            <a:srgbClr val="000000"/>
                          </a:solidFill>
                        </a:rPr>
                        <a:t>Databases can be excluded for containerization (i.e. can be migrated / connected to independently)</a:t>
                      </a:r>
                      <a:endParaRPr sz="1900" u="none" strike="noStrike" cap="none"/>
                    </a:p>
                  </a:txBody>
                  <a:tcPr marL="121900" marR="121900" marT="121900" marB="121900"/>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654" name="Shape 654"/>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55" name="Shape 655"/>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19</a:t>
            </a:fld>
            <a:endParaRPr sz="1200">
              <a:solidFill>
                <a:srgbClr val="888888"/>
              </a:solidFill>
              <a:latin typeface="Calibri"/>
              <a:ea typeface="Calibri"/>
              <a:cs typeface="Calibri"/>
              <a:sym typeface="Calibri"/>
            </a:endParaRPr>
          </a:p>
        </p:txBody>
      </p:sp>
      <p:pic>
        <p:nvPicPr>
          <p:cNvPr id="662" name="Shape 662"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63" name="Shape 663"/>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64" name="Shape 664"/>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0000"/>
                </a:solidFill>
                <a:latin typeface="Calibri"/>
                <a:ea typeface="Calibri"/>
                <a:cs typeface="Calibri"/>
                <a:sym typeface="Calibri"/>
              </a:rPr>
              <a:t>Best practices</a:t>
            </a:r>
            <a:endParaRPr sz="1400" b="0" i="0" u="none" strike="noStrike" cap="none">
              <a:solidFill>
                <a:srgbClr val="000000"/>
              </a:solidFill>
              <a:latin typeface="Arial"/>
              <a:ea typeface="Arial"/>
              <a:cs typeface="Arial"/>
              <a:sym typeface="Arial"/>
            </a:endParaRPr>
          </a:p>
        </p:txBody>
      </p:sp>
      <p:sp>
        <p:nvSpPr>
          <p:cNvPr id="665" name="Shape 665"/>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66" name="Shape 666"/>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sldNum" idx="12"/>
          </p:nvPr>
        </p:nvSpPr>
        <p:spPr>
          <a:xfrm>
            <a:off x="8610600" y="6356350"/>
            <a:ext cx="2743200" cy="365125"/>
          </a:xfrm>
          <a:prstGeom prst="rect">
            <a:avLst/>
          </a:prstGeom>
          <a:noFill/>
          <a:ln>
            <a:noFill/>
          </a:ln>
        </p:spPr>
        <p:txBody>
          <a:bodyPr spcFirstLastPara="1" wrap="square" lIns="91425" tIns="91425" rIns="91425" bIns="91425" anchor="ctr" anchorCtr="0">
            <a:noAutofit/>
          </a:bodyPr>
          <a:lstStyle/>
          <a:p>
            <a:pPr marL="0" marR="0" lvl="0" indent="0" algn="r" rtl="0">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
        <p:nvSpPr>
          <p:cNvPr id="121" name="Shape 121"/>
          <p:cNvSpPr txBox="1"/>
          <p:nvPr/>
        </p:nvSpPr>
        <p:spPr>
          <a:xfrm>
            <a:off x="279991" y="419443"/>
            <a:ext cx="2350087" cy="4308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Calibri"/>
                <a:ea typeface="Calibri"/>
                <a:cs typeface="Calibri"/>
                <a:sym typeface="Calibri"/>
              </a:rPr>
              <a:t>[Logo Placeholder]</a:t>
            </a:r>
            <a:endParaRPr/>
          </a:p>
        </p:txBody>
      </p:sp>
      <p:sp>
        <p:nvSpPr>
          <p:cNvPr id="122" name="Shape 122"/>
          <p:cNvSpPr txBox="1"/>
          <p:nvPr/>
        </p:nvSpPr>
        <p:spPr>
          <a:xfrm>
            <a:off x="790325" y="1290248"/>
            <a:ext cx="10983600" cy="506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4200" b="0" i="0" u="none" strike="noStrike" cap="none" dirty="0">
                <a:solidFill>
                  <a:srgbClr val="000000"/>
                </a:solidFill>
                <a:latin typeface="Calibri"/>
                <a:ea typeface="Calibri"/>
                <a:cs typeface="Calibri"/>
                <a:sym typeface="Calibri"/>
              </a:rPr>
              <a:t>Agenda:</a:t>
            </a:r>
            <a:endParaRPr sz="42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b="0" i="0" u="none" strike="noStrike" cap="none" dirty="0">
                <a:solidFill>
                  <a:srgbClr val="000000"/>
                </a:solidFill>
                <a:latin typeface="Calibri"/>
                <a:ea typeface="Calibri"/>
                <a:cs typeface="Calibri"/>
                <a:sym typeface="Calibri"/>
              </a:rPr>
              <a:t>Overview of Docker</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C</a:t>
            </a:r>
            <a:r>
              <a:rPr lang="en-US" sz="3600" b="0" i="0" u="none" strike="noStrike" cap="none" dirty="0">
                <a:solidFill>
                  <a:srgbClr val="000000"/>
                </a:solidFill>
                <a:latin typeface="Calibri"/>
                <a:ea typeface="Calibri"/>
                <a:cs typeface="Calibri"/>
                <a:sym typeface="Calibri"/>
              </a:rPr>
              <a:t>andidates for </a:t>
            </a:r>
            <a:r>
              <a:rPr lang="en-US" sz="3600" dirty="0">
                <a:solidFill>
                  <a:srgbClr val="000000"/>
                </a:solidFill>
                <a:latin typeface="Calibri"/>
                <a:ea typeface="Calibri"/>
                <a:cs typeface="Calibri"/>
                <a:sym typeface="Calibri"/>
              </a:rPr>
              <a:t>C</a:t>
            </a:r>
            <a:r>
              <a:rPr lang="en-US" sz="3600" b="0" i="0" u="none" strike="noStrike" cap="none" dirty="0">
                <a:solidFill>
                  <a:srgbClr val="000000"/>
                </a:solidFill>
                <a:latin typeface="Calibri"/>
                <a:ea typeface="Calibri"/>
                <a:cs typeface="Calibri"/>
                <a:sym typeface="Calibri"/>
              </a:rPr>
              <a:t>ontainerization </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Dockerfile </a:t>
            </a:r>
            <a:r>
              <a:rPr lang="en-US" sz="3600" b="0" i="0" u="none" strike="noStrike" cap="none" dirty="0">
                <a:solidFill>
                  <a:srgbClr val="000000"/>
                </a:solidFill>
                <a:latin typeface="Calibri"/>
                <a:ea typeface="Calibri"/>
                <a:cs typeface="Calibri"/>
                <a:sym typeface="Calibri"/>
              </a:rPr>
              <a:t>Best Practices</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Cluster Architecture and Orchestration</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Building Secure Software Supply Chains</a:t>
            </a:r>
            <a:r>
              <a:rPr lang="en-US" sz="3600" b="0" i="0" u="none" strike="noStrike" cap="none" dirty="0">
                <a:solidFill>
                  <a:srgbClr val="000000"/>
                </a:solidFill>
                <a:latin typeface="Calibri"/>
                <a:ea typeface="Calibri"/>
                <a:cs typeface="Calibri"/>
                <a:sym typeface="Calibri"/>
              </a:rPr>
              <a:t> </a:t>
            </a:r>
            <a:endParaRPr sz="36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ct val="70000"/>
              <a:buFont typeface="Calibri"/>
              <a:buChar char="●"/>
            </a:pPr>
            <a:r>
              <a:rPr lang="en-US" sz="3600" dirty="0">
                <a:solidFill>
                  <a:srgbClr val="000000"/>
                </a:solidFill>
                <a:latin typeface="Calibri"/>
                <a:ea typeface="Calibri"/>
                <a:cs typeface="Calibri"/>
                <a:sym typeface="Calibri"/>
              </a:rPr>
              <a:t>Live Demo</a:t>
            </a:r>
            <a:endParaRPr sz="3600" dirty="0">
              <a:solidFill>
                <a:srgbClr val="000000"/>
              </a:solidFill>
              <a:latin typeface="Calibri"/>
              <a:ea typeface="Calibri"/>
              <a:cs typeface="Calibri"/>
              <a:sym typeface="Calibri"/>
            </a:endParaRPr>
          </a:p>
        </p:txBody>
      </p:sp>
      <p:sp>
        <p:nvSpPr>
          <p:cNvPr id="123" name="Shape 123"/>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24" name="Shape 124"/>
          <p:cNvPicPr preferRelativeResize="0"/>
          <p:nvPr/>
        </p:nvPicPr>
        <p:blipFill>
          <a:blip r:embed="rId3">
            <a:alphaModFix/>
          </a:blip>
          <a:stretch>
            <a:fillRect/>
          </a:stretch>
        </p:blipFill>
        <p:spPr>
          <a:xfrm>
            <a:off x="339325" y="352248"/>
            <a:ext cx="681073" cy="565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20</a:t>
            </a:fld>
            <a:endParaRPr sz="1200">
              <a:solidFill>
                <a:srgbClr val="888888"/>
              </a:solidFill>
              <a:latin typeface="Calibri"/>
              <a:ea typeface="Calibri"/>
              <a:cs typeface="Calibri"/>
              <a:sym typeface="Calibri"/>
            </a:endParaRPr>
          </a:p>
        </p:txBody>
      </p:sp>
      <p:pic>
        <p:nvPicPr>
          <p:cNvPr id="673" name="Shape 673"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74" name="Shape 674"/>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75" name="Shape 675"/>
          <p:cNvSpPr txBox="1"/>
          <p:nvPr/>
        </p:nvSpPr>
        <p:spPr>
          <a:xfrm>
            <a:off x="279992" y="1450888"/>
            <a:ext cx="10859100" cy="4833600"/>
          </a:xfrm>
          <a:prstGeom prst="rect">
            <a:avLst/>
          </a:prstGeom>
          <a:noFill/>
          <a:ln w="9525" cap="flat" cmpd="sng">
            <a:solidFill>
              <a:srgbClr val="FF0000">
                <a:alpha val="0"/>
              </a:srgbClr>
            </a:solidFill>
            <a:prstDash val="solid"/>
            <a:round/>
            <a:headEnd type="none" w="sm" len="sm"/>
            <a:tailEnd type="none" w="sm" len="sm"/>
          </a:ln>
        </p:spPr>
        <p:txBody>
          <a:bodyPr spcFirstLastPara="1" wrap="square" lIns="121900" tIns="121900" rIns="121900" bIns="121900" anchor="t" anchorCtr="0">
            <a:noAutofit/>
          </a:bodyPr>
          <a:lstStyle/>
          <a:p>
            <a:pPr marL="609600" marR="0" lvl="0" indent="-457200" algn="l" rtl="0">
              <a:lnSpc>
                <a:spcPct val="100000"/>
              </a:lnSpc>
              <a:spcBef>
                <a:spcPts val="500"/>
              </a:spcBef>
              <a:spcAft>
                <a:spcPts val="0"/>
              </a:spcAft>
              <a:buClr>
                <a:srgbClr val="595959"/>
              </a:buClr>
              <a:buSzPts val="2400"/>
              <a:buFont typeface="Arial"/>
              <a:buAutoNum type="arabicParenR"/>
            </a:pPr>
            <a:r>
              <a:rPr lang="en-US" sz="2400" b="0" i="0" u="none" strike="noStrike" cap="none" dirty="0">
                <a:solidFill>
                  <a:srgbClr val="595959"/>
                </a:solidFill>
                <a:latin typeface="Arial"/>
                <a:ea typeface="Arial"/>
                <a:cs typeface="Arial"/>
                <a:sym typeface="Arial"/>
              </a:rPr>
              <a:t>Minimize Number of Layers </a:t>
            </a:r>
            <a:endParaRPr sz="2400" b="0" i="0" u="none" strike="noStrike" cap="none" dirty="0">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dirty="0">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r>
              <a:rPr lang="en-US" sz="2400" b="1" i="0" u="none" strike="noStrike" cap="none" dirty="0">
                <a:solidFill>
                  <a:srgbClr val="FF0000"/>
                </a:solidFill>
                <a:latin typeface="Arial"/>
                <a:ea typeface="Arial"/>
                <a:cs typeface="Arial"/>
                <a:sym typeface="Arial"/>
              </a:rPr>
              <a:t>  Bad!                                                   </a:t>
            </a:r>
            <a:r>
              <a:rPr lang="en-US" sz="2400" b="1" i="0" u="none" strike="noStrike" cap="none" dirty="0">
                <a:solidFill>
                  <a:srgbClr val="6AA84F"/>
                </a:solidFill>
                <a:latin typeface="Arial"/>
                <a:ea typeface="Arial"/>
                <a:cs typeface="Arial"/>
                <a:sym typeface="Arial"/>
              </a:rPr>
              <a:t>Good!</a:t>
            </a:r>
            <a:endParaRPr sz="2400" b="1" i="0" u="none" strike="noStrike" cap="none" dirty="0">
              <a:solidFill>
                <a:srgbClr val="6AA84F"/>
              </a:solidFill>
              <a:latin typeface="Arial"/>
              <a:ea typeface="Arial"/>
              <a:cs typeface="Arial"/>
              <a:sym typeface="Arial"/>
            </a:endParaRPr>
          </a:p>
          <a:p>
            <a:pPr marL="609600" marR="0" lvl="0" indent="0" algn="l" rtl="0">
              <a:lnSpc>
                <a:spcPct val="100000"/>
              </a:lnSpc>
              <a:spcBef>
                <a:spcPts val="500"/>
              </a:spcBef>
              <a:spcAft>
                <a:spcPts val="0"/>
              </a:spcAft>
              <a:buClr>
                <a:srgbClr val="000000"/>
              </a:buClr>
              <a:buSzPts val="2400"/>
              <a:buFont typeface="Arial"/>
              <a:buNone/>
            </a:pPr>
            <a:endParaRPr sz="2400" b="0" i="0" u="none" strike="noStrike" cap="none" dirty="0">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dirty="0">
              <a:solidFill>
                <a:srgbClr val="595959"/>
              </a:solidFill>
              <a:latin typeface="Arial"/>
              <a:ea typeface="Arial"/>
              <a:cs typeface="Arial"/>
              <a:sym typeface="Arial"/>
            </a:endParaRPr>
          </a:p>
        </p:txBody>
      </p:sp>
      <p:sp>
        <p:nvSpPr>
          <p:cNvPr id="676" name="Shape 676"/>
          <p:cNvSpPr txBox="1"/>
          <p:nvPr/>
        </p:nvSpPr>
        <p:spPr>
          <a:xfrm>
            <a:off x="551392" y="3116088"/>
            <a:ext cx="50988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dirty="0">
                <a:solidFill>
                  <a:srgbClr val="000000"/>
                </a:solidFill>
                <a:latin typeface="Consolas"/>
                <a:ea typeface="Consolas"/>
                <a:cs typeface="Consolas"/>
                <a:sym typeface="Consolas"/>
              </a:rPr>
              <a:t>RUN apt-get update</a:t>
            </a:r>
            <a:endParaRPr sz="2400" b="0" i="0" u="none" strike="noStrike" cap="none"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US" sz="2400" b="0" i="0" u="none" strike="noStrike" cap="none" dirty="0">
                <a:solidFill>
                  <a:srgbClr val="000000"/>
                </a:solidFill>
                <a:latin typeface="Consolas"/>
                <a:ea typeface="Consolas"/>
                <a:cs typeface="Consolas"/>
                <a:sym typeface="Consolas"/>
              </a:rPr>
              <a:t>RUN apt-get install -y </a:t>
            </a:r>
            <a:r>
              <a:rPr lang="en-US" sz="2400" b="0" i="0" u="none" strike="noStrike" cap="none" dirty="0" err="1">
                <a:solidFill>
                  <a:srgbClr val="000000"/>
                </a:solidFill>
                <a:latin typeface="Consolas"/>
                <a:ea typeface="Consolas"/>
                <a:cs typeface="Consolas"/>
                <a:sym typeface="Consolas"/>
              </a:rPr>
              <a:t>wget</a:t>
            </a:r>
            <a:endParaRPr sz="2400" b="0" i="0" u="none" strike="noStrike" cap="none"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US" sz="2400" b="0" i="0" u="none" strike="noStrike" cap="none" dirty="0">
                <a:solidFill>
                  <a:srgbClr val="000000"/>
                </a:solidFill>
                <a:latin typeface="Consolas"/>
                <a:ea typeface="Consolas"/>
                <a:cs typeface="Consolas"/>
                <a:sym typeface="Consolas"/>
              </a:rPr>
              <a:t>RUN </a:t>
            </a:r>
            <a:r>
              <a:rPr lang="en-US" sz="2400" b="0" i="0" u="none" strike="noStrike" cap="none" dirty="0" err="1">
                <a:solidFill>
                  <a:srgbClr val="000000"/>
                </a:solidFill>
                <a:latin typeface="Consolas"/>
                <a:ea typeface="Consolas"/>
                <a:cs typeface="Consolas"/>
                <a:sym typeface="Consolas"/>
              </a:rPr>
              <a:t>rm</a:t>
            </a:r>
            <a:r>
              <a:rPr lang="en-US" sz="2400" b="0" i="0" u="none" strike="noStrike" cap="none" dirty="0">
                <a:solidFill>
                  <a:srgbClr val="000000"/>
                </a:solidFill>
                <a:latin typeface="Consolas"/>
                <a:ea typeface="Consolas"/>
                <a:cs typeface="Consolas"/>
                <a:sym typeface="Consolas"/>
              </a:rPr>
              <a:t> -</a:t>
            </a:r>
            <a:r>
              <a:rPr lang="en-US" sz="2400" b="0" i="0" u="none" strike="noStrike" cap="none" dirty="0" err="1">
                <a:solidFill>
                  <a:srgbClr val="000000"/>
                </a:solidFill>
                <a:latin typeface="Consolas"/>
                <a:ea typeface="Consolas"/>
                <a:cs typeface="Consolas"/>
                <a:sym typeface="Consolas"/>
              </a:rPr>
              <a:t>rf</a:t>
            </a:r>
            <a:r>
              <a:rPr lang="en-US" sz="2400" b="0" i="0" u="none" strike="noStrike" cap="none" dirty="0">
                <a:solidFill>
                  <a:srgbClr val="000000"/>
                </a:solidFill>
                <a:latin typeface="Consolas"/>
                <a:ea typeface="Consolas"/>
                <a:cs typeface="Consolas"/>
                <a:sym typeface="Consolas"/>
              </a:rPr>
              <a:t> /</a:t>
            </a:r>
            <a:r>
              <a:rPr lang="en-US" sz="2400" b="0" i="0" u="none" strike="noStrike" cap="none" dirty="0" err="1">
                <a:solidFill>
                  <a:srgbClr val="000000"/>
                </a:solidFill>
                <a:latin typeface="Consolas"/>
                <a:ea typeface="Consolas"/>
                <a:cs typeface="Consolas"/>
                <a:sym typeface="Consolas"/>
              </a:rPr>
              <a:t>var</a:t>
            </a:r>
            <a:r>
              <a:rPr lang="en-US" sz="2400" b="0" i="0" u="none" strike="noStrike" cap="none" dirty="0">
                <a:solidFill>
                  <a:srgbClr val="000000"/>
                </a:solidFill>
                <a:latin typeface="Consolas"/>
                <a:ea typeface="Consolas"/>
                <a:cs typeface="Consolas"/>
                <a:sym typeface="Consolas"/>
              </a:rPr>
              <a:t>/lib/apt/lists/*</a:t>
            </a:r>
            <a:endParaRPr sz="24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dirty="0">
              <a:solidFill>
                <a:srgbClr val="000000"/>
              </a:solidFill>
              <a:latin typeface="Arial"/>
              <a:ea typeface="Arial"/>
              <a:cs typeface="Arial"/>
              <a:sym typeface="Arial"/>
            </a:endParaRPr>
          </a:p>
        </p:txBody>
      </p:sp>
      <p:sp>
        <p:nvSpPr>
          <p:cNvPr id="677" name="Shape 677"/>
          <p:cNvSpPr txBox="1"/>
          <p:nvPr/>
        </p:nvSpPr>
        <p:spPr>
          <a:xfrm>
            <a:off x="5938058" y="3116088"/>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Consolas"/>
                <a:ea typeface="Consolas"/>
                <a:cs typeface="Consolas"/>
                <a:sym typeface="Consolas"/>
              </a:rPr>
              <a:t>RUN apt-get update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Consolas"/>
                <a:ea typeface="Consolas"/>
                <a:cs typeface="Consolas"/>
                <a:sym typeface="Consolas"/>
              </a:rPr>
              <a:t>  apt-get install -y wget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Consolas"/>
                <a:ea typeface="Consolas"/>
                <a:cs typeface="Consolas"/>
                <a:sym typeface="Consolas"/>
              </a:rPr>
              <a:t>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8" name="Shape 678"/>
          <p:cNvSpPr txBox="1"/>
          <p:nvPr/>
        </p:nvSpPr>
        <p:spPr>
          <a:xfrm>
            <a:off x="280000" y="922113"/>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2400" b="1">
                <a:solidFill>
                  <a:srgbClr val="2F474F"/>
                </a:solidFill>
              </a:rPr>
              <a:t>Building Efficient Images</a:t>
            </a:r>
            <a:endParaRPr sz="2400" b="1">
              <a:solidFill>
                <a:srgbClr val="2F474F"/>
              </a:solidFill>
            </a:endParaRPr>
          </a:p>
        </p:txBody>
      </p:sp>
      <p:sp>
        <p:nvSpPr>
          <p:cNvPr id="679" name="Shape 679"/>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80" name="Shape 680"/>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21</a:t>
            </a:fld>
            <a:endParaRPr sz="1200">
              <a:solidFill>
                <a:srgbClr val="888888"/>
              </a:solidFill>
              <a:latin typeface="Calibri"/>
              <a:ea typeface="Calibri"/>
              <a:cs typeface="Calibri"/>
              <a:sym typeface="Calibri"/>
            </a:endParaRPr>
          </a:p>
        </p:txBody>
      </p:sp>
      <p:pic>
        <p:nvPicPr>
          <p:cNvPr id="687" name="Shape 687"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688" name="Shape 688"/>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689" name="Shape 689"/>
          <p:cNvSpPr txBox="1"/>
          <p:nvPr/>
        </p:nvSpPr>
        <p:spPr>
          <a:xfrm>
            <a:off x="4" y="1522750"/>
            <a:ext cx="10859100" cy="4833600"/>
          </a:xfrm>
          <a:prstGeom prst="rect">
            <a:avLst/>
          </a:prstGeom>
          <a:noFill/>
          <a:ln w="9525" cap="flat" cmpd="sng">
            <a:solidFill>
              <a:srgbClr val="FF0000">
                <a:alpha val="0"/>
              </a:srgbClr>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500"/>
              </a:spcBef>
              <a:spcAft>
                <a:spcPts val="0"/>
              </a:spcAft>
              <a:buClr>
                <a:srgbClr val="000000"/>
              </a:buClr>
              <a:buSzPts val="2400"/>
              <a:buFont typeface="Arial"/>
              <a:buNone/>
            </a:pPr>
            <a:r>
              <a:rPr lang="en-US" sz="2400" b="0" i="0" u="none" strike="noStrike" cap="none">
                <a:solidFill>
                  <a:srgbClr val="595959"/>
                </a:solidFill>
                <a:latin typeface="Arial"/>
                <a:ea typeface="Arial"/>
                <a:cs typeface="Arial"/>
                <a:sym typeface="Arial"/>
              </a:rPr>
              <a:t>   2)  Use cache-busting: ensuring you never use cache outdated updates</a:t>
            </a: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  	Bad!                                                           </a:t>
            </a:r>
            <a:r>
              <a:rPr lang="en-US" sz="2400" b="1" i="0" u="none" strike="noStrike" cap="none">
                <a:solidFill>
                  <a:srgbClr val="6AA84F"/>
                </a:solidFill>
                <a:latin typeface="Arial"/>
                <a:ea typeface="Arial"/>
                <a:cs typeface="Arial"/>
                <a:sym typeface="Arial"/>
              </a:rPr>
              <a:t>Good!</a:t>
            </a:r>
            <a:endParaRPr sz="2400" b="1" i="0" u="none" strike="noStrike" cap="none">
              <a:solidFill>
                <a:srgbClr val="6AA84F"/>
              </a:solidFill>
              <a:latin typeface="Arial"/>
              <a:ea typeface="Arial"/>
              <a:cs typeface="Arial"/>
              <a:sym typeface="Arial"/>
            </a:endParaRPr>
          </a:p>
          <a:p>
            <a:pPr marL="60960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p:txBody>
      </p:sp>
      <p:sp>
        <p:nvSpPr>
          <p:cNvPr id="690" name="Shape 690"/>
          <p:cNvSpPr txBox="1"/>
          <p:nvPr/>
        </p:nvSpPr>
        <p:spPr>
          <a:xfrm>
            <a:off x="6153120" y="3116075"/>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update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apt-get install -y wget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91" name="Shape 691"/>
          <p:cNvSpPr txBox="1"/>
          <p:nvPr/>
        </p:nvSpPr>
        <p:spPr>
          <a:xfrm>
            <a:off x="279988" y="1015200"/>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2400" b="1">
                <a:solidFill>
                  <a:srgbClr val="2F474F"/>
                </a:solidFill>
              </a:rPr>
              <a:t>Building Efficient Images</a:t>
            </a:r>
            <a:endParaRPr sz="2400" b="1">
              <a:solidFill>
                <a:srgbClr val="2F474F"/>
              </a:solidFill>
            </a:endParaRPr>
          </a:p>
        </p:txBody>
      </p:sp>
      <p:sp>
        <p:nvSpPr>
          <p:cNvPr id="692" name="Shape 692"/>
          <p:cNvSpPr txBox="1"/>
          <p:nvPr/>
        </p:nvSpPr>
        <p:spPr>
          <a:xfrm>
            <a:off x="560229" y="3116075"/>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update</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install -y wget</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93" name="Shape 693"/>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694" name="Shape 694"/>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22</a:t>
            </a:fld>
            <a:endParaRPr sz="1200">
              <a:solidFill>
                <a:srgbClr val="888888"/>
              </a:solidFill>
              <a:latin typeface="Calibri"/>
              <a:ea typeface="Calibri"/>
              <a:cs typeface="Calibri"/>
              <a:sym typeface="Calibri"/>
            </a:endParaRPr>
          </a:p>
        </p:txBody>
      </p:sp>
      <p:pic>
        <p:nvPicPr>
          <p:cNvPr id="701" name="Shape 701"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702" name="Shape 702"/>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703" name="Shape 703"/>
          <p:cNvSpPr txBox="1"/>
          <p:nvPr/>
        </p:nvSpPr>
        <p:spPr>
          <a:xfrm>
            <a:off x="54267" y="1450888"/>
            <a:ext cx="10859100" cy="4833600"/>
          </a:xfrm>
          <a:prstGeom prst="rect">
            <a:avLst/>
          </a:prstGeom>
          <a:noFill/>
          <a:ln w="9525" cap="flat" cmpd="sng">
            <a:solidFill>
              <a:srgbClr val="FF0000">
                <a:alpha val="0"/>
              </a:srgbClr>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500"/>
              </a:spcBef>
              <a:spcAft>
                <a:spcPts val="0"/>
              </a:spcAft>
              <a:buClr>
                <a:srgbClr val="000000"/>
              </a:buClr>
              <a:buSzPts val="2400"/>
              <a:buFont typeface="Arial"/>
              <a:buNone/>
            </a:pPr>
            <a:r>
              <a:rPr lang="en-US" sz="2400" b="0" i="0" u="none" strike="noStrike" cap="none">
                <a:solidFill>
                  <a:srgbClr val="595959"/>
                </a:solidFill>
                <a:latin typeface="Arial"/>
                <a:ea typeface="Arial"/>
                <a:cs typeface="Arial"/>
                <a:sym typeface="Arial"/>
              </a:rPr>
              <a:t>   3)  Update by version</a:t>
            </a: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  	</a:t>
            </a:r>
            <a:r>
              <a:rPr lang="en-US" sz="2400" b="1" i="0" u="none" strike="noStrike" cap="none">
                <a:solidFill>
                  <a:srgbClr val="6AA84F"/>
                </a:solidFill>
                <a:latin typeface="Arial"/>
                <a:ea typeface="Arial"/>
                <a:cs typeface="Arial"/>
                <a:sym typeface="Arial"/>
              </a:rPr>
              <a:t>Good!</a:t>
            </a:r>
            <a:r>
              <a:rPr lang="en-US" sz="2400" b="1" i="0" u="none" strike="noStrike" cap="none">
                <a:solidFill>
                  <a:srgbClr val="FF0000"/>
                </a:solidFill>
                <a:latin typeface="Arial"/>
                <a:ea typeface="Arial"/>
                <a:cs typeface="Arial"/>
                <a:sym typeface="Arial"/>
              </a:rPr>
              <a:t>                                                        </a:t>
            </a:r>
            <a:r>
              <a:rPr lang="en-US" sz="2400" b="1" i="0" u="none" strike="noStrike" cap="none">
                <a:solidFill>
                  <a:srgbClr val="6AA84F"/>
                </a:solidFill>
                <a:latin typeface="Arial"/>
                <a:ea typeface="Arial"/>
                <a:cs typeface="Arial"/>
                <a:sym typeface="Arial"/>
              </a:rPr>
              <a:t>Better!</a:t>
            </a:r>
            <a:endParaRPr sz="2400" b="1" i="0" u="none" strike="noStrike" cap="none">
              <a:solidFill>
                <a:srgbClr val="6AA84F"/>
              </a:solidFill>
              <a:latin typeface="Arial"/>
              <a:ea typeface="Arial"/>
              <a:cs typeface="Arial"/>
              <a:sym typeface="Arial"/>
            </a:endParaRPr>
          </a:p>
          <a:p>
            <a:pPr marL="60960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p:txBody>
      </p:sp>
      <p:sp>
        <p:nvSpPr>
          <p:cNvPr id="704" name="Shape 704"/>
          <p:cNvSpPr txBox="1"/>
          <p:nvPr/>
        </p:nvSpPr>
        <p:spPr>
          <a:xfrm>
            <a:off x="6207383" y="3116088"/>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update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apt-get install -y wget=1.17.1-1ubuntu1.1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05" name="Shape 705"/>
          <p:cNvSpPr txBox="1"/>
          <p:nvPr/>
        </p:nvSpPr>
        <p:spPr>
          <a:xfrm>
            <a:off x="235400" y="922113"/>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2400" b="1">
                <a:solidFill>
                  <a:srgbClr val="2F474F"/>
                </a:solidFill>
              </a:rPr>
              <a:t>Building Efficient Images</a:t>
            </a:r>
            <a:endParaRPr sz="2400" b="1">
              <a:solidFill>
                <a:srgbClr val="2F474F"/>
              </a:solidFill>
            </a:endParaRPr>
          </a:p>
        </p:txBody>
      </p:sp>
      <p:sp>
        <p:nvSpPr>
          <p:cNvPr id="706" name="Shape 706"/>
          <p:cNvSpPr txBox="1"/>
          <p:nvPr/>
        </p:nvSpPr>
        <p:spPr>
          <a:xfrm>
            <a:off x="614492" y="3116088"/>
            <a:ext cx="53763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RUN apt-get update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apt-get install -y wget &amp;&amp;\</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100"/>
              <a:buFont typeface="Arial"/>
              <a:buNone/>
            </a:pPr>
            <a:r>
              <a:rPr lang="en-US" sz="2400" b="0" i="0" u="none" strike="noStrike" cap="none">
                <a:solidFill>
                  <a:srgbClr val="000000"/>
                </a:solidFill>
                <a:latin typeface="Consolas"/>
                <a:ea typeface="Consolas"/>
                <a:cs typeface="Consolas"/>
                <a:sym typeface="Consolas"/>
              </a:rPr>
              <a:t>  rm -rf /var/lib/apt/lists/*</a:t>
            </a:r>
            <a:endParaRPr sz="24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07" name="Shape 70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708" name="Shape 708"/>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Shape 7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23</a:t>
            </a:fld>
            <a:endParaRPr sz="1200">
              <a:solidFill>
                <a:srgbClr val="888888"/>
              </a:solidFill>
              <a:latin typeface="Calibri"/>
              <a:ea typeface="Calibri"/>
              <a:cs typeface="Calibri"/>
              <a:sym typeface="Calibri"/>
            </a:endParaRPr>
          </a:p>
        </p:txBody>
      </p:sp>
      <p:pic>
        <p:nvPicPr>
          <p:cNvPr id="715" name="Shape 715"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716" name="Shape 716"/>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717" name="Shape 717"/>
          <p:cNvSpPr txBox="1"/>
          <p:nvPr/>
        </p:nvSpPr>
        <p:spPr>
          <a:xfrm>
            <a:off x="-8" y="1450888"/>
            <a:ext cx="10859100" cy="4833600"/>
          </a:xfrm>
          <a:prstGeom prst="rect">
            <a:avLst/>
          </a:prstGeom>
          <a:noFill/>
          <a:ln w="9525" cap="flat" cmpd="sng">
            <a:solidFill>
              <a:srgbClr val="FF0000">
                <a:alpha val="0"/>
              </a:srgbClr>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500"/>
              </a:spcBef>
              <a:spcAft>
                <a:spcPts val="0"/>
              </a:spcAft>
              <a:buClr>
                <a:srgbClr val="000000"/>
              </a:buClr>
              <a:buSzPts val="2400"/>
              <a:buFont typeface="Arial"/>
              <a:buNone/>
            </a:pPr>
            <a:r>
              <a:rPr lang="en-US" sz="2400" b="0" i="0" u="none" strike="noStrike" cap="none">
                <a:solidFill>
                  <a:srgbClr val="595959"/>
                </a:solidFill>
                <a:latin typeface="Arial"/>
                <a:ea typeface="Arial"/>
                <a:cs typeface="Arial"/>
                <a:sym typeface="Arial"/>
              </a:rPr>
              <a:t>   4)  Separate layers that will break the cache to utilize layer caching</a:t>
            </a: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  </a:t>
            </a:r>
            <a:r>
              <a:rPr lang="en-US" sz="2400" b="1" i="0" u="none" strike="noStrike" cap="none">
                <a:solidFill>
                  <a:srgbClr val="6AA84F"/>
                </a:solidFill>
                <a:latin typeface="Arial"/>
                <a:ea typeface="Arial"/>
                <a:cs typeface="Arial"/>
                <a:sym typeface="Arial"/>
              </a:rPr>
              <a:t>  </a:t>
            </a:r>
            <a:r>
              <a:rPr lang="en-US" sz="2400" b="1" i="0" u="none" strike="noStrike" cap="none">
                <a:solidFill>
                  <a:srgbClr val="FF0000"/>
                </a:solidFill>
                <a:latin typeface="Arial"/>
                <a:ea typeface="Arial"/>
                <a:cs typeface="Arial"/>
                <a:sym typeface="Arial"/>
              </a:rPr>
              <a:t>BAD!                                                          </a:t>
            </a:r>
            <a:r>
              <a:rPr lang="en-US" sz="2400" b="1" i="0" u="none" strike="noStrike" cap="none">
                <a:solidFill>
                  <a:srgbClr val="6AA84F"/>
                </a:solidFill>
                <a:latin typeface="Arial"/>
                <a:ea typeface="Arial"/>
                <a:cs typeface="Arial"/>
                <a:sym typeface="Arial"/>
              </a:rPr>
              <a:t>Good!</a:t>
            </a:r>
            <a:endParaRPr sz="2400" b="1" i="0" u="none" strike="noStrike" cap="none">
              <a:solidFill>
                <a:srgbClr val="6AA84F"/>
              </a:solidFill>
              <a:latin typeface="Arial"/>
              <a:ea typeface="Arial"/>
              <a:cs typeface="Arial"/>
              <a:sym typeface="Arial"/>
            </a:endParaRPr>
          </a:p>
          <a:p>
            <a:pPr marL="60960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2400"/>
              <a:buFont typeface="Arial"/>
              <a:buNone/>
            </a:pPr>
            <a:endParaRPr sz="2400" b="0" i="0" u="none" strike="noStrike" cap="none">
              <a:solidFill>
                <a:srgbClr val="595959"/>
              </a:solidFill>
              <a:latin typeface="Arial"/>
              <a:ea typeface="Arial"/>
              <a:cs typeface="Arial"/>
              <a:sym typeface="Arial"/>
            </a:endParaRPr>
          </a:p>
        </p:txBody>
      </p:sp>
      <p:sp>
        <p:nvSpPr>
          <p:cNvPr id="718" name="Shape 718"/>
          <p:cNvSpPr txBox="1"/>
          <p:nvPr/>
        </p:nvSpPr>
        <p:spPr>
          <a:xfrm>
            <a:off x="181125" y="922113"/>
            <a:ext cx="11572800" cy="81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2400" b="1">
                <a:solidFill>
                  <a:srgbClr val="2F474F"/>
                </a:solidFill>
              </a:rPr>
              <a:t>Building Efficient Images</a:t>
            </a:r>
            <a:endParaRPr sz="2400" b="1">
              <a:solidFill>
                <a:srgbClr val="2F474F"/>
              </a:solidFill>
            </a:endParaRPr>
          </a:p>
        </p:txBody>
      </p:sp>
      <p:sp>
        <p:nvSpPr>
          <p:cNvPr id="719" name="Shape 719"/>
          <p:cNvSpPr txBox="1"/>
          <p:nvPr/>
        </p:nvSpPr>
        <p:spPr>
          <a:xfrm>
            <a:off x="474858" y="3083271"/>
            <a:ext cx="50988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Consolas"/>
                <a:ea typeface="Consolas"/>
                <a:cs typeface="Consolas"/>
                <a:sym typeface="Consolas"/>
              </a:rPr>
              <a:t>c</a:t>
            </a:r>
            <a:r>
              <a:rPr lang="en-US" sz="1900" b="0" i="0" u="none" strike="noStrike" cap="none">
                <a:solidFill>
                  <a:srgbClr val="000000"/>
                </a:solidFill>
                <a:latin typeface="Consolas"/>
                <a:ea typeface="Consolas"/>
                <a:cs typeface="Consolas"/>
                <a:sym typeface="Consolas"/>
              </a:rPr>
              <a:t>OPY . /usr/src</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Consolas"/>
                <a:ea typeface="Consolas"/>
                <a:cs typeface="Consolas"/>
                <a:sym typeface="Consolas"/>
              </a:rPr>
              <a:t>RUN npm install</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0" name="Shape 720"/>
          <p:cNvSpPr txBox="1"/>
          <p:nvPr/>
        </p:nvSpPr>
        <p:spPr>
          <a:xfrm>
            <a:off x="6074458" y="3083259"/>
            <a:ext cx="5585700" cy="1953300"/>
          </a:xfrm>
          <a:prstGeom prst="rect">
            <a:avLst/>
          </a:prstGeom>
          <a:solidFill>
            <a:srgbClr val="EFEFEF"/>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Consolas"/>
                <a:ea typeface="Consolas"/>
                <a:cs typeface="Consolas"/>
                <a:sym typeface="Consolas"/>
              </a:rPr>
              <a:t>COPY package.json /usr/src/package.json</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Consolas"/>
                <a:ea typeface="Consolas"/>
                <a:cs typeface="Consolas"/>
                <a:sym typeface="Consolas"/>
              </a:rPr>
              <a:t>RUN npm install</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Consolas"/>
                <a:ea typeface="Consolas"/>
                <a:cs typeface="Consolas"/>
                <a:sym typeface="Consolas"/>
              </a:rPr>
              <a:t>COPY . /usr/src</a:t>
            </a:r>
            <a:endParaRPr sz="1900" b="0" i="0" u="none" strike="noStrike" cap="none">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8E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1" name="Shape 72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722" name="Shape 722"/>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24</a:t>
            </a:fld>
            <a:endParaRPr sz="1200">
              <a:solidFill>
                <a:srgbClr val="888888"/>
              </a:solidFill>
              <a:latin typeface="Calibri"/>
              <a:ea typeface="Calibri"/>
              <a:cs typeface="Calibri"/>
              <a:sym typeface="Calibri"/>
            </a:endParaRPr>
          </a:p>
        </p:txBody>
      </p:sp>
      <p:pic>
        <p:nvPicPr>
          <p:cNvPr id="729" name="Shape 72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730" name="Shape 73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731" name="Shape 731"/>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0000"/>
                </a:solidFill>
                <a:latin typeface="Calibri"/>
                <a:ea typeface="Calibri"/>
                <a:cs typeface="Calibri"/>
                <a:sym typeface="Calibri"/>
              </a:rPr>
              <a:t>Architecture</a:t>
            </a:r>
            <a:endParaRPr sz="1400" b="0" i="0" u="none" strike="noStrike" cap="none">
              <a:solidFill>
                <a:srgbClr val="000000"/>
              </a:solidFill>
              <a:latin typeface="Arial"/>
              <a:ea typeface="Arial"/>
              <a:cs typeface="Arial"/>
              <a:sym typeface="Arial"/>
            </a:endParaRPr>
          </a:p>
        </p:txBody>
      </p:sp>
      <p:sp>
        <p:nvSpPr>
          <p:cNvPr id="732" name="Shape 73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733" name="Shape 733"/>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25</a:t>
            </a:fld>
            <a:endParaRPr sz="1200">
              <a:solidFill>
                <a:srgbClr val="888888"/>
              </a:solidFill>
              <a:latin typeface="Calibri"/>
              <a:ea typeface="Calibri"/>
              <a:cs typeface="Calibri"/>
              <a:sym typeface="Calibri"/>
            </a:endParaRPr>
          </a:p>
        </p:txBody>
      </p:sp>
      <p:pic>
        <p:nvPicPr>
          <p:cNvPr id="740" name="Shape 740"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741" name="Shape 741"/>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742" name="Shape 742"/>
          <p:cNvSpPr txBox="1"/>
          <p:nvPr/>
        </p:nvSpPr>
        <p:spPr>
          <a:xfrm>
            <a:off x="280289" y="1393316"/>
            <a:ext cx="11315700" cy="431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2000">
                <a:solidFill>
                  <a:srgbClr val="0095E5"/>
                </a:solidFill>
              </a:rPr>
              <a:t>UNIFORMLY OPERATE, MANAGE, AND SECURE WINDOWS AND LINUX CONTAINERS</a:t>
            </a:r>
            <a:endParaRPr sz="2000">
              <a:solidFill>
                <a:srgbClr val="0095E5"/>
              </a:solidFill>
            </a:endParaRPr>
          </a:p>
        </p:txBody>
      </p:sp>
      <p:sp>
        <p:nvSpPr>
          <p:cNvPr id="743" name="Shape 743"/>
          <p:cNvSpPr/>
          <p:nvPr/>
        </p:nvSpPr>
        <p:spPr>
          <a:xfrm>
            <a:off x="881529" y="4569839"/>
            <a:ext cx="5392500" cy="12927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44" name="Shape 744"/>
          <p:cNvSpPr/>
          <p:nvPr/>
        </p:nvSpPr>
        <p:spPr>
          <a:xfrm>
            <a:off x="856708" y="1878729"/>
            <a:ext cx="5392500" cy="20253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45" name="Shape 745"/>
          <p:cNvSpPr/>
          <p:nvPr/>
        </p:nvSpPr>
        <p:spPr>
          <a:xfrm>
            <a:off x="1649178" y="2096131"/>
            <a:ext cx="3862500" cy="690300"/>
          </a:xfrm>
          <a:prstGeom prst="roundRect">
            <a:avLst>
              <a:gd name="adj" fmla="val 4877"/>
            </a:avLst>
          </a:prstGeom>
          <a:solidFill>
            <a:srgbClr val="E0E4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46" name="Shape 746"/>
          <p:cNvGrpSpPr/>
          <p:nvPr/>
        </p:nvGrpSpPr>
        <p:grpSpPr>
          <a:xfrm>
            <a:off x="2958219" y="2898391"/>
            <a:ext cx="1216147" cy="750413"/>
            <a:chOff x="6995600" y="1434870"/>
            <a:chExt cx="1084200" cy="651005"/>
          </a:xfrm>
        </p:grpSpPr>
        <p:sp>
          <p:nvSpPr>
            <p:cNvPr id="747" name="Shape 747"/>
            <p:cNvSpPr/>
            <p:nvPr/>
          </p:nvSpPr>
          <p:spPr>
            <a:xfrm>
              <a:off x="6995600" y="1487075"/>
              <a:ext cx="1084200" cy="5988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48" name="Shape 748"/>
            <p:cNvGrpSpPr/>
            <p:nvPr/>
          </p:nvGrpSpPr>
          <p:grpSpPr>
            <a:xfrm>
              <a:off x="6999391" y="1491119"/>
              <a:ext cx="537036" cy="199814"/>
              <a:chOff x="2329207" y="1698932"/>
              <a:chExt cx="632700" cy="219600"/>
            </a:xfrm>
          </p:grpSpPr>
          <p:sp>
            <p:nvSpPr>
              <p:cNvPr id="749" name="Shape 749"/>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50" name="Shape 750"/>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51" name="Shape 751"/>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52" name="Shape 752"/>
            <p:cNvSpPr txBox="1"/>
            <p:nvPr/>
          </p:nvSpPr>
          <p:spPr>
            <a:xfrm>
              <a:off x="7024462" y="1434870"/>
              <a:ext cx="4938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53" name="Shape 753"/>
            <p:cNvSpPr txBox="1"/>
            <p:nvPr/>
          </p:nvSpPr>
          <p:spPr>
            <a:xfrm>
              <a:off x="7035961" y="1714446"/>
              <a:ext cx="10407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Manager</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100"/>
                <a:buFont typeface="Arial"/>
                <a:buNone/>
              </a:pPr>
              <a:endParaRPr sz="1100" b="0" i="0" u="none" strike="noStrike" cap="none">
                <a:solidFill>
                  <a:srgbClr val="FFFFFF"/>
                </a:solidFill>
                <a:latin typeface="Arial"/>
                <a:ea typeface="Arial"/>
                <a:cs typeface="Arial"/>
                <a:sym typeface="Arial"/>
              </a:endParaRPr>
            </a:p>
          </p:txBody>
        </p:sp>
        <p:pic>
          <p:nvPicPr>
            <p:cNvPr id="754" name="Shape 754"/>
            <p:cNvPicPr preferRelativeResize="0"/>
            <p:nvPr/>
          </p:nvPicPr>
          <p:blipFill rotWithShape="1">
            <a:blip r:embed="rId4">
              <a:alphaModFix/>
            </a:blip>
            <a:srcRect/>
            <a:stretch/>
          </p:blipFill>
          <p:spPr>
            <a:xfrm>
              <a:off x="7747864" y="1694648"/>
              <a:ext cx="229200" cy="271500"/>
            </a:xfrm>
            <a:prstGeom prst="rect">
              <a:avLst/>
            </a:prstGeom>
            <a:noFill/>
            <a:ln>
              <a:noFill/>
            </a:ln>
          </p:spPr>
        </p:pic>
      </p:grpSp>
      <p:sp>
        <p:nvSpPr>
          <p:cNvPr id="755" name="Shape 755"/>
          <p:cNvSpPr/>
          <p:nvPr/>
        </p:nvSpPr>
        <p:spPr>
          <a:xfrm>
            <a:off x="1062847" y="4888030"/>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56" name="Shape 756"/>
          <p:cNvGrpSpPr/>
          <p:nvPr/>
        </p:nvGrpSpPr>
        <p:grpSpPr>
          <a:xfrm>
            <a:off x="1067287" y="4892761"/>
            <a:ext cx="602520" cy="230338"/>
            <a:chOff x="2329207" y="1698932"/>
            <a:chExt cx="632700" cy="219600"/>
          </a:xfrm>
        </p:grpSpPr>
        <p:sp>
          <p:nvSpPr>
            <p:cNvPr id="757" name="Shape 757"/>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58" name="Shape 758"/>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59" name="Shape 759"/>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60" name="Shape 760"/>
          <p:cNvSpPr txBox="1"/>
          <p:nvPr/>
        </p:nvSpPr>
        <p:spPr>
          <a:xfrm>
            <a:off x="1095225" y="4827853"/>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61" name="Shape 761"/>
          <p:cNvSpPr txBox="1"/>
          <p:nvPr/>
        </p:nvSpPr>
        <p:spPr>
          <a:xfrm>
            <a:off x="1108111" y="5150129"/>
            <a:ext cx="8859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Worker</a:t>
            </a:r>
            <a:endParaRPr sz="1500" b="0" i="0" u="none" strike="noStrike" cap="none">
              <a:solidFill>
                <a:srgbClr val="000000"/>
              </a:solidFill>
              <a:latin typeface="Arial"/>
              <a:ea typeface="Arial"/>
              <a:cs typeface="Arial"/>
              <a:sym typeface="Arial"/>
            </a:endParaRPr>
          </a:p>
        </p:txBody>
      </p:sp>
      <p:pic>
        <p:nvPicPr>
          <p:cNvPr id="762" name="Shape 762"/>
          <p:cNvPicPr preferRelativeResize="0"/>
          <p:nvPr/>
        </p:nvPicPr>
        <p:blipFill rotWithShape="1">
          <a:blip r:embed="rId5">
            <a:alphaModFix/>
          </a:blip>
          <a:srcRect/>
          <a:stretch/>
        </p:blipFill>
        <p:spPr>
          <a:xfrm>
            <a:off x="1842558" y="5156724"/>
            <a:ext cx="257100" cy="264300"/>
          </a:xfrm>
          <a:prstGeom prst="rect">
            <a:avLst/>
          </a:prstGeom>
          <a:noFill/>
          <a:ln>
            <a:noFill/>
          </a:ln>
        </p:spPr>
      </p:pic>
      <p:grpSp>
        <p:nvGrpSpPr>
          <p:cNvPr id="763" name="Shape 763"/>
          <p:cNvGrpSpPr/>
          <p:nvPr/>
        </p:nvGrpSpPr>
        <p:grpSpPr>
          <a:xfrm>
            <a:off x="1648360" y="2898391"/>
            <a:ext cx="1216147" cy="750413"/>
            <a:chOff x="5694125" y="1434870"/>
            <a:chExt cx="1084200" cy="651005"/>
          </a:xfrm>
        </p:grpSpPr>
        <p:sp>
          <p:nvSpPr>
            <p:cNvPr id="764" name="Shape 764"/>
            <p:cNvSpPr/>
            <p:nvPr/>
          </p:nvSpPr>
          <p:spPr>
            <a:xfrm>
              <a:off x="5694125" y="1487075"/>
              <a:ext cx="1084200" cy="5988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65" name="Shape 765"/>
            <p:cNvGrpSpPr/>
            <p:nvPr/>
          </p:nvGrpSpPr>
          <p:grpSpPr>
            <a:xfrm>
              <a:off x="5697916" y="1491119"/>
              <a:ext cx="537036" cy="199814"/>
              <a:chOff x="2329207" y="1698932"/>
              <a:chExt cx="632700" cy="219600"/>
            </a:xfrm>
          </p:grpSpPr>
          <p:sp>
            <p:nvSpPr>
              <p:cNvPr id="766" name="Shape 766"/>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67" name="Shape 767"/>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68" name="Shape 768"/>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69" name="Shape 769"/>
            <p:cNvSpPr txBox="1"/>
            <p:nvPr/>
          </p:nvSpPr>
          <p:spPr>
            <a:xfrm>
              <a:off x="5722987" y="1434870"/>
              <a:ext cx="4938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70" name="Shape 770"/>
            <p:cNvSpPr txBox="1"/>
            <p:nvPr/>
          </p:nvSpPr>
          <p:spPr>
            <a:xfrm>
              <a:off x="5734486" y="1714446"/>
              <a:ext cx="10407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Manager</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100"/>
                <a:buFont typeface="Arial"/>
                <a:buNone/>
              </a:pPr>
              <a:endParaRPr sz="1100" b="0" i="0" u="none" strike="noStrike" cap="none">
                <a:solidFill>
                  <a:srgbClr val="FFFFFF"/>
                </a:solidFill>
                <a:latin typeface="Arial"/>
                <a:ea typeface="Arial"/>
                <a:cs typeface="Arial"/>
                <a:sym typeface="Arial"/>
              </a:endParaRPr>
            </a:p>
          </p:txBody>
        </p:sp>
        <p:pic>
          <p:nvPicPr>
            <p:cNvPr id="771" name="Shape 771"/>
            <p:cNvPicPr preferRelativeResize="0"/>
            <p:nvPr/>
          </p:nvPicPr>
          <p:blipFill rotWithShape="1">
            <a:blip r:embed="rId4">
              <a:alphaModFix/>
            </a:blip>
            <a:srcRect/>
            <a:stretch/>
          </p:blipFill>
          <p:spPr>
            <a:xfrm>
              <a:off x="6446389" y="1694648"/>
              <a:ext cx="229200" cy="271500"/>
            </a:xfrm>
            <a:prstGeom prst="rect">
              <a:avLst/>
            </a:prstGeom>
            <a:noFill/>
            <a:ln>
              <a:noFill/>
            </a:ln>
          </p:spPr>
        </p:pic>
      </p:grpSp>
      <p:grpSp>
        <p:nvGrpSpPr>
          <p:cNvPr id="772" name="Shape 772"/>
          <p:cNvGrpSpPr/>
          <p:nvPr/>
        </p:nvGrpSpPr>
        <p:grpSpPr>
          <a:xfrm>
            <a:off x="4295970" y="2898391"/>
            <a:ext cx="1216147" cy="750413"/>
            <a:chOff x="6995600" y="1434870"/>
            <a:chExt cx="1084200" cy="651005"/>
          </a:xfrm>
        </p:grpSpPr>
        <p:sp>
          <p:nvSpPr>
            <p:cNvPr id="773" name="Shape 773"/>
            <p:cNvSpPr/>
            <p:nvPr/>
          </p:nvSpPr>
          <p:spPr>
            <a:xfrm>
              <a:off x="6995600" y="1487075"/>
              <a:ext cx="1084200" cy="5988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74" name="Shape 774"/>
            <p:cNvGrpSpPr/>
            <p:nvPr/>
          </p:nvGrpSpPr>
          <p:grpSpPr>
            <a:xfrm>
              <a:off x="6999391" y="1491119"/>
              <a:ext cx="537036" cy="199814"/>
              <a:chOff x="2329207" y="1698932"/>
              <a:chExt cx="632700" cy="219600"/>
            </a:xfrm>
          </p:grpSpPr>
          <p:sp>
            <p:nvSpPr>
              <p:cNvPr id="775" name="Shape 775"/>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76" name="Shape 776"/>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77" name="Shape 777"/>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78" name="Shape 778"/>
            <p:cNvSpPr txBox="1"/>
            <p:nvPr/>
          </p:nvSpPr>
          <p:spPr>
            <a:xfrm>
              <a:off x="7024462" y="1434870"/>
              <a:ext cx="4938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79" name="Shape 779"/>
            <p:cNvSpPr txBox="1"/>
            <p:nvPr/>
          </p:nvSpPr>
          <p:spPr>
            <a:xfrm>
              <a:off x="7035961" y="1714446"/>
              <a:ext cx="1040700" cy="2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Manager</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100"/>
                <a:buFont typeface="Arial"/>
                <a:buNone/>
              </a:pPr>
              <a:endParaRPr sz="1100" b="0" i="0" u="none" strike="noStrike" cap="none">
                <a:solidFill>
                  <a:srgbClr val="FFFFFF"/>
                </a:solidFill>
                <a:latin typeface="Arial"/>
                <a:ea typeface="Arial"/>
                <a:cs typeface="Arial"/>
                <a:sym typeface="Arial"/>
              </a:endParaRPr>
            </a:p>
          </p:txBody>
        </p:sp>
        <p:pic>
          <p:nvPicPr>
            <p:cNvPr id="780" name="Shape 780"/>
            <p:cNvPicPr preferRelativeResize="0"/>
            <p:nvPr/>
          </p:nvPicPr>
          <p:blipFill rotWithShape="1">
            <a:blip r:embed="rId4">
              <a:alphaModFix/>
            </a:blip>
            <a:srcRect/>
            <a:stretch/>
          </p:blipFill>
          <p:spPr>
            <a:xfrm>
              <a:off x="7747864" y="1694648"/>
              <a:ext cx="229200" cy="271500"/>
            </a:xfrm>
            <a:prstGeom prst="rect">
              <a:avLst/>
            </a:prstGeom>
            <a:noFill/>
            <a:ln>
              <a:noFill/>
            </a:ln>
          </p:spPr>
        </p:pic>
      </p:grpSp>
      <p:sp>
        <p:nvSpPr>
          <p:cNvPr id="781" name="Shape 781"/>
          <p:cNvSpPr/>
          <p:nvPr/>
        </p:nvSpPr>
        <p:spPr>
          <a:xfrm>
            <a:off x="2346192" y="4888030"/>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82" name="Shape 782"/>
          <p:cNvGrpSpPr/>
          <p:nvPr/>
        </p:nvGrpSpPr>
        <p:grpSpPr>
          <a:xfrm>
            <a:off x="2347319" y="4892761"/>
            <a:ext cx="602520" cy="230338"/>
            <a:chOff x="2329207" y="1698932"/>
            <a:chExt cx="632700" cy="219600"/>
          </a:xfrm>
        </p:grpSpPr>
        <p:sp>
          <p:nvSpPr>
            <p:cNvPr id="783" name="Shape 783"/>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84" name="Shape 784"/>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85" name="Shape 785"/>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86" name="Shape 786"/>
          <p:cNvSpPr txBox="1"/>
          <p:nvPr/>
        </p:nvSpPr>
        <p:spPr>
          <a:xfrm>
            <a:off x="2375257" y="4827853"/>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87" name="Shape 787"/>
          <p:cNvSpPr txBox="1"/>
          <p:nvPr/>
        </p:nvSpPr>
        <p:spPr>
          <a:xfrm>
            <a:off x="2388142" y="5150129"/>
            <a:ext cx="8859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Worker</a:t>
            </a:r>
            <a:endParaRPr sz="1500" b="0" i="0" u="none" strike="noStrike" cap="none">
              <a:solidFill>
                <a:srgbClr val="000000"/>
              </a:solidFill>
              <a:latin typeface="Arial"/>
              <a:ea typeface="Arial"/>
              <a:cs typeface="Arial"/>
              <a:sym typeface="Arial"/>
            </a:endParaRPr>
          </a:p>
        </p:txBody>
      </p:sp>
      <p:pic>
        <p:nvPicPr>
          <p:cNvPr id="788" name="Shape 788"/>
          <p:cNvPicPr preferRelativeResize="0"/>
          <p:nvPr/>
        </p:nvPicPr>
        <p:blipFill rotWithShape="1">
          <a:blip r:embed="rId5">
            <a:alphaModFix/>
          </a:blip>
          <a:srcRect/>
          <a:stretch/>
        </p:blipFill>
        <p:spPr>
          <a:xfrm>
            <a:off x="3122590" y="5156724"/>
            <a:ext cx="257100" cy="264300"/>
          </a:xfrm>
          <a:prstGeom prst="rect">
            <a:avLst/>
          </a:prstGeom>
          <a:noFill/>
          <a:ln>
            <a:noFill/>
          </a:ln>
        </p:spPr>
      </p:pic>
      <p:sp>
        <p:nvSpPr>
          <p:cNvPr id="789" name="Shape 789"/>
          <p:cNvSpPr/>
          <p:nvPr/>
        </p:nvSpPr>
        <p:spPr>
          <a:xfrm>
            <a:off x="3642911" y="4888030"/>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90" name="Shape 790"/>
          <p:cNvGrpSpPr/>
          <p:nvPr/>
        </p:nvGrpSpPr>
        <p:grpSpPr>
          <a:xfrm>
            <a:off x="3647352" y="4892761"/>
            <a:ext cx="602520" cy="230338"/>
            <a:chOff x="2329207" y="1698932"/>
            <a:chExt cx="632700" cy="219600"/>
          </a:xfrm>
        </p:grpSpPr>
        <p:sp>
          <p:nvSpPr>
            <p:cNvPr id="791" name="Shape 791"/>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92" name="Shape 792"/>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793" name="Shape 793"/>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794" name="Shape 794"/>
          <p:cNvSpPr txBox="1"/>
          <p:nvPr/>
        </p:nvSpPr>
        <p:spPr>
          <a:xfrm>
            <a:off x="3675290" y="4827853"/>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795" name="Shape 795"/>
          <p:cNvSpPr txBox="1"/>
          <p:nvPr/>
        </p:nvSpPr>
        <p:spPr>
          <a:xfrm>
            <a:off x="3688175" y="5150129"/>
            <a:ext cx="8859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Worker</a:t>
            </a:r>
            <a:endParaRPr sz="1500" b="0" i="0" u="none" strike="noStrike" cap="none">
              <a:solidFill>
                <a:srgbClr val="000000"/>
              </a:solidFill>
              <a:latin typeface="Arial"/>
              <a:ea typeface="Arial"/>
              <a:cs typeface="Arial"/>
              <a:sym typeface="Arial"/>
            </a:endParaRPr>
          </a:p>
        </p:txBody>
      </p:sp>
      <p:pic>
        <p:nvPicPr>
          <p:cNvPr id="796" name="Shape 796"/>
          <p:cNvPicPr preferRelativeResize="0"/>
          <p:nvPr/>
        </p:nvPicPr>
        <p:blipFill rotWithShape="1">
          <a:blip r:embed="rId4">
            <a:alphaModFix/>
          </a:blip>
          <a:srcRect/>
          <a:stretch/>
        </p:blipFill>
        <p:spPr>
          <a:xfrm>
            <a:off x="4399080" y="5114682"/>
            <a:ext cx="257100" cy="312900"/>
          </a:xfrm>
          <a:prstGeom prst="rect">
            <a:avLst/>
          </a:prstGeom>
          <a:noFill/>
          <a:ln>
            <a:noFill/>
          </a:ln>
        </p:spPr>
      </p:pic>
      <p:sp>
        <p:nvSpPr>
          <p:cNvPr id="797" name="Shape 797"/>
          <p:cNvSpPr/>
          <p:nvPr/>
        </p:nvSpPr>
        <p:spPr>
          <a:xfrm>
            <a:off x="4905177" y="4888030"/>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798" name="Shape 798"/>
          <p:cNvGrpSpPr/>
          <p:nvPr/>
        </p:nvGrpSpPr>
        <p:grpSpPr>
          <a:xfrm>
            <a:off x="4909618" y="4892761"/>
            <a:ext cx="602520" cy="230338"/>
            <a:chOff x="2329207" y="1698932"/>
            <a:chExt cx="632700" cy="219600"/>
          </a:xfrm>
        </p:grpSpPr>
        <p:sp>
          <p:nvSpPr>
            <p:cNvPr id="799" name="Shape 799"/>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800" name="Shape 800"/>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801" name="Shape 801"/>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802" name="Shape 802"/>
          <p:cNvSpPr txBox="1"/>
          <p:nvPr/>
        </p:nvSpPr>
        <p:spPr>
          <a:xfrm>
            <a:off x="4937556" y="4827853"/>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500" b="0" i="0" u="none" strike="noStrike" cap="none">
              <a:solidFill>
                <a:srgbClr val="000000"/>
              </a:solidFill>
              <a:latin typeface="Arial"/>
              <a:ea typeface="Arial"/>
              <a:cs typeface="Arial"/>
              <a:sym typeface="Arial"/>
            </a:endParaRPr>
          </a:p>
        </p:txBody>
      </p:sp>
      <p:sp>
        <p:nvSpPr>
          <p:cNvPr id="803" name="Shape 803"/>
          <p:cNvSpPr txBox="1"/>
          <p:nvPr/>
        </p:nvSpPr>
        <p:spPr>
          <a:xfrm>
            <a:off x="4950442" y="5150129"/>
            <a:ext cx="8859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Worker</a:t>
            </a:r>
            <a:endParaRPr sz="1500" b="0" i="0" u="none" strike="noStrike" cap="none">
              <a:solidFill>
                <a:srgbClr val="000000"/>
              </a:solidFill>
              <a:latin typeface="Arial"/>
              <a:ea typeface="Arial"/>
              <a:cs typeface="Arial"/>
              <a:sym typeface="Arial"/>
            </a:endParaRPr>
          </a:p>
        </p:txBody>
      </p:sp>
      <p:pic>
        <p:nvPicPr>
          <p:cNvPr id="804" name="Shape 804"/>
          <p:cNvPicPr preferRelativeResize="0"/>
          <p:nvPr/>
        </p:nvPicPr>
        <p:blipFill rotWithShape="1">
          <a:blip r:embed="rId4">
            <a:alphaModFix/>
          </a:blip>
          <a:srcRect/>
          <a:stretch/>
        </p:blipFill>
        <p:spPr>
          <a:xfrm>
            <a:off x="5661346" y="5114682"/>
            <a:ext cx="257100" cy="312900"/>
          </a:xfrm>
          <a:prstGeom prst="rect">
            <a:avLst/>
          </a:prstGeom>
          <a:noFill/>
          <a:ln>
            <a:noFill/>
          </a:ln>
        </p:spPr>
      </p:pic>
      <p:cxnSp>
        <p:nvCxnSpPr>
          <p:cNvPr id="805" name="Shape 805"/>
          <p:cNvCxnSpPr/>
          <p:nvPr/>
        </p:nvCxnSpPr>
        <p:spPr>
          <a:xfrm rot="10800000" flipH="1">
            <a:off x="1658546" y="3903729"/>
            <a:ext cx="1894500" cy="984300"/>
          </a:xfrm>
          <a:prstGeom prst="curvedConnector3">
            <a:avLst>
              <a:gd name="adj1" fmla="val 0"/>
            </a:avLst>
          </a:prstGeom>
          <a:noFill/>
          <a:ln w="19050" cap="flat" cmpd="sng">
            <a:solidFill>
              <a:srgbClr val="127CB4"/>
            </a:solidFill>
            <a:prstDash val="solid"/>
            <a:round/>
            <a:headEnd type="none" w="sm" len="sm"/>
            <a:tailEnd type="none" w="sm" len="sm"/>
          </a:ln>
        </p:spPr>
      </p:cxnSp>
      <p:sp>
        <p:nvSpPr>
          <p:cNvPr id="806" name="Shape 806"/>
          <p:cNvSpPr txBox="1"/>
          <p:nvPr/>
        </p:nvSpPr>
        <p:spPr>
          <a:xfrm>
            <a:off x="2349399" y="2174463"/>
            <a:ext cx="1215900" cy="35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73763"/>
              </a:buClr>
              <a:buSzPts val="1900"/>
              <a:buFont typeface="Comfortaa"/>
              <a:buNone/>
            </a:pPr>
            <a:r>
              <a:rPr lang="en-US" sz="1900" b="1" i="0" u="none" strike="noStrike" cap="none">
                <a:solidFill>
                  <a:srgbClr val="073763"/>
                </a:solidFill>
                <a:latin typeface="Comfortaa"/>
                <a:ea typeface="Comfortaa"/>
                <a:cs typeface="Comfortaa"/>
                <a:sym typeface="Comfortaa"/>
              </a:rPr>
              <a:t>docker</a:t>
            </a:r>
            <a:endParaRPr sz="1500" b="0" i="0" u="none" strike="noStrike" cap="none">
              <a:solidFill>
                <a:srgbClr val="000000"/>
              </a:solidFill>
              <a:latin typeface="Arial"/>
              <a:ea typeface="Arial"/>
              <a:cs typeface="Arial"/>
              <a:sym typeface="Arial"/>
            </a:endParaRPr>
          </a:p>
        </p:txBody>
      </p:sp>
      <p:sp>
        <p:nvSpPr>
          <p:cNvPr id="807" name="Shape 807"/>
          <p:cNvSpPr txBox="1"/>
          <p:nvPr/>
        </p:nvSpPr>
        <p:spPr>
          <a:xfrm>
            <a:off x="3371354" y="2150193"/>
            <a:ext cx="28407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54356"/>
              </a:buClr>
              <a:buSzPts val="1100"/>
              <a:buFont typeface="Comfortaa"/>
              <a:buNone/>
            </a:pPr>
            <a:r>
              <a:rPr lang="en-US" sz="1100" b="1" i="0" u="none" strike="noStrike" cap="none">
                <a:solidFill>
                  <a:srgbClr val="254356"/>
                </a:solidFill>
                <a:latin typeface="Comfortaa"/>
                <a:ea typeface="Comfortaa"/>
                <a:cs typeface="Comfortaa"/>
                <a:sym typeface="Comfortaa"/>
              </a:rPr>
              <a:t>universal control plane</a:t>
            </a:r>
            <a:endParaRPr sz="1500" b="0" i="0" u="none" strike="noStrike" cap="none">
              <a:solidFill>
                <a:srgbClr val="000000"/>
              </a:solidFill>
              <a:latin typeface="Arial"/>
              <a:ea typeface="Arial"/>
              <a:cs typeface="Arial"/>
              <a:sym typeface="Arial"/>
            </a:endParaRPr>
          </a:p>
        </p:txBody>
      </p:sp>
      <p:pic>
        <p:nvPicPr>
          <p:cNvPr id="808" name="Shape 808"/>
          <p:cNvPicPr preferRelativeResize="0"/>
          <p:nvPr/>
        </p:nvPicPr>
        <p:blipFill rotWithShape="1">
          <a:blip r:embed="rId6">
            <a:alphaModFix/>
          </a:blip>
          <a:srcRect/>
          <a:stretch/>
        </p:blipFill>
        <p:spPr>
          <a:xfrm>
            <a:off x="1983907" y="2271115"/>
            <a:ext cx="416100" cy="315300"/>
          </a:xfrm>
          <a:prstGeom prst="rect">
            <a:avLst/>
          </a:prstGeom>
          <a:noFill/>
          <a:ln>
            <a:noFill/>
          </a:ln>
        </p:spPr>
      </p:pic>
      <p:sp>
        <p:nvSpPr>
          <p:cNvPr id="809" name="Shape 809"/>
          <p:cNvSpPr txBox="1"/>
          <p:nvPr/>
        </p:nvSpPr>
        <p:spPr>
          <a:xfrm>
            <a:off x="3375420" y="2355708"/>
            <a:ext cx="16656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54356"/>
              </a:buClr>
              <a:buSzPts val="1100"/>
              <a:buFont typeface="Comfortaa"/>
              <a:buNone/>
            </a:pPr>
            <a:r>
              <a:rPr lang="en-US" sz="1100" b="1" i="0" u="none" strike="noStrike" cap="none">
                <a:solidFill>
                  <a:srgbClr val="254356"/>
                </a:solidFill>
                <a:latin typeface="Comfortaa"/>
                <a:ea typeface="Comfortaa"/>
                <a:cs typeface="Comfortaa"/>
                <a:sym typeface="Comfortaa"/>
              </a:rPr>
              <a:t>trusted registry</a:t>
            </a:r>
            <a:endParaRPr sz="1500" b="0" i="0" u="none" strike="noStrike" cap="none">
              <a:solidFill>
                <a:srgbClr val="000000"/>
              </a:solidFill>
              <a:latin typeface="Arial"/>
              <a:ea typeface="Arial"/>
              <a:cs typeface="Arial"/>
              <a:sym typeface="Arial"/>
            </a:endParaRPr>
          </a:p>
        </p:txBody>
      </p:sp>
      <p:cxnSp>
        <p:nvCxnSpPr>
          <p:cNvPr id="810" name="Shape 810"/>
          <p:cNvCxnSpPr/>
          <p:nvPr/>
        </p:nvCxnSpPr>
        <p:spPr>
          <a:xfrm rot="-5400000">
            <a:off x="2755141" y="4090480"/>
            <a:ext cx="984300" cy="610800"/>
          </a:xfrm>
          <a:prstGeom prst="curvedConnector3">
            <a:avLst>
              <a:gd name="adj1" fmla="val 49996"/>
            </a:avLst>
          </a:prstGeom>
          <a:noFill/>
          <a:ln w="19050" cap="flat" cmpd="sng">
            <a:solidFill>
              <a:srgbClr val="127CB4"/>
            </a:solidFill>
            <a:prstDash val="solid"/>
            <a:round/>
            <a:headEnd type="none" w="sm" len="sm"/>
            <a:tailEnd type="none" w="sm" len="sm"/>
          </a:ln>
        </p:spPr>
      </p:cxnSp>
      <p:cxnSp>
        <p:nvCxnSpPr>
          <p:cNvPr id="811" name="Shape 811"/>
          <p:cNvCxnSpPr/>
          <p:nvPr/>
        </p:nvCxnSpPr>
        <p:spPr>
          <a:xfrm rot="5400000" flipH="1">
            <a:off x="3393941" y="4062879"/>
            <a:ext cx="984300" cy="666000"/>
          </a:xfrm>
          <a:prstGeom prst="curvedConnector3">
            <a:avLst>
              <a:gd name="adj1" fmla="val 49996"/>
            </a:avLst>
          </a:prstGeom>
          <a:noFill/>
          <a:ln w="19050" cap="flat" cmpd="sng">
            <a:solidFill>
              <a:srgbClr val="127CB4"/>
            </a:solidFill>
            <a:prstDash val="solid"/>
            <a:round/>
            <a:headEnd type="none" w="sm" len="sm"/>
            <a:tailEnd type="none" w="sm" len="sm"/>
          </a:ln>
        </p:spPr>
      </p:cxnSp>
      <p:cxnSp>
        <p:nvCxnSpPr>
          <p:cNvPr id="812" name="Shape 812"/>
          <p:cNvCxnSpPr/>
          <p:nvPr/>
        </p:nvCxnSpPr>
        <p:spPr>
          <a:xfrm rot="10800000">
            <a:off x="3552955" y="3903729"/>
            <a:ext cx="1928400" cy="984300"/>
          </a:xfrm>
          <a:prstGeom prst="curvedConnector3">
            <a:avLst>
              <a:gd name="adj1" fmla="val 0"/>
            </a:avLst>
          </a:prstGeom>
          <a:noFill/>
          <a:ln w="19050" cap="flat" cmpd="sng">
            <a:solidFill>
              <a:srgbClr val="127CB4"/>
            </a:solidFill>
            <a:prstDash val="solid"/>
            <a:round/>
            <a:headEnd type="none" w="sm" len="sm"/>
            <a:tailEnd type="none" w="sm" len="sm"/>
          </a:ln>
        </p:spPr>
      </p:cxnSp>
      <p:sp>
        <p:nvSpPr>
          <p:cNvPr id="813" name="Shape 813"/>
          <p:cNvSpPr/>
          <p:nvPr/>
        </p:nvSpPr>
        <p:spPr>
          <a:xfrm>
            <a:off x="6881242" y="1898645"/>
            <a:ext cx="4715700" cy="346500"/>
          </a:xfrm>
          <a:prstGeom prst="rect">
            <a:avLst/>
          </a:prstGeom>
          <a:solidFill>
            <a:srgbClr val="595959"/>
          </a:solidFill>
          <a:ln w="12700" cap="flat" cmpd="sng">
            <a:solidFill>
              <a:srgbClr val="FFAB40"/>
            </a:solidFill>
            <a:prstDash val="solid"/>
            <a:bevel/>
            <a:headEnd type="none" w="sm" len="sm"/>
            <a:tailEnd type="none" w="sm" len="sm"/>
          </a:ln>
          <a:effectLst>
            <a:outerShdw blurRad="25400"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KEY FEATURES</a:t>
            </a:r>
            <a:endParaRPr sz="1900" b="0" i="0" u="none" strike="noStrike" cap="none">
              <a:solidFill>
                <a:srgbClr val="FFFFFF"/>
              </a:solidFill>
              <a:latin typeface="Arial"/>
              <a:ea typeface="Arial"/>
              <a:cs typeface="Arial"/>
              <a:sym typeface="Arial"/>
            </a:endParaRPr>
          </a:p>
        </p:txBody>
      </p:sp>
      <p:sp>
        <p:nvSpPr>
          <p:cNvPr id="814" name="Shape 814"/>
          <p:cNvSpPr/>
          <p:nvPr/>
        </p:nvSpPr>
        <p:spPr>
          <a:xfrm>
            <a:off x="6881242" y="4277743"/>
            <a:ext cx="4715700" cy="346500"/>
          </a:xfrm>
          <a:prstGeom prst="rect">
            <a:avLst/>
          </a:prstGeom>
          <a:solidFill>
            <a:srgbClr val="595959"/>
          </a:solidFill>
          <a:ln w="12700" cap="flat" cmpd="sng">
            <a:solidFill>
              <a:srgbClr val="FFAB40"/>
            </a:solidFill>
            <a:prstDash val="solid"/>
            <a:bevel/>
            <a:headEnd type="none" w="sm" len="sm"/>
            <a:tailEnd type="none" w="sm" len="sm"/>
          </a:ln>
          <a:effectLst>
            <a:outerShdw blurRad="25400"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BENEFITS</a:t>
            </a:r>
            <a:endParaRPr sz="1900" b="0" i="0" u="none" strike="noStrike" cap="none">
              <a:solidFill>
                <a:srgbClr val="FFFFFF"/>
              </a:solidFill>
              <a:latin typeface="Arial"/>
              <a:ea typeface="Arial"/>
              <a:cs typeface="Arial"/>
              <a:sym typeface="Arial"/>
            </a:endParaRPr>
          </a:p>
        </p:txBody>
      </p:sp>
      <p:sp>
        <p:nvSpPr>
          <p:cNvPr id="815" name="Shape 815"/>
          <p:cNvSpPr txBox="1"/>
          <p:nvPr/>
        </p:nvSpPr>
        <p:spPr>
          <a:xfrm>
            <a:off x="6881242" y="2244892"/>
            <a:ext cx="4715700" cy="1400700"/>
          </a:xfrm>
          <a:prstGeom prst="rect">
            <a:avLst/>
          </a:prstGeom>
          <a:noFill/>
          <a:ln>
            <a:noFill/>
          </a:ln>
        </p:spPr>
        <p:txBody>
          <a:bodyPr spcFirstLastPara="1" wrap="square" lIns="91425" tIns="91425" rIns="91425" bIns="91425" anchor="t" anchorCtr="0">
            <a:noAutofit/>
          </a:bodyPr>
          <a:lstStyle/>
          <a:p>
            <a:pPr marL="292100" marR="0" lvl="0" indent="-292100" algn="l" rtl="0">
              <a:lnSpc>
                <a:spcPct val="100000"/>
              </a:lnSpc>
              <a:spcBef>
                <a:spcPts val="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Extend enterprise security features like image signing, image scanning, and secrets management to both Windows and Linux worker nodes</a:t>
            </a:r>
            <a:endParaRPr sz="1500" b="0" i="0" u="none" strike="noStrike" cap="none">
              <a:solidFill>
                <a:srgbClr val="000000"/>
              </a:solidFill>
              <a:latin typeface="Arial"/>
              <a:ea typeface="Arial"/>
              <a:cs typeface="Arial"/>
              <a:sym typeface="Arial"/>
            </a:endParaRPr>
          </a:p>
          <a:p>
            <a:pPr marL="292100" marR="0" lvl="0" indent="-292100" algn="l" rtl="0">
              <a:lnSpc>
                <a:spcPct val="100000"/>
              </a:lnSpc>
              <a:spcBef>
                <a:spcPts val="70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Leverage the same LDAP/AD integration and RBAC rules across Windows and Linux nodes</a:t>
            </a:r>
            <a:endParaRPr sz="1500" b="0" i="0" u="none" strike="noStrike" cap="none">
              <a:solidFill>
                <a:srgbClr val="000000"/>
              </a:solidFill>
              <a:latin typeface="Arial"/>
              <a:ea typeface="Arial"/>
              <a:cs typeface="Arial"/>
              <a:sym typeface="Arial"/>
            </a:endParaRPr>
          </a:p>
          <a:p>
            <a:pPr marL="292100" marR="0" lvl="0" indent="-292100" algn="l" rtl="0">
              <a:lnSpc>
                <a:spcPct val="100000"/>
              </a:lnSpc>
              <a:spcBef>
                <a:spcPts val="70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Visualize all apps in the same environment </a:t>
            </a:r>
            <a:endParaRPr sz="1500" b="0" i="0" u="none" strike="noStrike" cap="none">
              <a:solidFill>
                <a:srgbClr val="000000"/>
              </a:solidFill>
              <a:latin typeface="Arial"/>
              <a:ea typeface="Arial"/>
              <a:cs typeface="Arial"/>
              <a:sym typeface="Arial"/>
            </a:endParaRPr>
          </a:p>
        </p:txBody>
      </p:sp>
      <p:sp>
        <p:nvSpPr>
          <p:cNvPr id="816" name="Shape 816"/>
          <p:cNvSpPr txBox="1"/>
          <p:nvPr/>
        </p:nvSpPr>
        <p:spPr>
          <a:xfrm>
            <a:off x="6923617" y="4610526"/>
            <a:ext cx="4715700" cy="1736400"/>
          </a:xfrm>
          <a:prstGeom prst="rect">
            <a:avLst/>
          </a:prstGeom>
          <a:noFill/>
          <a:ln>
            <a:noFill/>
          </a:ln>
        </p:spPr>
        <p:txBody>
          <a:bodyPr spcFirstLastPara="1" wrap="square" lIns="91425" tIns="91425" rIns="91425" bIns="91425" anchor="t" anchorCtr="0">
            <a:noAutofit/>
          </a:bodyPr>
          <a:lstStyle/>
          <a:p>
            <a:pPr marL="292100" marR="0" lvl="0" indent="-292100" algn="l" rtl="0">
              <a:lnSpc>
                <a:spcPct val="100000"/>
              </a:lnSpc>
              <a:spcBef>
                <a:spcPts val="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Improve resource utilization and incur less management overhead with centralized management across Windows and Linux apps</a:t>
            </a:r>
            <a:endParaRPr sz="1500" b="0" i="0" u="none" strike="noStrike" cap="none">
              <a:solidFill>
                <a:srgbClr val="000000"/>
              </a:solidFill>
              <a:latin typeface="Arial"/>
              <a:ea typeface="Arial"/>
              <a:cs typeface="Arial"/>
              <a:sym typeface="Arial"/>
            </a:endParaRPr>
          </a:p>
          <a:p>
            <a:pPr marL="292100" marR="0" lvl="0" indent="-292100" algn="l" rtl="0">
              <a:lnSpc>
                <a:spcPct val="100000"/>
              </a:lnSpc>
              <a:spcBef>
                <a:spcPts val="700"/>
              </a:spcBef>
              <a:spcAft>
                <a:spcPts val="0"/>
              </a:spcAft>
              <a:buClr>
                <a:srgbClr val="2F474F"/>
              </a:buClr>
              <a:buSzPts val="1500"/>
              <a:buFont typeface="Arial"/>
              <a:buChar char="•"/>
            </a:pPr>
            <a:r>
              <a:rPr lang="en-US" sz="1500" b="0" i="0" u="none" strike="noStrike" cap="none">
                <a:solidFill>
                  <a:srgbClr val="2F474F"/>
                </a:solidFill>
                <a:latin typeface="Arial"/>
                <a:ea typeface="Arial"/>
                <a:cs typeface="Arial"/>
                <a:sym typeface="Arial"/>
              </a:rPr>
              <a:t>Reduce risk with consistent processes and policies across Windows and Linux apps </a:t>
            </a:r>
            <a:endParaRPr sz="1500" b="0" i="0" u="none" strike="noStrike" cap="none">
              <a:solidFill>
                <a:srgbClr val="000000"/>
              </a:solidFill>
              <a:latin typeface="Arial"/>
              <a:ea typeface="Arial"/>
              <a:cs typeface="Arial"/>
              <a:sym typeface="Arial"/>
            </a:endParaRPr>
          </a:p>
          <a:p>
            <a:pPr marL="292100" marR="0" lvl="0" indent="-203200" algn="l" rtl="0">
              <a:lnSpc>
                <a:spcPct val="100000"/>
              </a:lnSpc>
              <a:spcBef>
                <a:spcPts val="0"/>
              </a:spcBef>
              <a:spcAft>
                <a:spcPts val="0"/>
              </a:spcAft>
              <a:buClr>
                <a:srgbClr val="FFFFFF"/>
              </a:buClr>
              <a:buSzPts val="1500"/>
              <a:buFont typeface="Arial"/>
              <a:buNone/>
            </a:pPr>
            <a:endParaRPr sz="1500" b="0" i="0" u="none" strike="noStrike" cap="none">
              <a:solidFill>
                <a:srgbClr val="2F474F"/>
              </a:solidFill>
              <a:latin typeface="Arial"/>
              <a:ea typeface="Arial"/>
              <a:cs typeface="Arial"/>
              <a:sym typeface="Arial"/>
            </a:endParaRPr>
          </a:p>
        </p:txBody>
      </p:sp>
      <p:sp>
        <p:nvSpPr>
          <p:cNvPr id="817" name="Shape 817"/>
          <p:cNvSpPr txBox="1"/>
          <p:nvPr/>
        </p:nvSpPr>
        <p:spPr>
          <a:xfrm>
            <a:off x="279991" y="850258"/>
            <a:ext cx="11316300" cy="6537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r>
              <a:rPr lang="en-US" sz="2400" b="1">
                <a:solidFill>
                  <a:srgbClr val="2F474F"/>
                </a:solidFill>
              </a:rPr>
              <a:t>Mixed Windows and Linux Clusters</a:t>
            </a:r>
            <a:endParaRPr sz="2400" b="1">
              <a:solidFill>
                <a:srgbClr val="2F474F"/>
              </a:solidFill>
            </a:endParaRPr>
          </a:p>
        </p:txBody>
      </p:sp>
      <p:sp>
        <p:nvSpPr>
          <p:cNvPr id="818" name="Shape 818"/>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819" name="Shape 819"/>
          <p:cNvPicPr preferRelativeResize="0"/>
          <p:nvPr/>
        </p:nvPicPr>
        <p:blipFill>
          <a:blip r:embed="rId7">
            <a:alphaModFix/>
          </a:blip>
          <a:stretch>
            <a:fillRect/>
          </a:stretch>
        </p:blipFill>
        <p:spPr>
          <a:xfrm>
            <a:off x="339325" y="352248"/>
            <a:ext cx="681073" cy="565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26</a:t>
            </a:fld>
            <a:endParaRPr sz="1200">
              <a:solidFill>
                <a:srgbClr val="888888"/>
              </a:solidFill>
              <a:latin typeface="Calibri"/>
              <a:ea typeface="Calibri"/>
              <a:cs typeface="Calibri"/>
              <a:sym typeface="Calibri"/>
            </a:endParaRPr>
          </a:p>
        </p:txBody>
      </p:sp>
      <p:pic>
        <p:nvPicPr>
          <p:cNvPr id="826" name="Shape 826"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827" name="Shape 827"/>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828" name="Shape 828"/>
          <p:cNvSpPr/>
          <p:nvPr/>
        </p:nvSpPr>
        <p:spPr>
          <a:xfrm>
            <a:off x="8289863" y="4377076"/>
            <a:ext cx="3095400" cy="19620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000000"/>
              </a:buClr>
              <a:buSzPts val="1900"/>
              <a:buFont typeface="Arial"/>
              <a:buNone/>
            </a:pPr>
            <a:endParaRPr sz="1900" b="0" i="0" u="none" strike="noStrike" cap="none">
              <a:solidFill>
                <a:srgbClr val="666666"/>
              </a:solidFill>
              <a:latin typeface="Open Sans"/>
              <a:ea typeface="Open Sans"/>
              <a:cs typeface="Open Sans"/>
              <a:sym typeface="Open Sans"/>
            </a:endParaRPr>
          </a:p>
        </p:txBody>
      </p:sp>
      <p:sp>
        <p:nvSpPr>
          <p:cNvPr id="829" name="Shape 829"/>
          <p:cNvSpPr/>
          <p:nvPr/>
        </p:nvSpPr>
        <p:spPr>
          <a:xfrm>
            <a:off x="3015750" y="2001401"/>
            <a:ext cx="5301600" cy="16542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1488C6"/>
              </a:solidFill>
              <a:latin typeface="Arial"/>
              <a:ea typeface="Arial"/>
              <a:cs typeface="Arial"/>
              <a:sym typeface="Arial"/>
            </a:endParaRPr>
          </a:p>
        </p:txBody>
      </p:sp>
      <p:sp>
        <p:nvSpPr>
          <p:cNvPr id="830" name="Shape 830"/>
          <p:cNvSpPr/>
          <p:nvPr/>
        </p:nvSpPr>
        <p:spPr>
          <a:xfrm>
            <a:off x="3343486" y="2536736"/>
            <a:ext cx="1404900" cy="7605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31" name="Shape 831"/>
          <p:cNvGrpSpPr/>
          <p:nvPr/>
        </p:nvGrpSpPr>
        <p:grpSpPr>
          <a:xfrm>
            <a:off x="3348304" y="2541487"/>
            <a:ext cx="695843" cy="233127"/>
            <a:chOff x="2329207" y="1698932"/>
            <a:chExt cx="632700" cy="219600"/>
          </a:xfrm>
        </p:grpSpPr>
        <p:sp>
          <p:nvSpPr>
            <p:cNvPr id="832" name="Shape 832"/>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33" name="Shape 833"/>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34" name="Shape 834"/>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35" name="Shape 835"/>
          <p:cNvSpPr txBox="1"/>
          <p:nvPr/>
        </p:nvSpPr>
        <p:spPr>
          <a:xfrm>
            <a:off x="3380885" y="2475821"/>
            <a:ext cx="6402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36" name="Shape 836"/>
          <p:cNvSpPr txBox="1"/>
          <p:nvPr/>
        </p:nvSpPr>
        <p:spPr>
          <a:xfrm>
            <a:off x="3399793" y="2793852"/>
            <a:ext cx="15078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manager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sp>
        <p:nvSpPr>
          <p:cNvPr id="837" name="Shape 837"/>
          <p:cNvSpPr/>
          <p:nvPr/>
        </p:nvSpPr>
        <p:spPr>
          <a:xfrm>
            <a:off x="4230890" y="1485854"/>
            <a:ext cx="2811600" cy="2673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38" name="Shape 838"/>
          <p:cNvSpPr txBox="1"/>
          <p:nvPr/>
        </p:nvSpPr>
        <p:spPr>
          <a:xfrm>
            <a:off x="4329626" y="1387500"/>
            <a:ext cx="34455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127CB4"/>
              </a:buClr>
              <a:buSzPts val="1900"/>
              <a:buFont typeface="Open Sans SemiBold"/>
              <a:buNone/>
            </a:pPr>
            <a:r>
              <a:rPr lang="en-US" sz="1900" b="0" i="0" u="none" strike="noStrike" cap="none" dirty="0">
                <a:solidFill>
                  <a:srgbClr val="127CB4"/>
                </a:solidFill>
                <a:latin typeface="Open Sans SemiBold"/>
                <a:ea typeface="Open Sans SemiBold"/>
                <a:cs typeface="Open Sans SemiBold"/>
                <a:sym typeface="Open Sans SemiBold"/>
              </a:rPr>
              <a:t>Raft consensus group</a:t>
            </a:r>
            <a:endParaRPr sz="1900" b="0" i="0" u="none" strike="noStrike" cap="none" dirty="0">
              <a:solidFill>
                <a:srgbClr val="000000"/>
              </a:solidFill>
              <a:latin typeface="Arial"/>
              <a:ea typeface="Arial"/>
              <a:cs typeface="Arial"/>
              <a:sym typeface="Arial"/>
            </a:endParaRPr>
          </a:p>
        </p:txBody>
      </p:sp>
      <p:grpSp>
        <p:nvGrpSpPr>
          <p:cNvPr id="839" name="Shape 839"/>
          <p:cNvGrpSpPr/>
          <p:nvPr/>
        </p:nvGrpSpPr>
        <p:grpSpPr>
          <a:xfrm>
            <a:off x="3343437" y="1915517"/>
            <a:ext cx="4628728" cy="462433"/>
            <a:chOff x="1379850" y="1453025"/>
            <a:chExt cx="4208700" cy="435600"/>
          </a:xfrm>
        </p:grpSpPr>
        <p:sp>
          <p:nvSpPr>
            <p:cNvPr id="840" name="Shape 840"/>
            <p:cNvSpPr/>
            <p:nvPr/>
          </p:nvSpPr>
          <p:spPr>
            <a:xfrm>
              <a:off x="1379850" y="1453025"/>
              <a:ext cx="4208700" cy="4356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41" name="Shape 841"/>
            <p:cNvSpPr txBox="1"/>
            <p:nvPr/>
          </p:nvSpPr>
          <p:spPr>
            <a:xfrm>
              <a:off x="2454892" y="1492685"/>
              <a:ext cx="2582100" cy="305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
                <a:buFont typeface="Open Sans SemiBold"/>
                <a:buNone/>
              </a:pPr>
              <a:r>
                <a:rPr lang="en-US" sz="1500" b="0" i="0" u="none" strike="noStrike" cap="none" dirty="0">
                  <a:solidFill>
                    <a:srgbClr val="000000"/>
                  </a:solidFill>
                  <a:latin typeface="Open Sans SemiBold"/>
                  <a:ea typeface="Open Sans SemiBold"/>
                  <a:cs typeface="Open Sans SemiBold"/>
                  <a:sym typeface="Open Sans SemiBold"/>
                </a:rPr>
                <a:t>Internal distributed store</a:t>
              </a:r>
              <a:endParaRPr sz="1900" b="0" i="0" u="none" strike="noStrike" cap="none" dirty="0">
                <a:solidFill>
                  <a:srgbClr val="000000"/>
                </a:solidFill>
                <a:latin typeface="Arial"/>
                <a:ea typeface="Arial"/>
                <a:cs typeface="Arial"/>
                <a:sym typeface="Arial"/>
              </a:endParaRPr>
            </a:p>
          </p:txBody>
        </p:sp>
        <p:pic>
          <p:nvPicPr>
            <p:cNvPr id="842" name="Shape 842"/>
            <p:cNvPicPr preferRelativeResize="0"/>
            <p:nvPr/>
          </p:nvPicPr>
          <p:blipFill rotWithShape="1">
            <a:blip r:embed="rId4">
              <a:alphaModFix/>
            </a:blip>
            <a:srcRect/>
            <a:stretch/>
          </p:blipFill>
          <p:spPr>
            <a:xfrm>
              <a:off x="2263830" y="1587625"/>
              <a:ext cx="155100" cy="182400"/>
            </a:xfrm>
            <a:prstGeom prst="rect">
              <a:avLst/>
            </a:prstGeom>
            <a:noFill/>
            <a:ln>
              <a:noFill/>
            </a:ln>
          </p:spPr>
        </p:pic>
      </p:grpSp>
      <p:sp>
        <p:nvSpPr>
          <p:cNvPr id="843" name="Shape 843"/>
          <p:cNvSpPr/>
          <p:nvPr/>
        </p:nvSpPr>
        <p:spPr>
          <a:xfrm>
            <a:off x="4957931" y="2536736"/>
            <a:ext cx="1404900" cy="7605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44" name="Shape 844"/>
          <p:cNvGrpSpPr/>
          <p:nvPr/>
        </p:nvGrpSpPr>
        <p:grpSpPr>
          <a:xfrm>
            <a:off x="4962748" y="2541487"/>
            <a:ext cx="695843" cy="233127"/>
            <a:chOff x="2329207" y="1698932"/>
            <a:chExt cx="632700" cy="219600"/>
          </a:xfrm>
        </p:grpSpPr>
        <p:sp>
          <p:nvSpPr>
            <p:cNvPr id="845" name="Shape 845"/>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46" name="Shape 846"/>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47" name="Shape 847"/>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48" name="Shape 848"/>
          <p:cNvSpPr txBox="1"/>
          <p:nvPr/>
        </p:nvSpPr>
        <p:spPr>
          <a:xfrm>
            <a:off x="4995329" y="2475821"/>
            <a:ext cx="6402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49" name="Shape 849"/>
          <p:cNvSpPr txBox="1"/>
          <p:nvPr/>
        </p:nvSpPr>
        <p:spPr>
          <a:xfrm>
            <a:off x="5014237" y="2793852"/>
            <a:ext cx="15078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manager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sp>
        <p:nvSpPr>
          <p:cNvPr id="850" name="Shape 850"/>
          <p:cNvSpPr/>
          <p:nvPr/>
        </p:nvSpPr>
        <p:spPr>
          <a:xfrm>
            <a:off x="6567157" y="2536736"/>
            <a:ext cx="1404900" cy="7605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51" name="Shape 851"/>
          <p:cNvGrpSpPr/>
          <p:nvPr/>
        </p:nvGrpSpPr>
        <p:grpSpPr>
          <a:xfrm>
            <a:off x="6571973" y="2541487"/>
            <a:ext cx="695843" cy="233127"/>
            <a:chOff x="2329207" y="1698932"/>
            <a:chExt cx="632700" cy="219600"/>
          </a:xfrm>
        </p:grpSpPr>
        <p:sp>
          <p:nvSpPr>
            <p:cNvPr id="852" name="Shape 852"/>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53" name="Shape 853"/>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54" name="Shape 854"/>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55" name="Shape 855"/>
          <p:cNvSpPr txBox="1"/>
          <p:nvPr/>
        </p:nvSpPr>
        <p:spPr>
          <a:xfrm>
            <a:off x="6604555" y="2475821"/>
            <a:ext cx="6402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56" name="Shape 856"/>
          <p:cNvSpPr txBox="1"/>
          <p:nvPr/>
        </p:nvSpPr>
        <p:spPr>
          <a:xfrm>
            <a:off x="6623463" y="2793852"/>
            <a:ext cx="1507800" cy="267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manager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nvGrpSpPr>
          <p:cNvPr id="857" name="Shape 857"/>
          <p:cNvGrpSpPr/>
          <p:nvPr/>
        </p:nvGrpSpPr>
        <p:grpSpPr>
          <a:xfrm>
            <a:off x="9161082" y="1119140"/>
            <a:ext cx="1330943" cy="712922"/>
            <a:chOff x="3974850" y="4033197"/>
            <a:chExt cx="1027200" cy="611058"/>
          </a:xfrm>
        </p:grpSpPr>
        <p:sp>
          <p:nvSpPr>
            <p:cNvPr id="858" name="Shape 858"/>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59" name="Shape 859"/>
            <p:cNvGrpSpPr/>
            <p:nvPr/>
          </p:nvGrpSpPr>
          <p:grpSpPr>
            <a:xfrm>
              <a:off x="3978652" y="4089445"/>
              <a:ext cx="537036" cy="199814"/>
              <a:chOff x="2329207" y="1698932"/>
              <a:chExt cx="632700" cy="219600"/>
            </a:xfrm>
          </p:grpSpPr>
          <p:sp>
            <p:nvSpPr>
              <p:cNvPr id="860" name="Shape 860"/>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61" name="Shape 861"/>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62" name="Shape 862"/>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63" name="Shape 863"/>
            <p:cNvSpPr txBox="1"/>
            <p:nvPr/>
          </p:nvSpPr>
          <p:spPr>
            <a:xfrm>
              <a:off x="4003723" y="4033197"/>
              <a:ext cx="4938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64" name="Shape 864"/>
            <p:cNvSpPr txBox="1"/>
            <p:nvPr/>
          </p:nvSpPr>
          <p:spPr>
            <a:xfrm>
              <a:off x="4018312" y="4261212"/>
              <a:ext cx="939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worker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grpSp>
        <p:nvGrpSpPr>
          <p:cNvPr id="865" name="Shape 865"/>
          <p:cNvGrpSpPr/>
          <p:nvPr/>
        </p:nvGrpSpPr>
        <p:grpSpPr>
          <a:xfrm>
            <a:off x="9161082" y="1879156"/>
            <a:ext cx="1330943" cy="712922"/>
            <a:chOff x="3974850" y="4033197"/>
            <a:chExt cx="1027200" cy="611058"/>
          </a:xfrm>
        </p:grpSpPr>
        <p:sp>
          <p:nvSpPr>
            <p:cNvPr id="866" name="Shape 866"/>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67" name="Shape 867"/>
            <p:cNvGrpSpPr/>
            <p:nvPr/>
          </p:nvGrpSpPr>
          <p:grpSpPr>
            <a:xfrm>
              <a:off x="3978652" y="4089445"/>
              <a:ext cx="537036" cy="199814"/>
              <a:chOff x="2329207" y="1698932"/>
              <a:chExt cx="632700" cy="219600"/>
            </a:xfrm>
          </p:grpSpPr>
          <p:sp>
            <p:nvSpPr>
              <p:cNvPr id="868" name="Shape 868"/>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69" name="Shape 869"/>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70" name="Shape 870"/>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71" name="Shape 871"/>
            <p:cNvSpPr txBox="1"/>
            <p:nvPr/>
          </p:nvSpPr>
          <p:spPr>
            <a:xfrm>
              <a:off x="4003723" y="4033197"/>
              <a:ext cx="4938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72" name="Shape 872"/>
            <p:cNvSpPr txBox="1"/>
            <p:nvPr/>
          </p:nvSpPr>
          <p:spPr>
            <a:xfrm>
              <a:off x="4018312" y="4261212"/>
              <a:ext cx="939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worker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grpSp>
        <p:nvGrpSpPr>
          <p:cNvPr id="873" name="Shape 873"/>
          <p:cNvGrpSpPr/>
          <p:nvPr/>
        </p:nvGrpSpPr>
        <p:grpSpPr>
          <a:xfrm>
            <a:off x="9161082" y="2639173"/>
            <a:ext cx="1330943" cy="712922"/>
            <a:chOff x="3974850" y="4033197"/>
            <a:chExt cx="1027200" cy="611058"/>
          </a:xfrm>
        </p:grpSpPr>
        <p:sp>
          <p:nvSpPr>
            <p:cNvPr id="874" name="Shape 874"/>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75" name="Shape 875"/>
            <p:cNvGrpSpPr/>
            <p:nvPr/>
          </p:nvGrpSpPr>
          <p:grpSpPr>
            <a:xfrm>
              <a:off x="3978652" y="4089445"/>
              <a:ext cx="537036" cy="199814"/>
              <a:chOff x="2329207" y="1698932"/>
              <a:chExt cx="632700" cy="219600"/>
            </a:xfrm>
          </p:grpSpPr>
          <p:sp>
            <p:nvSpPr>
              <p:cNvPr id="876" name="Shape 876"/>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77" name="Shape 877"/>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78" name="Shape 878"/>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79" name="Shape 879"/>
            <p:cNvSpPr txBox="1"/>
            <p:nvPr/>
          </p:nvSpPr>
          <p:spPr>
            <a:xfrm>
              <a:off x="4003723" y="4033197"/>
              <a:ext cx="4938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80" name="Shape 880"/>
            <p:cNvSpPr txBox="1"/>
            <p:nvPr/>
          </p:nvSpPr>
          <p:spPr>
            <a:xfrm>
              <a:off x="4018312" y="4261212"/>
              <a:ext cx="939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worker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grpSp>
        <p:nvGrpSpPr>
          <p:cNvPr id="881" name="Shape 881"/>
          <p:cNvGrpSpPr/>
          <p:nvPr/>
        </p:nvGrpSpPr>
        <p:grpSpPr>
          <a:xfrm>
            <a:off x="9161082" y="3399189"/>
            <a:ext cx="1330943" cy="712922"/>
            <a:chOff x="3974850" y="4033197"/>
            <a:chExt cx="1027200" cy="611058"/>
          </a:xfrm>
        </p:grpSpPr>
        <p:sp>
          <p:nvSpPr>
            <p:cNvPr id="882" name="Shape 882"/>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883" name="Shape 883"/>
            <p:cNvGrpSpPr/>
            <p:nvPr/>
          </p:nvGrpSpPr>
          <p:grpSpPr>
            <a:xfrm>
              <a:off x="3978652" y="4089445"/>
              <a:ext cx="537036" cy="199814"/>
              <a:chOff x="2329207" y="1698932"/>
              <a:chExt cx="632700" cy="219600"/>
            </a:xfrm>
          </p:grpSpPr>
          <p:sp>
            <p:nvSpPr>
              <p:cNvPr id="884" name="Shape 884"/>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85" name="Shape 88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86" name="Shape 88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887" name="Shape 887"/>
            <p:cNvSpPr txBox="1"/>
            <p:nvPr/>
          </p:nvSpPr>
          <p:spPr>
            <a:xfrm>
              <a:off x="4003723" y="4033197"/>
              <a:ext cx="4938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888" name="Shape 888"/>
            <p:cNvSpPr txBox="1"/>
            <p:nvPr/>
          </p:nvSpPr>
          <p:spPr>
            <a:xfrm>
              <a:off x="4018312" y="4261212"/>
              <a:ext cx="939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Open Sans SemiBold"/>
                  <a:ea typeface="Open Sans SemiBold"/>
                  <a:cs typeface="Open Sans SemiBold"/>
                  <a:sym typeface="Open Sans SemiBold"/>
                </a:rPr>
                <a:t>UCP worker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Open Sans SemiBold"/>
                <a:ea typeface="Open Sans SemiBold"/>
                <a:cs typeface="Open Sans SemiBold"/>
                <a:sym typeface="Open Sans SemiBold"/>
              </a:endParaRPr>
            </a:p>
          </p:txBody>
        </p:sp>
      </p:grpSp>
      <p:cxnSp>
        <p:nvCxnSpPr>
          <p:cNvPr id="889" name="Shape 889"/>
          <p:cNvCxnSpPr>
            <a:stCxn id="829" idx="3"/>
            <a:endCxn id="858" idx="1"/>
          </p:cNvCxnSpPr>
          <p:nvPr/>
        </p:nvCxnSpPr>
        <p:spPr>
          <a:xfrm rot="10800000" flipH="1">
            <a:off x="8317350" y="1506101"/>
            <a:ext cx="843600" cy="1322400"/>
          </a:xfrm>
          <a:prstGeom prst="curvedConnector3">
            <a:avLst>
              <a:gd name="adj1" fmla="val 50008"/>
            </a:avLst>
          </a:prstGeom>
          <a:noFill/>
          <a:ln w="19050" cap="flat" cmpd="sng">
            <a:solidFill>
              <a:srgbClr val="127CB4"/>
            </a:solidFill>
            <a:prstDash val="solid"/>
            <a:round/>
            <a:headEnd type="none" w="sm" len="sm"/>
            <a:tailEnd type="none" w="sm" len="sm"/>
          </a:ln>
        </p:spPr>
      </p:cxnSp>
      <p:cxnSp>
        <p:nvCxnSpPr>
          <p:cNvPr id="890" name="Shape 890"/>
          <p:cNvCxnSpPr>
            <a:stCxn id="829" idx="3"/>
            <a:endCxn id="866" idx="1"/>
          </p:cNvCxnSpPr>
          <p:nvPr/>
        </p:nvCxnSpPr>
        <p:spPr>
          <a:xfrm rot="10800000" flipH="1">
            <a:off x="8317350" y="2266001"/>
            <a:ext cx="843600" cy="562500"/>
          </a:xfrm>
          <a:prstGeom prst="curvedConnector3">
            <a:avLst>
              <a:gd name="adj1" fmla="val 50008"/>
            </a:avLst>
          </a:prstGeom>
          <a:noFill/>
          <a:ln w="19050" cap="flat" cmpd="sng">
            <a:solidFill>
              <a:srgbClr val="127CB4"/>
            </a:solidFill>
            <a:prstDash val="solid"/>
            <a:round/>
            <a:headEnd type="none" w="sm" len="sm"/>
            <a:tailEnd type="none" w="sm" len="sm"/>
          </a:ln>
        </p:spPr>
      </p:cxnSp>
      <p:cxnSp>
        <p:nvCxnSpPr>
          <p:cNvPr id="891" name="Shape 891"/>
          <p:cNvCxnSpPr>
            <a:stCxn id="829" idx="3"/>
            <a:endCxn id="874" idx="1"/>
          </p:cNvCxnSpPr>
          <p:nvPr/>
        </p:nvCxnSpPr>
        <p:spPr>
          <a:xfrm>
            <a:off x="8317350" y="2828501"/>
            <a:ext cx="843600" cy="197700"/>
          </a:xfrm>
          <a:prstGeom prst="curvedConnector3">
            <a:avLst>
              <a:gd name="adj1" fmla="val 50008"/>
            </a:avLst>
          </a:prstGeom>
          <a:noFill/>
          <a:ln w="19050" cap="flat" cmpd="sng">
            <a:solidFill>
              <a:srgbClr val="127CB4"/>
            </a:solidFill>
            <a:prstDash val="solid"/>
            <a:round/>
            <a:headEnd type="none" w="sm" len="sm"/>
            <a:tailEnd type="none" w="sm" len="sm"/>
          </a:ln>
        </p:spPr>
      </p:cxnSp>
      <p:cxnSp>
        <p:nvCxnSpPr>
          <p:cNvPr id="892" name="Shape 892"/>
          <p:cNvCxnSpPr>
            <a:stCxn id="829" idx="3"/>
            <a:endCxn id="882" idx="1"/>
          </p:cNvCxnSpPr>
          <p:nvPr/>
        </p:nvCxnSpPr>
        <p:spPr>
          <a:xfrm>
            <a:off x="8317350" y="2828501"/>
            <a:ext cx="843600" cy="957600"/>
          </a:xfrm>
          <a:prstGeom prst="curvedConnector3">
            <a:avLst>
              <a:gd name="adj1" fmla="val 50008"/>
            </a:avLst>
          </a:prstGeom>
          <a:noFill/>
          <a:ln w="19050" cap="flat" cmpd="sng">
            <a:solidFill>
              <a:srgbClr val="127CB4"/>
            </a:solidFill>
            <a:prstDash val="solid"/>
            <a:round/>
            <a:headEnd type="none" w="sm" len="sm"/>
            <a:tailEnd type="none" w="sm" len="sm"/>
          </a:ln>
        </p:spPr>
      </p:cxnSp>
      <p:sp>
        <p:nvSpPr>
          <p:cNvPr id="893" name="Shape 893"/>
          <p:cNvSpPr txBox="1"/>
          <p:nvPr/>
        </p:nvSpPr>
        <p:spPr>
          <a:xfrm>
            <a:off x="1418471" y="2256931"/>
            <a:ext cx="1404900" cy="7605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1488C6"/>
              </a:buClr>
              <a:buSzPts val="1600"/>
              <a:buFont typeface="Open Sans"/>
              <a:buNone/>
            </a:pPr>
            <a:r>
              <a:rPr lang="en-US" sz="1600" b="1" i="1" u="none" strike="noStrike" cap="none" dirty="0">
                <a:solidFill>
                  <a:srgbClr val="1488C6"/>
                </a:solidFill>
                <a:latin typeface="Open Sans"/>
                <a:ea typeface="Open Sans"/>
                <a:cs typeface="Open Sans"/>
                <a:sym typeface="Open Sans"/>
              </a:rPr>
              <a:t>Deploy / Manage</a:t>
            </a:r>
            <a:endParaRPr sz="1900" b="0" i="0" u="none" strike="noStrike" cap="none" dirty="0">
              <a:solidFill>
                <a:srgbClr val="000000"/>
              </a:solidFill>
              <a:latin typeface="Arial"/>
              <a:ea typeface="Arial"/>
              <a:cs typeface="Arial"/>
              <a:sym typeface="Arial"/>
            </a:endParaRPr>
          </a:p>
        </p:txBody>
      </p:sp>
      <p:cxnSp>
        <p:nvCxnSpPr>
          <p:cNvPr id="894" name="Shape 894"/>
          <p:cNvCxnSpPr>
            <a:endCxn id="829" idx="1"/>
          </p:cNvCxnSpPr>
          <p:nvPr/>
        </p:nvCxnSpPr>
        <p:spPr>
          <a:xfrm rot="10800000" flipH="1">
            <a:off x="1423350" y="2828501"/>
            <a:ext cx="1592400" cy="956400"/>
          </a:xfrm>
          <a:prstGeom prst="curvedConnector3">
            <a:avLst>
              <a:gd name="adj1" fmla="val 50000"/>
            </a:avLst>
          </a:prstGeom>
          <a:noFill/>
          <a:ln w="38100" cap="flat" cmpd="sng">
            <a:solidFill>
              <a:srgbClr val="127CB4"/>
            </a:solidFill>
            <a:prstDash val="solid"/>
            <a:round/>
            <a:headEnd type="none" w="sm" len="sm"/>
            <a:tailEnd type="triangle" w="lg" len="lg"/>
          </a:ln>
        </p:spPr>
      </p:cxnSp>
      <p:sp>
        <p:nvSpPr>
          <p:cNvPr id="895" name="Shape 895"/>
          <p:cNvSpPr/>
          <p:nvPr/>
        </p:nvSpPr>
        <p:spPr>
          <a:xfrm>
            <a:off x="4680148" y="3952320"/>
            <a:ext cx="1772700" cy="2673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96" name="Shape 896"/>
          <p:cNvSpPr txBox="1"/>
          <p:nvPr/>
        </p:nvSpPr>
        <p:spPr>
          <a:xfrm>
            <a:off x="9232261" y="4606541"/>
            <a:ext cx="1189200" cy="313800"/>
          </a:xfrm>
          <a:prstGeom prst="rect">
            <a:avLst/>
          </a:prstGeom>
          <a:noFill/>
          <a:ln>
            <a:noFill/>
          </a:ln>
        </p:spPr>
        <p:txBody>
          <a:bodyPr spcFirstLastPara="1" wrap="square" lIns="121900" tIns="121900" rIns="121900" bIns="121900" anchor="ctr" anchorCtr="0">
            <a:noAutofit/>
          </a:bodyPr>
          <a:lstStyle/>
          <a:p>
            <a:pPr marL="12700" marR="0" lvl="0" indent="-12700" algn="l" rtl="0">
              <a:lnSpc>
                <a:spcPct val="90000"/>
              </a:lnSpc>
              <a:spcBef>
                <a:spcPts val="0"/>
              </a:spcBef>
              <a:spcAft>
                <a:spcPts val="0"/>
              </a:spcAft>
              <a:buClr>
                <a:srgbClr val="666666"/>
              </a:buClr>
              <a:buSzPts val="1600"/>
              <a:buFont typeface="Open Sans SemiBold"/>
              <a:buNone/>
            </a:pPr>
            <a:r>
              <a:rPr lang="en-US" sz="1600" b="0" i="0" u="none" strike="noStrike" cap="none">
                <a:solidFill>
                  <a:srgbClr val="666666"/>
                </a:solidFill>
                <a:latin typeface="Open Sans SemiBold"/>
                <a:ea typeface="Open Sans SemiBold"/>
                <a:cs typeface="Open Sans SemiBold"/>
                <a:sym typeface="Open Sans SemiBold"/>
              </a:rPr>
              <a:t>Add-ons</a:t>
            </a:r>
            <a:endParaRPr sz="1900" b="0" i="0" u="none" strike="noStrike" cap="none">
              <a:solidFill>
                <a:srgbClr val="000000"/>
              </a:solidFill>
              <a:latin typeface="Arial"/>
              <a:ea typeface="Arial"/>
              <a:cs typeface="Arial"/>
              <a:sym typeface="Arial"/>
            </a:endParaRPr>
          </a:p>
        </p:txBody>
      </p:sp>
      <p:pic>
        <p:nvPicPr>
          <p:cNvPr id="897" name="Shape 897"/>
          <p:cNvPicPr preferRelativeResize="0"/>
          <p:nvPr/>
        </p:nvPicPr>
        <p:blipFill rotWithShape="1">
          <a:blip r:embed="rId4">
            <a:alphaModFix/>
          </a:blip>
          <a:srcRect/>
          <a:stretch/>
        </p:blipFill>
        <p:spPr>
          <a:xfrm>
            <a:off x="4301531" y="2057159"/>
            <a:ext cx="181800" cy="192300"/>
          </a:xfrm>
          <a:prstGeom prst="rect">
            <a:avLst/>
          </a:prstGeom>
          <a:noFill/>
          <a:ln>
            <a:noFill/>
          </a:ln>
        </p:spPr>
      </p:pic>
      <p:grpSp>
        <p:nvGrpSpPr>
          <p:cNvPr id="898" name="Shape 898"/>
          <p:cNvGrpSpPr/>
          <p:nvPr/>
        </p:nvGrpSpPr>
        <p:grpSpPr>
          <a:xfrm>
            <a:off x="8329170" y="4919250"/>
            <a:ext cx="3016804" cy="1300690"/>
            <a:chOff x="6760330" y="3744864"/>
            <a:chExt cx="2262659" cy="975542"/>
          </a:xfrm>
        </p:grpSpPr>
        <p:sp>
          <p:nvSpPr>
            <p:cNvPr id="899" name="Shape 899"/>
            <p:cNvSpPr txBox="1"/>
            <p:nvPr/>
          </p:nvSpPr>
          <p:spPr>
            <a:xfrm>
              <a:off x="6958218" y="3744864"/>
              <a:ext cx="743700" cy="269100"/>
            </a:xfrm>
            <a:prstGeom prst="rect">
              <a:avLst/>
            </a:prstGeom>
            <a:noFill/>
            <a:ln>
              <a:noFill/>
            </a:ln>
          </p:spPr>
          <p:txBody>
            <a:bodyPr spcFirstLastPara="1" wrap="square" lIns="121900" tIns="121900" rIns="121900" bIns="121900" anchor="ctr" anchorCtr="0">
              <a:noAutofit/>
            </a:bodyPr>
            <a:lstStyle/>
            <a:p>
              <a:pPr marL="12700" marR="0" lvl="0" indent="-12700" algn="l" rtl="0">
                <a:lnSpc>
                  <a:spcPct val="90000"/>
                </a:lnSpc>
                <a:spcBef>
                  <a:spcPts val="0"/>
                </a:spcBef>
                <a:spcAft>
                  <a:spcPts val="0"/>
                </a:spcAft>
                <a:buClr>
                  <a:srgbClr val="666666"/>
                </a:buClr>
                <a:buSzPts val="1300"/>
                <a:buFont typeface="Open Sans"/>
                <a:buNone/>
              </a:pPr>
              <a:r>
                <a:rPr lang="en-US" sz="1300" b="0" i="0" u="none" strike="noStrike" cap="none">
                  <a:solidFill>
                    <a:srgbClr val="666666"/>
                  </a:solidFill>
                  <a:latin typeface="Open Sans"/>
                  <a:ea typeface="Open Sans"/>
                  <a:cs typeface="Open Sans"/>
                  <a:sym typeface="Open Sans"/>
                </a:rPr>
                <a:t>Logging</a:t>
              </a:r>
              <a:endParaRPr sz="1900" b="0" i="0" u="none" strike="noStrike" cap="none">
                <a:solidFill>
                  <a:srgbClr val="000000"/>
                </a:solidFill>
                <a:latin typeface="Arial"/>
                <a:ea typeface="Arial"/>
                <a:cs typeface="Arial"/>
                <a:sym typeface="Arial"/>
              </a:endParaRPr>
            </a:p>
          </p:txBody>
        </p:sp>
        <p:grpSp>
          <p:nvGrpSpPr>
            <p:cNvPr id="900" name="Shape 900"/>
            <p:cNvGrpSpPr/>
            <p:nvPr/>
          </p:nvGrpSpPr>
          <p:grpSpPr>
            <a:xfrm>
              <a:off x="6792489" y="3789832"/>
              <a:ext cx="142935" cy="186958"/>
              <a:chOff x="7091820" y="202046"/>
              <a:chExt cx="230504" cy="301497"/>
            </a:xfrm>
          </p:grpSpPr>
          <p:sp>
            <p:nvSpPr>
              <p:cNvPr id="901" name="Shape 901"/>
              <p:cNvSpPr/>
              <p:nvPr/>
            </p:nvSpPr>
            <p:spPr>
              <a:xfrm>
                <a:off x="7091820" y="202046"/>
                <a:ext cx="230400" cy="301200"/>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Shape 902"/>
              <p:cNvSpPr/>
              <p:nvPr/>
            </p:nvSpPr>
            <p:spPr>
              <a:xfrm>
                <a:off x="7237424" y="418343"/>
                <a:ext cx="84900" cy="85200"/>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Shape 903"/>
              <p:cNvSpPr/>
              <p:nvPr/>
            </p:nvSpPr>
            <p:spPr>
              <a:xfrm>
                <a:off x="7129839" y="264287"/>
                <a:ext cx="154200" cy="13800"/>
              </a:xfrm>
              <a:prstGeom prst="rect">
                <a:avLst/>
              </a:pr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Shape 904"/>
              <p:cNvSpPr/>
              <p:nvPr/>
            </p:nvSpPr>
            <p:spPr>
              <a:xfrm>
                <a:off x="7129839" y="309351"/>
                <a:ext cx="154200" cy="13800"/>
              </a:xfrm>
              <a:prstGeom prst="rect">
                <a:avLst/>
              </a:pr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Shape 905"/>
              <p:cNvSpPr/>
              <p:nvPr/>
            </p:nvSpPr>
            <p:spPr>
              <a:xfrm>
                <a:off x="7129839" y="354412"/>
                <a:ext cx="154200" cy="13800"/>
              </a:xfrm>
              <a:prstGeom prst="rect">
                <a:avLst/>
              </a:pr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6" name="Shape 906"/>
            <p:cNvSpPr txBox="1"/>
            <p:nvPr/>
          </p:nvSpPr>
          <p:spPr>
            <a:xfrm>
              <a:off x="8047978" y="3745318"/>
              <a:ext cx="838800" cy="2691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666666"/>
                </a:buClr>
                <a:buSzPts val="1300"/>
                <a:buFont typeface="Open Sans"/>
                <a:buNone/>
              </a:pPr>
              <a:r>
                <a:rPr lang="en-US" sz="1300" b="0" i="0" u="none" strike="noStrike" cap="none">
                  <a:solidFill>
                    <a:srgbClr val="666666"/>
                  </a:solidFill>
                  <a:latin typeface="Open Sans"/>
                  <a:ea typeface="Open Sans"/>
                  <a:cs typeface="Open Sans"/>
                  <a:sym typeface="Open Sans"/>
                </a:rPr>
                <a:t>Monitoring</a:t>
              </a:r>
              <a:endParaRPr sz="1900" b="0" i="0" u="none" strike="noStrike" cap="none">
                <a:solidFill>
                  <a:srgbClr val="000000"/>
                </a:solidFill>
                <a:latin typeface="Arial"/>
                <a:ea typeface="Arial"/>
                <a:cs typeface="Arial"/>
                <a:sym typeface="Arial"/>
              </a:endParaRPr>
            </a:p>
          </p:txBody>
        </p:sp>
        <p:grpSp>
          <p:nvGrpSpPr>
            <p:cNvPr id="907" name="Shape 907"/>
            <p:cNvGrpSpPr/>
            <p:nvPr/>
          </p:nvGrpSpPr>
          <p:grpSpPr>
            <a:xfrm>
              <a:off x="7864039" y="3795859"/>
              <a:ext cx="201852" cy="186973"/>
              <a:chOff x="7767100" y="3625621"/>
              <a:chExt cx="215700" cy="199800"/>
            </a:xfrm>
          </p:grpSpPr>
          <p:sp>
            <p:nvSpPr>
              <p:cNvPr id="908" name="Shape 908"/>
              <p:cNvSpPr/>
              <p:nvPr/>
            </p:nvSpPr>
            <p:spPr>
              <a:xfrm>
                <a:off x="7767100" y="3625621"/>
                <a:ext cx="215700" cy="199800"/>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09" name="Shape 909"/>
              <p:cNvSpPr/>
              <p:nvPr/>
            </p:nvSpPr>
            <p:spPr>
              <a:xfrm>
                <a:off x="7780315" y="3641120"/>
                <a:ext cx="188700" cy="1227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0" name="Shape 910"/>
              <p:cNvSpPr/>
              <p:nvPr/>
            </p:nvSpPr>
            <p:spPr>
              <a:xfrm>
                <a:off x="7867910" y="3771573"/>
                <a:ext cx="13500" cy="15600"/>
              </a:xfrm>
              <a:prstGeom prst="ellipse">
                <a:avLst/>
              </a:pr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grpSp>
          <p:nvGrpSpPr>
            <p:cNvPr id="911" name="Shape 911"/>
            <p:cNvGrpSpPr/>
            <p:nvPr/>
          </p:nvGrpSpPr>
          <p:grpSpPr>
            <a:xfrm>
              <a:off x="6784713" y="4451306"/>
              <a:ext cx="1475807" cy="269100"/>
              <a:chOff x="6824398" y="4662078"/>
              <a:chExt cx="1475807" cy="269100"/>
            </a:xfrm>
          </p:grpSpPr>
          <p:sp>
            <p:nvSpPr>
              <p:cNvPr id="912" name="Shape 912"/>
              <p:cNvSpPr/>
              <p:nvPr/>
            </p:nvSpPr>
            <p:spPr>
              <a:xfrm>
                <a:off x="6824398" y="4724474"/>
                <a:ext cx="152700" cy="64800"/>
              </a:xfrm>
              <a:prstGeom prst="ellipse">
                <a:avLst/>
              </a:prstGeom>
              <a:noFill/>
              <a:ln w="12700" cap="rnd" cmpd="sng">
                <a:solidFill>
                  <a:srgbClr val="999999"/>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3" name="Shape 913"/>
              <p:cNvSpPr/>
              <p:nvPr/>
            </p:nvSpPr>
            <p:spPr>
              <a:xfrm>
                <a:off x="6824398" y="4789271"/>
                <a:ext cx="152700" cy="31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rgbClr val="999999"/>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4" name="Shape 914"/>
              <p:cNvSpPr/>
              <p:nvPr/>
            </p:nvSpPr>
            <p:spPr>
              <a:xfrm>
                <a:off x="6824398" y="4820730"/>
                <a:ext cx="152700" cy="324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rgbClr val="999999"/>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5" name="Shape 915"/>
              <p:cNvSpPr/>
              <p:nvPr/>
            </p:nvSpPr>
            <p:spPr>
              <a:xfrm>
                <a:off x="6824398" y="4756872"/>
                <a:ext cx="152700" cy="1287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rgbClr val="999999"/>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16" name="Shape 916"/>
              <p:cNvSpPr txBox="1"/>
              <p:nvPr/>
            </p:nvSpPr>
            <p:spPr>
              <a:xfrm>
                <a:off x="6997905" y="4662078"/>
                <a:ext cx="1302300" cy="2691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666666"/>
                  </a:buClr>
                  <a:buSzPts val="1300"/>
                  <a:buFont typeface="Open Sans"/>
                  <a:buNone/>
                </a:pPr>
                <a:r>
                  <a:rPr lang="en-US" sz="1300" b="0" i="0" u="none" strike="noStrike" cap="none">
                    <a:solidFill>
                      <a:srgbClr val="666666"/>
                    </a:solidFill>
                    <a:latin typeface="Open Sans"/>
                    <a:ea typeface="Open Sans"/>
                    <a:cs typeface="Open Sans"/>
                    <a:sym typeface="Open Sans"/>
                  </a:rPr>
                  <a:t>Image storage</a:t>
                </a:r>
                <a:endParaRPr sz="1900" b="0" i="0" u="none" strike="noStrike" cap="none">
                  <a:solidFill>
                    <a:srgbClr val="000000"/>
                  </a:solidFill>
                  <a:latin typeface="Arial"/>
                  <a:ea typeface="Arial"/>
                  <a:cs typeface="Arial"/>
                  <a:sym typeface="Arial"/>
                </a:endParaRPr>
              </a:p>
            </p:txBody>
          </p:sp>
        </p:grpSp>
        <p:sp>
          <p:nvSpPr>
            <p:cNvPr id="917" name="Shape 917"/>
            <p:cNvSpPr txBox="1"/>
            <p:nvPr/>
          </p:nvSpPr>
          <p:spPr>
            <a:xfrm>
              <a:off x="8047989" y="4098325"/>
              <a:ext cx="975000" cy="2691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666666"/>
                </a:buClr>
                <a:buSzPts val="1300"/>
                <a:buFont typeface="Open Sans"/>
                <a:buNone/>
              </a:pPr>
              <a:r>
                <a:rPr lang="en-US" sz="1300" b="0" i="0" u="none" strike="noStrike" cap="none">
                  <a:solidFill>
                    <a:srgbClr val="666666"/>
                  </a:solidFill>
                  <a:latin typeface="Open Sans"/>
                  <a:ea typeface="Open Sans"/>
                  <a:cs typeface="Open Sans"/>
                  <a:sym typeface="Open Sans"/>
                </a:rPr>
                <a:t>External CA</a:t>
              </a:r>
              <a:endParaRPr sz="1900" b="0" i="0" u="none" strike="noStrike" cap="none">
                <a:solidFill>
                  <a:srgbClr val="000000"/>
                </a:solidFill>
                <a:latin typeface="Arial"/>
                <a:ea typeface="Arial"/>
                <a:cs typeface="Arial"/>
                <a:sym typeface="Arial"/>
              </a:endParaRPr>
            </a:p>
          </p:txBody>
        </p:sp>
        <p:sp>
          <p:nvSpPr>
            <p:cNvPr id="918" name="Shape 918"/>
            <p:cNvSpPr/>
            <p:nvPr/>
          </p:nvSpPr>
          <p:spPr>
            <a:xfrm>
              <a:off x="7896789" y="4159786"/>
              <a:ext cx="152700" cy="152700"/>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rgbClr val="999999"/>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nvGrpSpPr>
            <p:cNvPr id="919" name="Shape 919"/>
            <p:cNvGrpSpPr/>
            <p:nvPr/>
          </p:nvGrpSpPr>
          <p:grpSpPr>
            <a:xfrm>
              <a:off x="6760330" y="4100222"/>
              <a:ext cx="1115581" cy="269100"/>
              <a:chOff x="6795987" y="4132710"/>
              <a:chExt cx="1115581" cy="269100"/>
            </a:xfrm>
          </p:grpSpPr>
          <p:sp>
            <p:nvSpPr>
              <p:cNvPr id="920" name="Shape 920"/>
              <p:cNvSpPr txBox="1"/>
              <p:nvPr/>
            </p:nvSpPr>
            <p:spPr>
              <a:xfrm>
                <a:off x="6993868" y="4132710"/>
                <a:ext cx="917700" cy="2691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666666"/>
                  </a:buClr>
                  <a:buSzPts val="1300"/>
                  <a:buFont typeface="Open Sans"/>
                  <a:buNone/>
                </a:pPr>
                <a:r>
                  <a:rPr lang="en-US" sz="1300" b="0" i="0" u="none" strike="noStrike" cap="none" dirty="0">
                    <a:solidFill>
                      <a:srgbClr val="666666"/>
                    </a:solidFill>
                    <a:latin typeface="Open Sans"/>
                    <a:ea typeface="Open Sans"/>
                    <a:cs typeface="Open Sans"/>
                    <a:sym typeface="Open Sans"/>
                  </a:rPr>
                  <a:t>LDAP/AD</a:t>
                </a:r>
                <a:endParaRPr sz="1900" b="0" i="0" u="none" strike="noStrike" cap="none" dirty="0">
                  <a:solidFill>
                    <a:srgbClr val="000000"/>
                  </a:solidFill>
                  <a:latin typeface="Arial"/>
                  <a:ea typeface="Arial"/>
                  <a:cs typeface="Arial"/>
                  <a:sym typeface="Arial"/>
                </a:endParaRPr>
              </a:p>
            </p:txBody>
          </p:sp>
          <p:sp>
            <p:nvSpPr>
              <p:cNvPr id="921" name="Shape 921"/>
              <p:cNvSpPr/>
              <p:nvPr/>
            </p:nvSpPr>
            <p:spPr>
              <a:xfrm>
                <a:off x="6795987" y="4156754"/>
                <a:ext cx="215700" cy="196200"/>
              </a:xfrm>
              <a:custGeom>
                <a:avLst/>
                <a:gdLst/>
                <a:ahLst/>
                <a:cxnLst/>
                <a:rect l="0" t="0" r="0" b="0"/>
                <a:pathLst>
                  <a:path w="120000" h="120000" extrusionOk="0">
                    <a:moveTo>
                      <a:pt x="119999" y="93469"/>
                    </a:moveTo>
                    <a:cubicBezTo>
                      <a:pt x="119999" y="90483"/>
                      <a:pt x="117536" y="87847"/>
                      <a:pt x="114545" y="87847"/>
                    </a:cubicBezTo>
                    <a:cubicBezTo>
                      <a:pt x="106099" y="87847"/>
                      <a:pt x="106099" y="87847"/>
                      <a:pt x="106099" y="87847"/>
                    </a:cubicBezTo>
                    <a:cubicBezTo>
                      <a:pt x="106099" y="63426"/>
                      <a:pt x="106099" y="63426"/>
                      <a:pt x="106099" y="63426"/>
                    </a:cubicBezTo>
                    <a:cubicBezTo>
                      <a:pt x="106099" y="60439"/>
                      <a:pt x="103636" y="57979"/>
                      <a:pt x="100645" y="57979"/>
                    </a:cubicBezTo>
                    <a:cubicBezTo>
                      <a:pt x="62111" y="57979"/>
                      <a:pt x="62111" y="57979"/>
                      <a:pt x="62111" y="57979"/>
                    </a:cubicBezTo>
                    <a:cubicBezTo>
                      <a:pt x="62111" y="32152"/>
                      <a:pt x="62111" y="32152"/>
                      <a:pt x="62111" y="32152"/>
                    </a:cubicBezTo>
                    <a:cubicBezTo>
                      <a:pt x="70557" y="32152"/>
                      <a:pt x="70557" y="32152"/>
                      <a:pt x="70557" y="32152"/>
                    </a:cubicBezTo>
                    <a:cubicBezTo>
                      <a:pt x="73548" y="32152"/>
                      <a:pt x="76187" y="29516"/>
                      <a:pt x="76187" y="26530"/>
                    </a:cubicBezTo>
                    <a:cubicBezTo>
                      <a:pt x="76187" y="5622"/>
                      <a:pt x="76187" y="5622"/>
                      <a:pt x="76187" y="5622"/>
                    </a:cubicBezTo>
                    <a:cubicBezTo>
                      <a:pt x="76187" y="2635"/>
                      <a:pt x="73548" y="0"/>
                      <a:pt x="70557" y="0"/>
                    </a:cubicBezTo>
                    <a:cubicBezTo>
                      <a:pt x="49618" y="0"/>
                      <a:pt x="49618" y="0"/>
                      <a:pt x="49618" y="0"/>
                    </a:cubicBezTo>
                    <a:cubicBezTo>
                      <a:pt x="46451" y="0"/>
                      <a:pt x="43988" y="2635"/>
                      <a:pt x="43988" y="5622"/>
                    </a:cubicBezTo>
                    <a:cubicBezTo>
                      <a:pt x="43988" y="26530"/>
                      <a:pt x="43988" y="26530"/>
                      <a:pt x="43988" y="26530"/>
                    </a:cubicBezTo>
                    <a:cubicBezTo>
                      <a:pt x="43988" y="29516"/>
                      <a:pt x="46451" y="32152"/>
                      <a:pt x="49618" y="32152"/>
                    </a:cubicBezTo>
                    <a:cubicBezTo>
                      <a:pt x="57888" y="32152"/>
                      <a:pt x="57888" y="32152"/>
                      <a:pt x="57888" y="32152"/>
                    </a:cubicBezTo>
                    <a:cubicBezTo>
                      <a:pt x="57888" y="57979"/>
                      <a:pt x="57888" y="57979"/>
                      <a:pt x="57888" y="57979"/>
                    </a:cubicBezTo>
                    <a:cubicBezTo>
                      <a:pt x="19530" y="57979"/>
                      <a:pt x="19530" y="57979"/>
                      <a:pt x="19530" y="57979"/>
                    </a:cubicBezTo>
                    <a:cubicBezTo>
                      <a:pt x="16539" y="57979"/>
                      <a:pt x="13900" y="60439"/>
                      <a:pt x="13900" y="63426"/>
                    </a:cubicBezTo>
                    <a:cubicBezTo>
                      <a:pt x="13900" y="87847"/>
                      <a:pt x="13900" y="87847"/>
                      <a:pt x="13900" y="87847"/>
                    </a:cubicBezTo>
                    <a:cubicBezTo>
                      <a:pt x="5630" y="87847"/>
                      <a:pt x="5630" y="87847"/>
                      <a:pt x="5630" y="87847"/>
                    </a:cubicBezTo>
                    <a:cubicBezTo>
                      <a:pt x="2463" y="87847"/>
                      <a:pt x="0" y="90483"/>
                      <a:pt x="0" y="93469"/>
                    </a:cubicBezTo>
                    <a:cubicBezTo>
                      <a:pt x="0" y="114377"/>
                      <a:pt x="0" y="114377"/>
                      <a:pt x="0" y="114377"/>
                    </a:cubicBezTo>
                    <a:cubicBezTo>
                      <a:pt x="0" y="117540"/>
                      <a:pt x="2463" y="119999"/>
                      <a:pt x="5630" y="119999"/>
                    </a:cubicBezTo>
                    <a:cubicBezTo>
                      <a:pt x="26568" y="119999"/>
                      <a:pt x="26568" y="119999"/>
                      <a:pt x="26568" y="119999"/>
                    </a:cubicBezTo>
                    <a:cubicBezTo>
                      <a:pt x="29560" y="119999"/>
                      <a:pt x="32199" y="117540"/>
                      <a:pt x="32199" y="114377"/>
                    </a:cubicBezTo>
                    <a:cubicBezTo>
                      <a:pt x="32199" y="93469"/>
                      <a:pt x="32199" y="93469"/>
                      <a:pt x="32199" y="93469"/>
                    </a:cubicBezTo>
                    <a:cubicBezTo>
                      <a:pt x="32199" y="90483"/>
                      <a:pt x="29560" y="87847"/>
                      <a:pt x="26568" y="87847"/>
                    </a:cubicBezTo>
                    <a:cubicBezTo>
                      <a:pt x="18123" y="87847"/>
                      <a:pt x="18123" y="87847"/>
                      <a:pt x="18123" y="87847"/>
                    </a:cubicBezTo>
                    <a:cubicBezTo>
                      <a:pt x="18123" y="62196"/>
                      <a:pt x="18123" y="62196"/>
                      <a:pt x="18123" y="62196"/>
                    </a:cubicBezTo>
                    <a:cubicBezTo>
                      <a:pt x="57888" y="62196"/>
                      <a:pt x="57888" y="62196"/>
                      <a:pt x="57888" y="62196"/>
                    </a:cubicBezTo>
                    <a:cubicBezTo>
                      <a:pt x="57888" y="87847"/>
                      <a:pt x="57888" y="87847"/>
                      <a:pt x="57888" y="87847"/>
                    </a:cubicBezTo>
                    <a:cubicBezTo>
                      <a:pt x="49618" y="87847"/>
                      <a:pt x="49618" y="87847"/>
                      <a:pt x="49618" y="87847"/>
                    </a:cubicBezTo>
                    <a:cubicBezTo>
                      <a:pt x="46451" y="87847"/>
                      <a:pt x="43988" y="90483"/>
                      <a:pt x="43988" y="93469"/>
                    </a:cubicBezTo>
                    <a:cubicBezTo>
                      <a:pt x="43988" y="114377"/>
                      <a:pt x="43988" y="114377"/>
                      <a:pt x="43988" y="114377"/>
                    </a:cubicBezTo>
                    <a:cubicBezTo>
                      <a:pt x="43988" y="117540"/>
                      <a:pt x="46451" y="119999"/>
                      <a:pt x="49618" y="119999"/>
                    </a:cubicBezTo>
                    <a:cubicBezTo>
                      <a:pt x="70557" y="119999"/>
                      <a:pt x="70557" y="119999"/>
                      <a:pt x="70557" y="119999"/>
                    </a:cubicBezTo>
                    <a:cubicBezTo>
                      <a:pt x="73548" y="119999"/>
                      <a:pt x="76187" y="117540"/>
                      <a:pt x="76187" y="114377"/>
                    </a:cubicBezTo>
                    <a:cubicBezTo>
                      <a:pt x="76187" y="93469"/>
                      <a:pt x="76187" y="93469"/>
                      <a:pt x="76187" y="93469"/>
                    </a:cubicBezTo>
                    <a:cubicBezTo>
                      <a:pt x="76187" y="90483"/>
                      <a:pt x="73548" y="87847"/>
                      <a:pt x="70557" y="87847"/>
                    </a:cubicBezTo>
                    <a:cubicBezTo>
                      <a:pt x="62111" y="87847"/>
                      <a:pt x="62111" y="87847"/>
                      <a:pt x="62111" y="87847"/>
                    </a:cubicBezTo>
                    <a:cubicBezTo>
                      <a:pt x="62111" y="62196"/>
                      <a:pt x="62111" y="62196"/>
                      <a:pt x="62111" y="62196"/>
                    </a:cubicBezTo>
                    <a:cubicBezTo>
                      <a:pt x="101876" y="62196"/>
                      <a:pt x="101876" y="62196"/>
                      <a:pt x="101876" y="62196"/>
                    </a:cubicBezTo>
                    <a:cubicBezTo>
                      <a:pt x="101876" y="87847"/>
                      <a:pt x="101876" y="87847"/>
                      <a:pt x="101876" y="87847"/>
                    </a:cubicBezTo>
                    <a:cubicBezTo>
                      <a:pt x="93607" y="87847"/>
                      <a:pt x="93607" y="87847"/>
                      <a:pt x="93607" y="87847"/>
                    </a:cubicBezTo>
                    <a:cubicBezTo>
                      <a:pt x="90439" y="87847"/>
                      <a:pt x="87976" y="90483"/>
                      <a:pt x="87976" y="93469"/>
                    </a:cubicBezTo>
                    <a:cubicBezTo>
                      <a:pt x="87976" y="114377"/>
                      <a:pt x="87976" y="114377"/>
                      <a:pt x="87976" y="114377"/>
                    </a:cubicBezTo>
                    <a:cubicBezTo>
                      <a:pt x="87976" y="117540"/>
                      <a:pt x="90439" y="119999"/>
                      <a:pt x="93607" y="119999"/>
                    </a:cubicBezTo>
                    <a:cubicBezTo>
                      <a:pt x="114545" y="119999"/>
                      <a:pt x="114545" y="119999"/>
                      <a:pt x="114545" y="119999"/>
                    </a:cubicBezTo>
                    <a:cubicBezTo>
                      <a:pt x="117536" y="119999"/>
                      <a:pt x="119999" y="117540"/>
                      <a:pt x="119999" y="114377"/>
                    </a:cubicBezTo>
                    <a:cubicBezTo>
                      <a:pt x="119999" y="93469"/>
                      <a:pt x="119999" y="93469"/>
                      <a:pt x="119999" y="93469"/>
                    </a:cubicBezTo>
                    <a:close/>
                    <a:moveTo>
                      <a:pt x="27800" y="92240"/>
                    </a:moveTo>
                    <a:cubicBezTo>
                      <a:pt x="27800" y="115783"/>
                      <a:pt x="27800" y="115783"/>
                      <a:pt x="27800" y="115783"/>
                    </a:cubicBezTo>
                    <a:cubicBezTo>
                      <a:pt x="4222" y="115783"/>
                      <a:pt x="4222" y="115783"/>
                      <a:pt x="4222" y="115783"/>
                    </a:cubicBezTo>
                    <a:cubicBezTo>
                      <a:pt x="4222" y="92240"/>
                      <a:pt x="4222" y="92240"/>
                      <a:pt x="4222" y="92240"/>
                    </a:cubicBezTo>
                    <a:lnTo>
                      <a:pt x="27800" y="92240"/>
                    </a:lnTo>
                    <a:close/>
                    <a:moveTo>
                      <a:pt x="71788" y="92240"/>
                    </a:moveTo>
                    <a:cubicBezTo>
                      <a:pt x="71788" y="115783"/>
                      <a:pt x="71788" y="115783"/>
                      <a:pt x="71788" y="115783"/>
                    </a:cubicBezTo>
                    <a:cubicBezTo>
                      <a:pt x="48211" y="115783"/>
                      <a:pt x="48211" y="115783"/>
                      <a:pt x="48211" y="115783"/>
                    </a:cubicBezTo>
                    <a:cubicBezTo>
                      <a:pt x="48211" y="92240"/>
                      <a:pt x="48211" y="92240"/>
                      <a:pt x="48211" y="92240"/>
                    </a:cubicBezTo>
                    <a:lnTo>
                      <a:pt x="71788" y="92240"/>
                    </a:lnTo>
                    <a:close/>
                    <a:moveTo>
                      <a:pt x="48211" y="27935"/>
                    </a:moveTo>
                    <a:cubicBezTo>
                      <a:pt x="48211" y="4392"/>
                      <a:pt x="48211" y="4392"/>
                      <a:pt x="48211" y="4392"/>
                    </a:cubicBezTo>
                    <a:cubicBezTo>
                      <a:pt x="71788" y="4392"/>
                      <a:pt x="71788" y="4392"/>
                      <a:pt x="71788" y="4392"/>
                    </a:cubicBezTo>
                    <a:cubicBezTo>
                      <a:pt x="71788" y="27935"/>
                      <a:pt x="71788" y="27935"/>
                      <a:pt x="71788" y="27935"/>
                    </a:cubicBezTo>
                    <a:lnTo>
                      <a:pt x="48211" y="27935"/>
                    </a:lnTo>
                    <a:close/>
                    <a:moveTo>
                      <a:pt x="115777" y="115783"/>
                    </a:moveTo>
                    <a:cubicBezTo>
                      <a:pt x="92199" y="115783"/>
                      <a:pt x="92199" y="115783"/>
                      <a:pt x="92199" y="115783"/>
                    </a:cubicBezTo>
                    <a:cubicBezTo>
                      <a:pt x="92199" y="92240"/>
                      <a:pt x="92199" y="92240"/>
                      <a:pt x="92199" y="92240"/>
                    </a:cubicBezTo>
                    <a:cubicBezTo>
                      <a:pt x="115777" y="92240"/>
                      <a:pt x="115777" y="92240"/>
                      <a:pt x="115777" y="92240"/>
                    </a:cubicBezTo>
                    <a:lnTo>
                      <a:pt x="115777" y="115783"/>
                    </a:lnTo>
                    <a:close/>
                  </a:path>
                </a:pathLst>
              </a:custGeom>
              <a:solidFill>
                <a:srgbClr val="666666"/>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grpSp>
      <p:cxnSp>
        <p:nvCxnSpPr>
          <p:cNvPr id="922" name="Shape 922"/>
          <p:cNvCxnSpPr/>
          <p:nvPr/>
        </p:nvCxnSpPr>
        <p:spPr>
          <a:xfrm>
            <a:off x="1418468" y="3777130"/>
            <a:ext cx="1961700" cy="1349700"/>
          </a:xfrm>
          <a:prstGeom prst="curvedConnector3">
            <a:avLst>
              <a:gd name="adj1" fmla="val 50000"/>
            </a:avLst>
          </a:prstGeom>
          <a:noFill/>
          <a:ln w="38100" cap="flat" cmpd="sng">
            <a:solidFill>
              <a:srgbClr val="127CB4"/>
            </a:solidFill>
            <a:prstDash val="solid"/>
            <a:round/>
            <a:headEnd type="none" w="sm" len="sm"/>
            <a:tailEnd type="triangle" w="lg" len="lg"/>
          </a:ln>
        </p:spPr>
      </p:cxnSp>
      <p:sp>
        <p:nvSpPr>
          <p:cNvPr id="923" name="Shape 923"/>
          <p:cNvSpPr/>
          <p:nvPr/>
        </p:nvSpPr>
        <p:spPr>
          <a:xfrm>
            <a:off x="3518488" y="3721725"/>
            <a:ext cx="4275300" cy="26958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24" name="Shape 924"/>
          <p:cNvSpPr/>
          <p:nvPr/>
        </p:nvSpPr>
        <p:spPr>
          <a:xfrm>
            <a:off x="4814735" y="3993539"/>
            <a:ext cx="1824000" cy="305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25" name="Shape 925"/>
          <p:cNvSpPr txBox="1"/>
          <p:nvPr/>
        </p:nvSpPr>
        <p:spPr>
          <a:xfrm>
            <a:off x="4780500" y="3676074"/>
            <a:ext cx="1772100" cy="305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127CB4"/>
              </a:buClr>
              <a:buSzPts val="1600"/>
              <a:buFont typeface="Open Sans SemiBold"/>
              <a:buNone/>
            </a:pPr>
            <a:r>
              <a:rPr lang="en-US" sz="1600" b="0" i="0" u="none" strike="noStrike" cap="none">
                <a:solidFill>
                  <a:srgbClr val="127CB4"/>
                </a:solidFill>
                <a:latin typeface="Open Sans SemiBold"/>
                <a:ea typeface="Open Sans SemiBold"/>
                <a:cs typeface="Open Sans SemiBold"/>
                <a:sym typeface="Open Sans SemiBold"/>
              </a:rPr>
              <a:t>Image registry</a:t>
            </a:r>
            <a:endParaRPr sz="1900" b="0" i="0" u="none" strike="noStrike" cap="none">
              <a:solidFill>
                <a:srgbClr val="000000"/>
              </a:solidFill>
              <a:latin typeface="Arial"/>
              <a:ea typeface="Arial"/>
              <a:cs typeface="Arial"/>
              <a:sym typeface="Arial"/>
            </a:endParaRPr>
          </a:p>
        </p:txBody>
      </p:sp>
      <p:sp>
        <p:nvSpPr>
          <p:cNvPr id="926" name="Shape 926"/>
          <p:cNvSpPr/>
          <p:nvPr/>
        </p:nvSpPr>
        <p:spPr>
          <a:xfrm>
            <a:off x="3662850" y="4112125"/>
            <a:ext cx="1299900" cy="21321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27" name="Shape 927"/>
          <p:cNvSpPr txBox="1"/>
          <p:nvPr/>
        </p:nvSpPr>
        <p:spPr>
          <a:xfrm>
            <a:off x="3783483" y="4715756"/>
            <a:ext cx="1369500" cy="814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
              <a:buFont typeface="Open Sans SemiBold"/>
              <a:buNone/>
            </a:pPr>
            <a:r>
              <a:rPr lang="en-US" sz="1500" b="0" i="0" u="none" strike="noStrike" cap="none" dirty="0">
                <a:solidFill>
                  <a:srgbClr val="000000"/>
                </a:solidFill>
                <a:latin typeface="Open Sans SemiBold"/>
                <a:ea typeface="Open Sans SemiBold"/>
                <a:cs typeface="Open Sans SemiBold"/>
                <a:sym typeface="Open Sans SemiBold"/>
              </a:rPr>
              <a:t>BYO TCP load balancer</a:t>
            </a:r>
            <a:endParaRPr sz="1900" b="0" i="0" u="none" strike="noStrike" cap="none" dirty="0">
              <a:solidFill>
                <a:srgbClr val="000000"/>
              </a:solidFill>
              <a:latin typeface="Arial"/>
              <a:ea typeface="Arial"/>
              <a:cs typeface="Arial"/>
              <a:sym typeface="Arial"/>
            </a:endParaRPr>
          </a:p>
        </p:txBody>
      </p:sp>
      <p:grpSp>
        <p:nvGrpSpPr>
          <p:cNvPr id="928" name="Shape 928"/>
          <p:cNvGrpSpPr/>
          <p:nvPr/>
        </p:nvGrpSpPr>
        <p:grpSpPr>
          <a:xfrm>
            <a:off x="5245415" y="4080322"/>
            <a:ext cx="2390571" cy="745981"/>
            <a:chOff x="6906127" y="3199525"/>
            <a:chExt cx="1792973" cy="559500"/>
          </a:xfrm>
        </p:grpSpPr>
        <p:sp>
          <p:nvSpPr>
            <p:cNvPr id="929" name="Shape 929"/>
            <p:cNvSpPr/>
            <p:nvPr/>
          </p:nvSpPr>
          <p:spPr>
            <a:xfrm>
              <a:off x="6916825" y="3251725"/>
              <a:ext cx="1489200" cy="507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30" name="Shape 930"/>
            <p:cNvGrpSpPr/>
            <p:nvPr/>
          </p:nvGrpSpPr>
          <p:grpSpPr>
            <a:xfrm>
              <a:off x="6906127" y="3255755"/>
              <a:ext cx="563862" cy="199814"/>
              <a:chOff x="2329207" y="1698932"/>
              <a:chExt cx="632700" cy="219600"/>
            </a:xfrm>
          </p:grpSpPr>
          <p:sp>
            <p:nvSpPr>
              <p:cNvPr id="931" name="Shape 931"/>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2" name="Shape 932"/>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3" name="Shape 933"/>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934" name="Shape 934"/>
            <p:cNvSpPr txBox="1"/>
            <p:nvPr/>
          </p:nvSpPr>
          <p:spPr>
            <a:xfrm>
              <a:off x="6959448" y="3199525"/>
              <a:ext cx="537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dirty="0">
                  <a:solidFill>
                    <a:srgbClr val="FFFFFF"/>
                  </a:solidFill>
                  <a:latin typeface="Open Sans"/>
                  <a:ea typeface="Open Sans"/>
                  <a:cs typeface="Open Sans"/>
                  <a:sym typeface="Open Sans"/>
                </a:rPr>
                <a:t>Node</a:t>
              </a:r>
              <a:endParaRPr sz="1900" b="0" i="0" u="none" strike="noStrike" cap="none" dirty="0">
                <a:solidFill>
                  <a:srgbClr val="000000"/>
                </a:solidFill>
                <a:latin typeface="Arial"/>
                <a:ea typeface="Arial"/>
                <a:cs typeface="Arial"/>
                <a:sym typeface="Arial"/>
              </a:endParaRPr>
            </a:p>
          </p:txBody>
        </p:sp>
        <p:sp>
          <p:nvSpPr>
            <p:cNvPr id="935" name="Shape 935"/>
            <p:cNvSpPr txBox="1"/>
            <p:nvPr/>
          </p:nvSpPr>
          <p:spPr>
            <a:xfrm>
              <a:off x="6981000" y="3427520"/>
              <a:ext cx="1718100" cy="2691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Open Sans SemiBold"/>
                <a:buNone/>
              </a:pPr>
              <a:r>
                <a:rPr lang="en-US" sz="1300" b="0" i="0" u="none" strike="noStrike" cap="none">
                  <a:solidFill>
                    <a:srgbClr val="000000"/>
                  </a:solidFill>
                  <a:latin typeface="Open Sans SemiBold"/>
                  <a:ea typeface="Open Sans SemiBold"/>
                  <a:cs typeface="Open Sans SemiBold"/>
                  <a:sym typeface="Open Sans SemiBold"/>
                </a:rPr>
                <a:t>DTR replica worker</a:t>
              </a:r>
              <a:endParaRPr sz="1900" b="0" i="0" u="none" strike="noStrike" cap="none">
                <a:solidFill>
                  <a:srgbClr val="000000"/>
                </a:solidFill>
                <a:latin typeface="Arial"/>
                <a:ea typeface="Arial"/>
                <a:cs typeface="Arial"/>
                <a:sym typeface="Arial"/>
              </a:endParaRPr>
            </a:p>
          </p:txBody>
        </p:sp>
      </p:grpSp>
      <p:grpSp>
        <p:nvGrpSpPr>
          <p:cNvPr id="936" name="Shape 936"/>
          <p:cNvGrpSpPr/>
          <p:nvPr/>
        </p:nvGrpSpPr>
        <p:grpSpPr>
          <a:xfrm>
            <a:off x="5245415" y="4863416"/>
            <a:ext cx="2390571" cy="745981"/>
            <a:chOff x="6906127" y="3199525"/>
            <a:chExt cx="1792973" cy="559500"/>
          </a:xfrm>
        </p:grpSpPr>
        <p:sp>
          <p:nvSpPr>
            <p:cNvPr id="937" name="Shape 937"/>
            <p:cNvSpPr/>
            <p:nvPr/>
          </p:nvSpPr>
          <p:spPr>
            <a:xfrm>
              <a:off x="6916825" y="3251725"/>
              <a:ext cx="1489200" cy="507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38" name="Shape 938"/>
            <p:cNvGrpSpPr/>
            <p:nvPr/>
          </p:nvGrpSpPr>
          <p:grpSpPr>
            <a:xfrm>
              <a:off x="6906127" y="3255755"/>
              <a:ext cx="563862" cy="199814"/>
              <a:chOff x="2329207" y="1698932"/>
              <a:chExt cx="632700" cy="219600"/>
            </a:xfrm>
          </p:grpSpPr>
          <p:sp>
            <p:nvSpPr>
              <p:cNvPr id="939" name="Shape 939"/>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0" name="Shape 940"/>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1" name="Shape 941"/>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942" name="Shape 942"/>
            <p:cNvSpPr txBox="1"/>
            <p:nvPr/>
          </p:nvSpPr>
          <p:spPr>
            <a:xfrm>
              <a:off x="6959448" y="3199525"/>
              <a:ext cx="537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943" name="Shape 943"/>
            <p:cNvSpPr txBox="1"/>
            <p:nvPr/>
          </p:nvSpPr>
          <p:spPr>
            <a:xfrm>
              <a:off x="6981000" y="3427520"/>
              <a:ext cx="1718100" cy="2691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Open Sans SemiBold"/>
                <a:buNone/>
              </a:pPr>
              <a:r>
                <a:rPr lang="en-US" sz="1300" b="0" i="0" u="none" strike="noStrike" cap="none" dirty="0">
                  <a:solidFill>
                    <a:srgbClr val="000000"/>
                  </a:solidFill>
                  <a:latin typeface="Open Sans SemiBold"/>
                  <a:ea typeface="Open Sans SemiBold"/>
                  <a:cs typeface="Open Sans SemiBold"/>
                  <a:sym typeface="Open Sans SemiBold"/>
                </a:rPr>
                <a:t>DTR replica worker</a:t>
              </a:r>
              <a:endParaRPr sz="1900" b="0" i="0" u="none" strike="noStrike" cap="none" dirty="0">
                <a:solidFill>
                  <a:srgbClr val="000000"/>
                </a:solidFill>
                <a:latin typeface="Arial"/>
                <a:ea typeface="Arial"/>
                <a:cs typeface="Arial"/>
                <a:sym typeface="Arial"/>
              </a:endParaRPr>
            </a:p>
          </p:txBody>
        </p:sp>
      </p:grpSp>
      <p:grpSp>
        <p:nvGrpSpPr>
          <p:cNvPr id="944" name="Shape 944"/>
          <p:cNvGrpSpPr/>
          <p:nvPr/>
        </p:nvGrpSpPr>
        <p:grpSpPr>
          <a:xfrm>
            <a:off x="5245415" y="5609402"/>
            <a:ext cx="2390571" cy="745981"/>
            <a:chOff x="6906127" y="3199525"/>
            <a:chExt cx="1792973" cy="559500"/>
          </a:xfrm>
        </p:grpSpPr>
        <p:sp>
          <p:nvSpPr>
            <p:cNvPr id="945" name="Shape 945"/>
            <p:cNvSpPr/>
            <p:nvPr/>
          </p:nvSpPr>
          <p:spPr>
            <a:xfrm>
              <a:off x="6916825" y="3251725"/>
              <a:ext cx="1489200" cy="507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46" name="Shape 946"/>
            <p:cNvGrpSpPr/>
            <p:nvPr/>
          </p:nvGrpSpPr>
          <p:grpSpPr>
            <a:xfrm>
              <a:off x="6906127" y="3255755"/>
              <a:ext cx="563862" cy="199814"/>
              <a:chOff x="2329207" y="1698932"/>
              <a:chExt cx="632700" cy="219600"/>
            </a:xfrm>
          </p:grpSpPr>
          <p:sp>
            <p:nvSpPr>
              <p:cNvPr id="947" name="Shape 947"/>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8" name="Shape 948"/>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9" name="Shape 949"/>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950" name="Shape 950"/>
            <p:cNvSpPr txBox="1"/>
            <p:nvPr/>
          </p:nvSpPr>
          <p:spPr>
            <a:xfrm>
              <a:off x="6959448" y="3199525"/>
              <a:ext cx="5370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200"/>
                <a:buFont typeface="Open Sans"/>
                <a:buNone/>
              </a:pPr>
              <a:r>
                <a:rPr lang="en-US" sz="1200" b="0" i="0" u="none" strike="noStrike" cap="none">
                  <a:solidFill>
                    <a:srgbClr val="FFFFFF"/>
                  </a:solidFill>
                  <a:latin typeface="Open Sans"/>
                  <a:ea typeface="Open Sans"/>
                  <a:cs typeface="Open Sans"/>
                  <a:sym typeface="Open Sans"/>
                </a:rPr>
                <a:t>Node</a:t>
              </a:r>
              <a:endParaRPr sz="1900" b="0" i="0" u="none" strike="noStrike" cap="none">
                <a:solidFill>
                  <a:srgbClr val="000000"/>
                </a:solidFill>
                <a:latin typeface="Arial"/>
                <a:ea typeface="Arial"/>
                <a:cs typeface="Arial"/>
                <a:sym typeface="Arial"/>
              </a:endParaRPr>
            </a:p>
          </p:txBody>
        </p:sp>
        <p:sp>
          <p:nvSpPr>
            <p:cNvPr id="951" name="Shape 951"/>
            <p:cNvSpPr txBox="1"/>
            <p:nvPr/>
          </p:nvSpPr>
          <p:spPr>
            <a:xfrm>
              <a:off x="6981000" y="3427520"/>
              <a:ext cx="1718100" cy="2691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Open Sans SemiBold"/>
                <a:buNone/>
              </a:pPr>
              <a:r>
                <a:rPr lang="en-US" sz="1300" b="0" i="0" u="none" strike="noStrike" cap="none">
                  <a:solidFill>
                    <a:srgbClr val="000000"/>
                  </a:solidFill>
                  <a:latin typeface="Open Sans SemiBold"/>
                  <a:ea typeface="Open Sans SemiBold"/>
                  <a:cs typeface="Open Sans SemiBold"/>
                  <a:sym typeface="Open Sans SemiBold"/>
                </a:rPr>
                <a:t>DTR replica worker</a:t>
              </a:r>
              <a:endParaRPr sz="1900" b="0" i="0" u="none" strike="noStrike" cap="none">
                <a:solidFill>
                  <a:srgbClr val="000000"/>
                </a:solidFill>
                <a:latin typeface="Arial"/>
                <a:ea typeface="Arial"/>
                <a:cs typeface="Arial"/>
                <a:sym typeface="Arial"/>
              </a:endParaRPr>
            </a:p>
          </p:txBody>
        </p:sp>
      </p:grpSp>
      <p:grpSp>
        <p:nvGrpSpPr>
          <p:cNvPr id="952" name="Shape 952"/>
          <p:cNvGrpSpPr/>
          <p:nvPr/>
        </p:nvGrpSpPr>
        <p:grpSpPr>
          <a:xfrm>
            <a:off x="279996" y="3365341"/>
            <a:ext cx="1551561" cy="927177"/>
            <a:chOff x="350256" y="1403548"/>
            <a:chExt cx="1163700" cy="695400"/>
          </a:xfrm>
        </p:grpSpPr>
        <p:pic>
          <p:nvPicPr>
            <p:cNvPr id="953" name="Shape 953"/>
            <p:cNvPicPr preferRelativeResize="0"/>
            <p:nvPr/>
          </p:nvPicPr>
          <p:blipFill rotWithShape="1">
            <a:blip r:embed="rId5">
              <a:alphaModFix/>
            </a:blip>
            <a:srcRect/>
            <a:stretch/>
          </p:blipFill>
          <p:spPr>
            <a:xfrm>
              <a:off x="720863" y="1447096"/>
              <a:ext cx="422400" cy="396300"/>
            </a:xfrm>
            <a:prstGeom prst="rect">
              <a:avLst/>
            </a:prstGeom>
            <a:noFill/>
            <a:ln>
              <a:noFill/>
            </a:ln>
          </p:spPr>
        </p:pic>
        <p:sp>
          <p:nvSpPr>
            <p:cNvPr id="954" name="Shape 954"/>
            <p:cNvSpPr txBox="1"/>
            <p:nvPr/>
          </p:nvSpPr>
          <p:spPr>
            <a:xfrm>
              <a:off x="350256" y="1807793"/>
              <a:ext cx="1163700" cy="2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Open Sans SemiBold"/>
                <a:buNone/>
              </a:pPr>
              <a:r>
                <a:rPr lang="en-US" sz="1600" b="0" i="0" u="none" strike="noStrike" cap="none" dirty="0">
                  <a:solidFill>
                    <a:srgbClr val="000000"/>
                  </a:solidFill>
                  <a:latin typeface="Open Sans SemiBold"/>
                  <a:ea typeface="Open Sans SemiBold"/>
                  <a:cs typeface="Open Sans SemiBold"/>
                  <a:sym typeface="Open Sans SemiBold"/>
                </a:rPr>
                <a:t>Admin / User</a:t>
              </a:r>
              <a:endParaRPr sz="1900" b="0" i="0" u="none" strike="noStrike" cap="none" dirty="0">
                <a:solidFill>
                  <a:srgbClr val="000000"/>
                </a:solidFill>
                <a:latin typeface="Arial"/>
                <a:ea typeface="Arial"/>
                <a:cs typeface="Arial"/>
                <a:sym typeface="Arial"/>
              </a:endParaRPr>
            </a:p>
          </p:txBody>
        </p:sp>
        <p:sp>
          <p:nvSpPr>
            <p:cNvPr id="955" name="Shape 955"/>
            <p:cNvSpPr/>
            <p:nvPr/>
          </p:nvSpPr>
          <p:spPr>
            <a:xfrm>
              <a:off x="365487" y="1403548"/>
              <a:ext cx="1084200" cy="695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956" name="Shape 956"/>
          <p:cNvSpPr txBox="1"/>
          <p:nvPr/>
        </p:nvSpPr>
        <p:spPr>
          <a:xfrm>
            <a:off x="280000" y="900526"/>
            <a:ext cx="9933000" cy="5553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2400" b="1">
                <a:solidFill>
                  <a:srgbClr val="2F474F"/>
                </a:solidFill>
              </a:rPr>
              <a:t>Docker Enterprise Edition Architecture </a:t>
            </a:r>
            <a:endParaRPr sz="2400" b="1">
              <a:solidFill>
                <a:srgbClr val="2F474F"/>
              </a:solidFill>
            </a:endParaRPr>
          </a:p>
        </p:txBody>
      </p:sp>
      <p:sp>
        <p:nvSpPr>
          <p:cNvPr id="957" name="Shape 95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958" name="Shape 958"/>
          <p:cNvPicPr preferRelativeResize="0"/>
          <p:nvPr/>
        </p:nvPicPr>
        <p:blipFill>
          <a:blip r:embed="rId6">
            <a:alphaModFix/>
          </a:blip>
          <a:stretch>
            <a:fillRect/>
          </a:stretch>
        </p:blipFill>
        <p:spPr>
          <a:xfrm>
            <a:off x="339325" y="352248"/>
            <a:ext cx="681073" cy="565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27</a:t>
            </a:fld>
            <a:endParaRPr sz="1200">
              <a:solidFill>
                <a:srgbClr val="888888"/>
              </a:solidFill>
              <a:latin typeface="Calibri"/>
              <a:ea typeface="Calibri"/>
              <a:cs typeface="Calibri"/>
              <a:sym typeface="Calibri"/>
            </a:endParaRPr>
          </a:p>
        </p:txBody>
      </p:sp>
      <p:pic>
        <p:nvPicPr>
          <p:cNvPr id="965" name="Shape 965"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966" name="Shape 966"/>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967" name="Shape 96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968" name="Shape 968"/>
          <p:cNvPicPr preferRelativeResize="0"/>
          <p:nvPr/>
        </p:nvPicPr>
        <p:blipFill>
          <a:blip r:embed="rId4">
            <a:alphaModFix/>
          </a:blip>
          <a:stretch>
            <a:fillRect/>
          </a:stretch>
        </p:blipFill>
        <p:spPr>
          <a:xfrm>
            <a:off x="339325" y="352248"/>
            <a:ext cx="681073" cy="565150"/>
          </a:xfrm>
          <a:prstGeom prst="rect">
            <a:avLst/>
          </a:prstGeom>
          <a:noFill/>
          <a:ln>
            <a:noFill/>
          </a:ln>
        </p:spPr>
      </p:pic>
      <p:sp>
        <p:nvSpPr>
          <p:cNvPr id="969" name="Shape 969"/>
          <p:cNvSpPr txBox="1"/>
          <p:nvPr/>
        </p:nvSpPr>
        <p:spPr>
          <a:xfrm>
            <a:off x="279999" y="959576"/>
            <a:ext cx="10133100" cy="550500"/>
          </a:xfrm>
          <a:prstGeom prst="rect">
            <a:avLst/>
          </a:prstGeom>
          <a:noFill/>
          <a:ln>
            <a:noFill/>
          </a:ln>
        </p:spPr>
        <p:txBody>
          <a:bodyPr spcFirstLastPara="1" wrap="square" lIns="68575" tIns="68575" rIns="68575" bIns="68575" anchor="ctr" anchorCtr="0">
            <a:noAutofit/>
          </a:bodyPr>
          <a:lstStyle/>
          <a:p>
            <a:pPr marL="0" lvl="0" indent="0" rtl="0">
              <a:spcBef>
                <a:spcPts val="0"/>
              </a:spcBef>
              <a:spcAft>
                <a:spcPts val="0"/>
              </a:spcAft>
              <a:buNone/>
            </a:pPr>
            <a:r>
              <a:rPr lang="en-US" sz="2400" b="1">
                <a:solidFill>
                  <a:srgbClr val="2F474F"/>
                </a:solidFill>
              </a:rPr>
              <a:t>Leverage a secure and automated software supply chain</a:t>
            </a:r>
            <a:endParaRPr sz="1800" b="1">
              <a:solidFill>
                <a:srgbClr val="2F474F"/>
              </a:solidFill>
            </a:endParaRPr>
          </a:p>
        </p:txBody>
      </p:sp>
      <p:sp>
        <p:nvSpPr>
          <p:cNvPr id="970" name="Shape 970"/>
          <p:cNvSpPr txBox="1"/>
          <p:nvPr/>
        </p:nvSpPr>
        <p:spPr>
          <a:xfrm>
            <a:off x="1020398" y="4467411"/>
            <a:ext cx="9631672" cy="1472700"/>
          </a:xfrm>
          <a:prstGeom prst="rect">
            <a:avLst/>
          </a:prstGeom>
          <a:noFill/>
          <a:ln>
            <a:noFill/>
          </a:ln>
        </p:spPr>
        <p:txBody>
          <a:bodyPr spcFirstLastPara="1" wrap="square" lIns="68575" tIns="68575" rIns="68575" bIns="68575" anchor="t" anchorCtr="0">
            <a:noAutofit/>
          </a:bodyPr>
          <a:lstStyle/>
          <a:p>
            <a:pPr marL="457200" lvl="0" indent="-330200" rtl="0">
              <a:spcBef>
                <a:spcPts val="0"/>
              </a:spcBef>
              <a:spcAft>
                <a:spcPts val="0"/>
              </a:spcAft>
              <a:buClr>
                <a:srgbClr val="3A3838"/>
              </a:buClr>
              <a:buSzPts val="1600"/>
              <a:buChar char="•"/>
            </a:pPr>
            <a:r>
              <a:rPr lang="en-US" sz="1600" dirty="0">
                <a:solidFill>
                  <a:srgbClr val="3A3838"/>
                </a:solidFill>
              </a:rPr>
              <a:t>Establish chain of trust with apps as they move across environments</a:t>
            </a:r>
            <a:endParaRPr sz="1800" dirty="0">
              <a:solidFill>
                <a:srgbClr val="2F474F"/>
              </a:solidFill>
            </a:endParaRPr>
          </a:p>
          <a:p>
            <a:pPr marL="457200" lvl="0" indent="-330200" rtl="0">
              <a:spcBef>
                <a:spcPts val="1000"/>
              </a:spcBef>
              <a:spcAft>
                <a:spcPts val="0"/>
              </a:spcAft>
              <a:buClr>
                <a:srgbClr val="3A3838"/>
              </a:buClr>
              <a:buSzPts val="1600"/>
              <a:buChar char="•"/>
            </a:pPr>
            <a:r>
              <a:rPr lang="en-US" sz="1600" dirty="0">
                <a:solidFill>
                  <a:srgbClr val="3A3838"/>
                </a:solidFill>
              </a:rPr>
              <a:t>Digitally sign containers and only run verified containers</a:t>
            </a:r>
            <a:endParaRPr sz="1800" dirty="0">
              <a:solidFill>
                <a:srgbClr val="2F474F"/>
              </a:solidFill>
            </a:endParaRPr>
          </a:p>
          <a:p>
            <a:pPr marL="457200" lvl="0" indent="-330200" rtl="0">
              <a:spcBef>
                <a:spcPts val="1000"/>
              </a:spcBef>
              <a:spcAft>
                <a:spcPts val="0"/>
              </a:spcAft>
              <a:buClr>
                <a:srgbClr val="3A3838"/>
              </a:buClr>
              <a:buSzPts val="1600"/>
              <a:buChar char="•"/>
            </a:pPr>
            <a:r>
              <a:rPr lang="en-US" sz="1600" dirty="0">
                <a:solidFill>
                  <a:srgbClr val="3A3838"/>
                </a:solidFill>
              </a:rPr>
              <a:t>Freshness guarantee ensures no tampering and latest container is running</a:t>
            </a:r>
            <a:endParaRPr sz="1800" dirty="0">
              <a:solidFill>
                <a:srgbClr val="2F474F"/>
              </a:solidFill>
            </a:endParaRPr>
          </a:p>
          <a:p>
            <a:pPr marL="457200" lvl="0" indent="-330200" rtl="0">
              <a:spcBef>
                <a:spcPts val="1000"/>
              </a:spcBef>
              <a:spcAft>
                <a:spcPts val="0"/>
              </a:spcAft>
              <a:buClr>
                <a:srgbClr val="3A3838"/>
              </a:buClr>
              <a:buSzPts val="1600"/>
              <a:buChar char="•"/>
            </a:pPr>
            <a:r>
              <a:rPr lang="en-US" sz="1600" dirty="0">
                <a:solidFill>
                  <a:srgbClr val="3A3838"/>
                </a:solidFill>
              </a:rPr>
              <a:t>Automate workflow with immutable repos and automated image promotion</a:t>
            </a:r>
            <a:endParaRPr sz="1800" dirty="0">
              <a:solidFill>
                <a:srgbClr val="2F474F"/>
              </a:solidFill>
            </a:endParaRPr>
          </a:p>
        </p:txBody>
      </p:sp>
      <p:pic>
        <p:nvPicPr>
          <p:cNvPr id="971" name="Shape 971"/>
          <p:cNvPicPr preferRelativeResize="0"/>
          <p:nvPr/>
        </p:nvPicPr>
        <p:blipFill rotWithShape="1">
          <a:blip r:embed="rId5">
            <a:alphaModFix/>
          </a:blip>
          <a:srcRect b="11979"/>
          <a:stretch/>
        </p:blipFill>
        <p:spPr>
          <a:xfrm>
            <a:off x="1218293" y="1624163"/>
            <a:ext cx="8152710" cy="27989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Shape 9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28</a:t>
            </a:fld>
            <a:endParaRPr sz="1200">
              <a:solidFill>
                <a:srgbClr val="888888"/>
              </a:solidFill>
              <a:latin typeface="Calibri"/>
              <a:ea typeface="Calibri"/>
              <a:cs typeface="Calibri"/>
              <a:sym typeface="Calibri"/>
            </a:endParaRPr>
          </a:p>
        </p:txBody>
      </p:sp>
      <p:sp>
        <p:nvSpPr>
          <p:cNvPr id="978" name="Shape 978"/>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979" name="Shape 979"/>
          <p:cNvSpPr/>
          <p:nvPr/>
        </p:nvSpPr>
        <p:spPr>
          <a:xfrm>
            <a:off x="1975766" y="3539643"/>
            <a:ext cx="548100" cy="336000"/>
          </a:xfrm>
          <a:prstGeom prst="rect">
            <a:avLst/>
          </a:prstGeom>
          <a:solidFill>
            <a:srgbClr val="FFFFFF"/>
          </a:solidFill>
          <a:ln w="19050" cap="flat" cmpd="sng">
            <a:solidFill>
              <a:srgbClr val="EEFF4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80" name="Shape 980"/>
          <p:cNvSpPr/>
          <p:nvPr/>
        </p:nvSpPr>
        <p:spPr>
          <a:xfrm>
            <a:off x="1997367" y="3316152"/>
            <a:ext cx="120000" cy="1659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81" name="Shape 981"/>
          <p:cNvSpPr/>
          <p:nvPr/>
        </p:nvSpPr>
        <p:spPr>
          <a:xfrm>
            <a:off x="2266465" y="3319359"/>
            <a:ext cx="257400" cy="1659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982" name="Shape 982"/>
          <p:cNvCxnSpPr/>
          <p:nvPr/>
        </p:nvCxnSpPr>
        <p:spPr>
          <a:xfrm>
            <a:off x="2127358"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983" name="Shape 983"/>
          <p:cNvCxnSpPr/>
          <p:nvPr/>
        </p:nvCxnSpPr>
        <p:spPr>
          <a:xfrm>
            <a:off x="2258842"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984" name="Shape 984"/>
          <p:cNvCxnSpPr/>
          <p:nvPr/>
        </p:nvCxnSpPr>
        <p:spPr>
          <a:xfrm>
            <a:off x="2392230"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985" name="Shape 985"/>
          <p:cNvCxnSpPr/>
          <p:nvPr/>
        </p:nvCxnSpPr>
        <p:spPr>
          <a:xfrm>
            <a:off x="2392230" y="3316152"/>
            <a:ext cx="0" cy="165900"/>
          </a:xfrm>
          <a:prstGeom prst="straightConnector1">
            <a:avLst/>
          </a:prstGeom>
          <a:solidFill>
            <a:srgbClr val="FFFFFF"/>
          </a:solidFill>
          <a:ln w="19050" cap="flat" cmpd="sng">
            <a:solidFill>
              <a:srgbClr val="EEFF41"/>
            </a:solidFill>
            <a:prstDash val="solid"/>
            <a:miter lim="8000"/>
            <a:headEnd type="none" w="sm" len="sm"/>
            <a:tailEnd type="none" w="sm" len="sm"/>
          </a:ln>
        </p:spPr>
      </p:cxnSp>
      <p:sp>
        <p:nvSpPr>
          <p:cNvPr id="986" name="Shape 986"/>
          <p:cNvSpPr/>
          <p:nvPr/>
        </p:nvSpPr>
        <p:spPr>
          <a:xfrm>
            <a:off x="2001388" y="3322351"/>
            <a:ext cx="120000" cy="165900"/>
          </a:xfrm>
          <a:prstGeom prst="roundRect">
            <a:avLst>
              <a:gd name="adj" fmla="val 16667"/>
            </a:avLst>
          </a:prstGeom>
          <a:solidFill>
            <a:srgbClr val="FFAB40"/>
          </a:solidFill>
          <a:ln w="19050" cap="flat" cmpd="sng">
            <a:solidFill>
              <a:srgbClr val="FFAB40"/>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987" name="Shape 987"/>
          <p:cNvCxnSpPr/>
          <p:nvPr/>
        </p:nvCxnSpPr>
        <p:spPr>
          <a:xfrm>
            <a:off x="3032945" y="3659477"/>
            <a:ext cx="6478800" cy="0"/>
          </a:xfrm>
          <a:prstGeom prst="straightConnector1">
            <a:avLst/>
          </a:prstGeom>
          <a:noFill/>
          <a:ln w="28575" cap="flat" cmpd="sng">
            <a:solidFill>
              <a:srgbClr val="008CBF"/>
            </a:solidFill>
            <a:prstDash val="solid"/>
            <a:round/>
            <a:headEnd type="none" w="sm" len="sm"/>
            <a:tailEnd type="triangle" w="med" len="med"/>
          </a:ln>
        </p:spPr>
      </p:cxnSp>
      <p:sp>
        <p:nvSpPr>
          <p:cNvPr id="988" name="Shape 988"/>
          <p:cNvSpPr/>
          <p:nvPr/>
        </p:nvSpPr>
        <p:spPr>
          <a:xfrm>
            <a:off x="4920459" y="3592095"/>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89" name="Shape 989"/>
          <p:cNvSpPr/>
          <p:nvPr/>
        </p:nvSpPr>
        <p:spPr>
          <a:xfrm>
            <a:off x="6495142" y="3599963"/>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90" name="Shape 990"/>
          <p:cNvSpPr/>
          <p:nvPr/>
        </p:nvSpPr>
        <p:spPr>
          <a:xfrm>
            <a:off x="8697995" y="3592870"/>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991" name="Shape 991"/>
          <p:cNvGrpSpPr/>
          <p:nvPr/>
        </p:nvGrpSpPr>
        <p:grpSpPr>
          <a:xfrm>
            <a:off x="2268685" y="2142296"/>
            <a:ext cx="7045549" cy="3892524"/>
            <a:chOff x="1457643" y="1394909"/>
            <a:chExt cx="6020293" cy="3437107"/>
          </a:xfrm>
        </p:grpSpPr>
        <p:sp>
          <p:nvSpPr>
            <p:cNvPr id="992" name="Shape 992"/>
            <p:cNvSpPr/>
            <p:nvPr/>
          </p:nvSpPr>
          <p:spPr>
            <a:xfrm>
              <a:off x="1568053" y="2668257"/>
              <a:ext cx="102600" cy="188400"/>
            </a:xfrm>
            <a:prstGeom prst="roundRect">
              <a:avLst>
                <a:gd name="adj" fmla="val 16667"/>
              </a:avLst>
            </a:prstGeom>
            <a:solidFill>
              <a:srgbClr val="FFAB40"/>
            </a:solidFill>
            <a:ln w="19050" cap="flat" cmpd="sng">
              <a:solidFill>
                <a:srgbClr val="FFAB40"/>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93" name="Shape 993"/>
            <p:cNvSpPr/>
            <p:nvPr/>
          </p:nvSpPr>
          <p:spPr>
            <a:xfrm>
              <a:off x="1457643" y="2432488"/>
              <a:ext cx="102600" cy="146400"/>
            </a:xfrm>
            <a:prstGeom prst="roundRect">
              <a:avLst>
                <a:gd name="adj" fmla="val 16667"/>
              </a:avLst>
            </a:prstGeom>
            <a:solidFill>
              <a:srgbClr val="507B8A"/>
            </a:solidFill>
            <a:ln w="19050" cap="flat" cmpd="sng">
              <a:solidFill>
                <a:srgbClr val="507B8A"/>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94" name="Shape 994"/>
            <p:cNvSpPr/>
            <p:nvPr/>
          </p:nvSpPr>
          <p:spPr>
            <a:xfrm rot="10800000" flipH="1">
              <a:off x="2110636" y="3448977"/>
              <a:ext cx="5367300" cy="1312500"/>
            </a:xfrm>
            <a:custGeom>
              <a:avLst/>
              <a:gdLst/>
              <a:ahLst/>
              <a:cxnLst/>
              <a:rect l="0" t="0" r="0" b="0"/>
              <a:pathLst>
                <a:path w="120000" h="120000" extrusionOk="0">
                  <a:moveTo>
                    <a:pt x="0" y="120000"/>
                  </a:moveTo>
                  <a:lnTo>
                    <a:pt x="16802" y="0"/>
                  </a:lnTo>
                  <a:lnTo>
                    <a:pt x="120000" y="0"/>
                  </a:lnTo>
                </a:path>
              </a:pathLst>
            </a:custGeom>
            <a:noFill/>
            <a:ln w="28575" cap="flat" cmpd="sng">
              <a:solidFill>
                <a:srgbClr val="FFAB40"/>
              </a:solidFill>
              <a:prstDash val="solid"/>
              <a:round/>
              <a:headEnd type="none" w="sm" len="sm"/>
              <a:tailEnd type="triangle" w="med" len="med"/>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995" name="Shape 995"/>
            <p:cNvGrpSpPr/>
            <p:nvPr/>
          </p:nvGrpSpPr>
          <p:grpSpPr>
            <a:xfrm>
              <a:off x="2110636" y="1394909"/>
              <a:ext cx="5367300" cy="784110"/>
              <a:chOff x="2110636" y="1394909"/>
              <a:chExt cx="5367300" cy="784110"/>
            </a:xfrm>
          </p:grpSpPr>
          <p:sp>
            <p:nvSpPr>
              <p:cNvPr id="996" name="Shape 996"/>
              <p:cNvSpPr/>
              <p:nvPr/>
            </p:nvSpPr>
            <p:spPr>
              <a:xfrm>
                <a:off x="2110636" y="1459019"/>
                <a:ext cx="5367300" cy="720000"/>
              </a:xfrm>
              <a:custGeom>
                <a:avLst/>
                <a:gdLst/>
                <a:ahLst/>
                <a:cxnLst/>
                <a:rect l="0" t="0" r="0" b="0"/>
                <a:pathLst>
                  <a:path w="120000" h="120000" extrusionOk="0">
                    <a:moveTo>
                      <a:pt x="0" y="120000"/>
                    </a:moveTo>
                    <a:lnTo>
                      <a:pt x="16802" y="0"/>
                    </a:lnTo>
                    <a:lnTo>
                      <a:pt x="120000" y="0"/>
                    </a:lnTo>
                  </a:path>
                </a:pathLst>
              </a:custGeom>
              <a:noFill/>
              <a:ln w="28575" cap="flat" cmpd="sng">
                <a:solidFill>
                  <a:srgbClr val="507B8A"/>
                </a:solidFill>
                <a:prstDash val="solid"/>
                <a:round/>
                <a:headEnd type="none" w="sm" len="sm"/>
                <a:tailEnd type="triangle" w="med" len="med"/>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97" name="Shape 997"/>
              <p:cNvSpPr/>
              <p:nvPr/>
            </p:nvSpPr>
            <p:spPr>
              <a:xfrm>
                <a:off x="3723441" y="1394909"/>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98" name="Shape 998"/>
              <p:cNvSpPr/>
              <p:nvPr/>
            </p:nvSpPr>
            <p:spPr>
              <a:xfrm>
                <a:off x="5068945" y="1401855"/>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999" name="Shape 999"/>
              <p:cNvSpPr/>
              <p:nvPr/>
            </p:nvSpPr>
            <p:spPr>
              <a:xfrm>
                <a:off x="6951195" y="1395592"/>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000" name="Shape 1000"/>
            <p:cNvSpPr/>
            <p:nvPr/>
          </p:nvSpPr>
          <p:spPr>
            <a:xfrm>
              <a:off x="3723441" y="4705970"/>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01" name="Shape 1001"/>
            <p:cNvSpPr/>
            <p:nvPr/>
          </p:nvSpPr>
          <p:spPr>
            <a:xfrm>
              <a:off x="5068945" y="4712916"/>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02" name="Shape 1002"/>
            <p:cNvSpPr/>
            <p:nvPr/>
          </p:nvSpPr>
          <p:spPr>
            <a:xfrm>
              <a:off x="6951195" y="4706653"/>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003" name="Shape 1003"/>
          <p:cNvSpPr/>
          <p:nvPr/>
        </p:nvSpPr>
        <p:spPr>
          <a:xfrm>
            <a:off x="1875826" y="3271014"/>
            <a:ext cx="775500" cy="7431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004" name="Shape 1004"/>
          <p:cNvGrpSpPr/>
          <p:nvPr/>
        </p:nvGrpSpPr>
        <p:grpSpPr>
          <a:xfrm>
            <a:off x="2489206" y="3805729"/>
            <a:ext cx="325652" cy="314183"/>
            <a:chOff x="6953410" y="2267675"/>
            <a:chExt cx="324000" cy="324000"/>
          </a:xfrm>
        </p:grpSpPr>
        <p:sp>
          <p:nvSpPr>
            <p:cNvPr id="1005" name="Shape 1005"/>
            <p:cNvSpPr/>
            <p:nvPr/>
          </p:nvSpPr>
          <p:spPr>
            <a:xfrm>
              <a:off x="6953410" y="2267675"/>
              <a:ext cx="324000" cy="324000"/>
            </a:xfrm>
            <a:prstGeom prst="ellipse">
              <a:avLst/>
            </a:prstGeom>
            <a:solidFill>
              <a:srgbClr val="FFFFFF"/>
            </a:solidFill>
            <a:ln w="9525" cap="flat" cmpd="sng">
              <a:solidFill>
                <a:srgbClr val="EEFF41"/>
              </a:solidFill>
              <a:prstDash val="solid"/>
              <a:miter lim="8000"/>
              <a:headEnd type="none" w="sm" len="sm"/>
              <a:tailEnd type="none" w="sm" len="sm"/>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06" name="Shape 1006"/>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FFFFFF"/>
            </a:solidFill>
            <a:ln w="9525" cap="flat" cmpd="sng">
              <a:solidFill>
                <a:srgbClr val="EEFF4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007" name="Shape 1007"/>
          <p:cNvSpPr txBox="1"/>
          <p:nvPr/>
        </p:nvSpPr>
        <p:spPr>
          <a:xfrm>
            <a:off x="279988" y="922177"/>
            <a:ext cx="9933000" cy="5553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2400" b="1">
                <a:solidFill>
                  <a:srgbClr val="2F474F"/>
                </a:solidFill>
              </a:rPr>
              <a:t>Secure Software Supply Chain</a:t>
            </a:r>
            <a:endParaRPr sz="2400" b="1">
              <a:solidFill>
                <a:srgbClr val="2F474F"/>
              </a:solidFill>
            </a:endParaRPr>
          </a:p>
        </p:txBody>
      </p:sp>
      <p:sp>
        <p:nvSpPr>
          <p:cNvPr id="1008" name="Shape 1008"/>
          <p:cNvSpPr txBox="1"/>
          <p:nvPr/>
        </p:nvSpPr>
        <p:spPr>
          <a:xfrm>
            <a:off x="4256775" y="1557513"/>
            <a:ext cx="1133400" cy="488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a:solidFill>
                  <a:srgbClr val="595959"/>
                </a:solidFill>
              </a:rPr>
              <a:t>UAT</a:t>
            </a:r>
            <a:endParaRPr sz="1500" b="0" i="0" u="none" strike="noStrike" cap="none">
              <a:solidFill>
                <a:srgbClr val="595959"/>
              </a:solidFill>
              <a:latin typeface="Arial"/>
              <a:ea typeface="Arial"/>
              <a:cs typeface="Arial"/>
              <a:sym typeface="Arial"/>
            </a:endParaRPr>
          </a:p>
        </p:txBody>
      </p:sp>
      <p:sp>
        <p:nvSpPr>
          <p:cNvPr id="1009" name="Shape 1009"/>
          <p:cNvSpPr txBox="1"/>
          <p:nvPr/>
        </p:nvSpPr>
        <p:spPr>
          <a:xfrm>
            <a:off x="5772547" y="1557513"/>
            <a:ext cx="1289400" cy="488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a:solidFill>
                  <a:srgbClr val="595959"/>
                </a:solidFill>
              </a:rPr>
              <a:t>Staging</a:t>
            </a:r>
            <a:endParaRPr sz="1500" b="0" i="0" u="none" strike="noStrike" cap="none">
              <a:solidFill>
                <a:srgbClr val="595959"/>
              </a:solidFill>
              <a:latin typeface="Arial"/>
              <a:ea typeface="Arial"/>
              <a:cs typeface="Arial"/>
              <a:sym typeface="Arial"/>
            </a:endParaRPr>
          </a:p>
        </p:txBody>
      </p:sp>
      <p:sp>
        <p:nvSpPr>
          <p:cNvPr id="1010" name="Shape 1010"/>
          <p:cNvSpPr txBox="1"/>
          <p:nvPr/>
        </p:nvSpPr>
        <p:spPr>
          <a:xfrm>
            <a:off x="8052095" y="1557525"/>
            <a:ext cx="1431000" cy="296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b="0" i="0" u="none" strike="noStrike" cap="none">
                <a:solidFill>
                  <a:srgbClr val="595959"/>
                </a:solidFill>
                <a:latin typeface="Arial"/>
                <a:ea typeface="Arial"/>
                <a:cs typeface="Arial"/>
                <a:sym typeface="Arial"/>
              </a:rPr>
              <a:t>Production</a:t>
            </a:r>
            <a:endParaRPr sz="1500" b="0" i="0" u="none" strike="noStrike" cap="none">
              <a:solidFill>
                <a:srgbClr val="595959"/>
              </a:solidFill>
              <a:latin typeface="Arial"/>
              <a:ea typeface="Arial"/>
              <a:cs typeface="Arial"/>
              <a:sym typeface="Arial"/>
            </a:endParaRPr>
          </a:p>
        </p:txBody>
      </p:sp>
      <p:grpSp>
        <p:nvGrpSpPr>
          <p:cNvPr id="1011" name="Shape 1011"/>
          <p:cNvGrpSpPr/>
          <p:nvPr/>
        </p:nvGrpSpPr>
        <p:grpSpPr>
          <a:xfrm>
            <a:off x="1003556" y="3197311"/>
            <a:ext cx="124324" cy="347458"/>
            <a:chOff x="938622" y="2040749"/>
            <a:chExt cx="230101" cy="664610"/>
          </a:xfrm>
        </p:grpSpPr>
        <p:sp>
          <p:nvSpPr>
            <p:cNvPr id="1012" name="Shape 1012"/>
            <p:cNvSpPr/>
            <p:nvPr/>
          </p:nvSpPr>
          <p:spPr>
            <a:xfrm>
              <a:off x="938623" y="2040749"/>
              <a:ext cx="230100" cy="2301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13" name="Shape 1013"/>
            <p:cNvSpPr/>
            <p:nvPr/>
          </p:nvSpPr>
          <p:spPr>
            <a:xfrm rot="-5400000">
              <a:off x="853872" y="2390509"/>
              <a:ext cx="399600" cy="230100"/>
            </a:xfrm>
            <a:prstGeom prst="flowChartDelay">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14" name="Shape 1014"/>
          <p:cNvGrpSpPr/>
          <p:nvPr/>
        </p:nvGrpSpPr>
        <p:grpSpPr>
          <a:xfrm>
            <a:off x="4888088" y="3852143"/>
            <a:ext cx="215920" cy="362136"/>
            <a:chOff x="3695869" y="2904706"/>
            <a:chExt cx="184500" cy="319767"/>
          </a:xfrm>
        </p:grpSpPr>
        <p:sp>
          <p:nvSpPr>
            <p:cNvPr id="1015" name="Shape 1015"/>
            <p:cNvSpPr/>
            <p:nvPr/>
          </p:nvSpPr>
          <p:spPr>
            <a:xfrm>
              <a:off x="3695869" y="3000373"/>
              <a:ext cx="184500" cy="224100"/>
            </a:xfrm>
            <a:prstGeom prst="triangle">
              <a:avLst>
                <a:gd name="adj" fmla="val 50000"/>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16" name="Shape 1016"/>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17" name="Shape 1017"/>
          <p:cNvGrpSpPr/>
          <p:nvPr/>
        </p:nvGrpSpPr>
        <p:grpSpPr>
          <a:xfrm>
            <a:off x="6484492" y="3852141"/>
            <a:ext cx="160448" cy="384485"/>
            <a:chOff x="3719616" y="2904706"/>
            <a:chExt cx="137100" cy="339501"/>
          </a:xfrm>
        </p:grpSpPr>
        <p:sp>
          <p:nvSpPr>
            <p:cNvPr id="1018" name="Shape 1018"/>
            <p:cNvSpPr/>
            <p:nvPr/>
          </p:nvSpPr>
          <p:spPr>
            <a:xfrm>
              <a:off x="3719616" y="3020107"/>
              <a:ext cx="137100" cy="224100"/>
            </a:xfrm>
            <a:prstGeom prst="rect">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19" name="Shape 1019"/>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20" name="Shape 1020"/>
          <p:cNvGrpSpPr/>
          <p:nvPr/>
        </p:nvGrpSpPr>
        <p:grpSpPr>
          <a:xfrm>
            <a:off x="8687354" y="3852139"/>
            <a:ext cx="160347" cy="384390"/>
            <a:chOff x="3719616" y="2904706"/>
            <a:chExt cx="137014" cy="339417"/>
          </a:xfrm>
        </p:grpSpPr>
        <p:sp>
          <p:nvSpPr>
            <p:cNvPr id="1021" name="Shape 1021"/>
            <p:cNvSpPr/>
            <p:nvPr/>
          </p:nvSpPr>
          <p:spPr>
            <a:xfrm rot="10800000">
              <a:off x="3719616" y="3020107"/>
              <a:ext cx="137014" cy="224016"/>
            </a:xfrm>
            <a:prstGeom prst="flowChartManualOperation">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22" name="Shape 1022"/>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23" name="Shape 1023"/>
          <p:cNvGrpSpPr/>
          <p:nvPr/>
        </p:nvGrpSpPr>
        <p:grpSpPr>
          <a:xfrm>
            <a:off x="4930307" y="2335832"/>
            <a:ext cx="3881676" cy="3921167"/>
            <a:chOff x="3731951" y="1565801"/>
            <a:chExt cx="3316821" cy="3462399"/>
          </a:xfrm>
        </p:grpSpPr>
        <p:grpSp>
          <p:nvGrpSpPr>
            <p:cNvPr id="1024" name="Shape 1024"/>
            <p:cNvGrpSpPr/>
            <p:nvPr/>
          </p:nvGrpSpPr>
          <p:grpSpPr>
            <a:xfrm>
              <a:off x="3731951" y="1565801"/>
              <a:ext cx="92250" cy="159883"/>
              <a:chOff x="3695869" y="2904706"/>
              <a:chExt cx="184500" cy="319767"/>
            </a:xfrm>
          </p:grpSpPr>
          <p:sp>
            <p:nvSpPr>
              <p:cNvPr id="1025" name="Shape 1025"/>
              <p:cNvSpPr/>
              <p:nvPr/>
            </p:nvSpPr>
            <p:spPr>
              <a:xfrm>
                <a:off x="3695869" y="3000373"/>
                <a:ext cx="184500" cy="224100"/>
              </a:xfrm>
              <a:prstGeom prst="triangle">
                <a:avLst>
                  <a:gd name="adj" fmla="val 50000"/>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26" name="Shape 1026"/>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27" name="Shape 1027"/>
            <p:cNvGrpSpPr/>
            <p:nvPr/>
          </p:nvGrpSpPr>
          <p:grpSpPr>
            <a:xfrm>
              <a:off x="5096009" y="1565807"/>
              <a:ext cx="68550" cy="169750"/>
              <a:chOff x="3719616" y="2904706"/>
              <a:chExt cx="137100" cy="339501"/>
            </a:xfrm>
          </p:grpSpPr>
          <p:sp>
            <p:nvSpPr>
              <p:cNvPr id="1028" name="Shape 1028"/>
              <p:cNvSpPr/>
              <p:nvPr/>
            </p:nvSpPr>
            <p:spPr>
              <a:xfrm>
                <a:off x="3719616" y="3020107"/>
                <a:ext cx="137100" cy="224100"/>
              </a:xfrm>
              <a:prstGeom prst="rect">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29" name="Shape 1029"/>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30" name="Shape 1030"/>
            <p:cNvGrpSpPr/>
            <p:nvPr/>
          </p:nvGrpSpPr>
          <p:grpSpPr>
            <a:xfrm>
              <a:off x="6978259" y="1565807"/>
              <a:ext cx="68507" cy="169708"/>
              <a:chOff x="3719616" y="2904706"/>
              <a:chExt cx="137014" cy="339417"/>
            </a:xfrm>
          </p:grpSpPr>
          <p:sp>
            <p:nvSpPr>
              <p:cNvPr id="1031" name="Shape 1031"/>
              <p:cNvSpPr/>
              <p:nvPr/>
            </p:nvSpPr>
            <p:spPr>
              <a:xfrm rot="10800000">
                <a:off x="3719616" y="3020107"/>
                <a:ext cx="137014" cy="224016"/>
              </a:xfrm>
              <a:prstGeom prst="flowChartManualOperation">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32" name="Shape 1032"/>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33" name="Shape 1033"/>
            <p:cNvGrpSpPr/>
            <p:nvPr/>
          </p:nvGrpSpPr>
          <p:grpSpPr>
            <a:xfrm>
              <a:off x="3733957" y="4858444"/>
              <a:ext cx="92250" cy="159883"/>
              <a:chOff x="3695869" y="2904706"/>
              <a:chExt cx="184500" cy="319767"/>
            </a:xfrm>
          </p:grpSpPr>
          <p:sp>
            <p:nvSpPr>
              <p:cNvPr id="1034" name="Shape 1034"/>
              <p:cNvSpPr/>
              <p:nvPr/>
            </p:nvSpPr>
            <p:spPr>
              <a:xfrm>
                <a:off x="3695869" y="3000373"/>
                <a:ext cx="184500" cy="224100"/>
              </a:xfrm>
              <a:prstGeom prst="triangle">
                <a:avLst>
                  <a:gd name="adj" fmla="val 50000"/>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35" name="Shape 1035"/>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36" name="Shape 1036"/>
            <p:cNvGrpSpPr/>
            <p:nvPr/>
          </p:nvGrpSpPr>
          <p:grpSpPr>
            <a:xfrm>
              <a:off x="5098015" y="4858449"/>
              <a:ext cx="68550" cy="169750"/>
              <a:chOff x="3719616" y="2904706"/>
              <a:chExt cx="137100" cy="339501"/>
            </a:xfrm>
          </p:grpSpPr>
          <p:sp>
            <p:nvSpPr>
              <p:cNvPr id="1037" name="Shape 1037"/>
              <p:cNvSpPr/>
              <p:nvPr/>
            </p:nvSpPr>
            <p:spPr>
              <a:xfrm>
                <a:off x="3719616" y="3020107"/>
                <a:ext cx="137100" cy="224100"/>
              </a:xfrm>
              <a:prstGeom prst="rect">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38" name="Shape 1038"/>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039" name="Shape 1039"/>
            <p:cNvGrpSpPr/>
            <p:nvPr/>
          </p:nvGrpSpPr>
          <p:grpSpPr>
            <a:xfrm>
              <a:off x="6980265" y="4858449"/>
              <a:ext cx="68507" cy="169708"/>
              <a:chOff x="3719616" y="2904706"/>
              <a:chExt cx="137014" cy="339417"/>
            </a:xfrm>
          </p:grpSpPr>
          <p:sp>
            <p:nvSpPr>
              <p:cNvPr id="1040" name="Shape 1040"/>
              <p:cNvSpPr/>
              <p:nvPr/>
            </p:nvSpPr>
            <p:spPr>
              <a:xfrm rot="10800000">
                <a:off x="3719616" y="3020107"/>
                <a:ext cx="137014" cy="224016"/>
              </a:xfrm>
              <a:prstGeom prst="flowChartManualOperation">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041" name="Shape 1041"/>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042" name="Shape 1042"/>
          <p:cNvGrpSpPr/>
          <p:nvPr/>
        </p:nvGrpSpPr>
        <p:grpSpPr>
          <a:xfrm>
            <a:off x="3347165" y="3350301"/>
            <a:ext cx="578338" cy="263573"/>
            <a:chOff x="2379185" y="2461575"/>
            <a:chExt cx="494179" cy="232736"/>
          </a:xfrm>
        </p:grpSpPr>
        <p:grpSp>
          <p:nvGrpSpPr>
            <p:cNvPr id="1043" name="Shape 1043"/>
            <p:cNvGrpSpPr/>
            <p:nvPr/>
          </p:nvGrpSpPr>
          <p:grpSpPr>
            <a:xfrm>
              <a:off x="2640628" y="2461575"/>
              <a:ext cx="232736" cy="232736"/>
              <a:chOff x="-4901926" y="-20638"/>
              <a:chExt cx="442800" cy="442800"/>
            </a:xfrm>
          </p:grpSpPr>
          <p:sp>
            <p:nvSpPr>
              <p:cNvPr id="1044" name="Shape 1044"/>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5" name="Shape 1045"/>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46" name="Shape 1046"/>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47" name="Shape 1047"/>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48" name="Shape 1048"/>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cxnSp>
          <p:nvCxnSpPr>
            <p:cNvPr id="1049" name="Shape 1049"/>
            <p:cNvCxnSpPr/>
            <p:nvPr/>
          </p:nvCxnSpPr>
          <p:spPr>
            <a:xfrm rot="10800000">
              <a:off x="2396406" y="2470682"/>
              <a:ext cx="186600" cy="0"/>
            </a:xfrm>
            <a:prstGeom prst="straightConnector1">
              <a:avLst/>
            </a:prstGeom>
            <a:noFill/>
            <a:ln w="9525" cap="flat" cmpd="sng">
              <a:solidFill>
                <a:srgbClr val="008CBF"/>
              </a:solidFill>
              <a:prstDash val="solid"/>
              <a:round/>
              <a:headEnd type="none" w="sm" len="sm"/>
              <a:tailEnd type="none" w="sm" len="sm"/>
            </a:ln>
          </p:spPr>
        </p:cxnSp>
        <p:cxnSp>
          <p:nvCxnSpPr>
            <p:cNvPr id="1050" name="Shape 1050"/>
            <p:cNvCxnSpPr/>
            <p:nvPr/>
          </p:nvCxnSpPr>
          <p:spPr>
            <a:xfrm rot="10800000">
              <a:off x="2428321" y="2542638"/>
              <a:ext cx="186600" cy="0"/>
            </a:xfrm>
            <a:prstGeom prst="straightConnector1">
              <a:avLst/>
            </a:prstGeom>
            <a:noFill/>
            <a:ln w="9525" cap="flat" cmpd="sng">
              <a:solidFill>
                <a:srgbClr val="008CBF"/>
              </a:solidFill>
              <a:prstDash val="solid"/>
              <a:round/>
              <a:headEnd type="none" w="sm" len="sm"/>
              <a:tailEnd type="none" w="sm" len="sm"/>
            </a:ln>
          </p:spPr>
        </p:cxnSp>
        <p:cxnSp>
          <p:nvCxnSpPr>
            <p:cNvPr id="1051" name="Shape 1051"/>
            <p:cNvCxnSpPr/>
            <p:nvPr/>
          </p:nvCxnSpPr>
          <p:spPr>
            <a:xfrm rot="10800000">
              <a:off x="2448368" y="2619395"/>
              <a:ext cx="159600" cy="0"/>
            </a:xfrm>
            <a:prstGeom prst="straightConnector1">
              <a:avLst/>
            </a:prstGeom>
            <a:noFill/>
            <a:ln w="9525" cap="flat" cmpd="sng">
              <a:solidFill>
                <a:srgbClr val="008CBF"/>
              </a:solidFill>
              <a:prstDash val="solid"/>
              <a:round/>
              <a:headEnd type="none" w="sm" len="sm"/>
              <a:tailEnd type="none" w="sm" len="sm"/>
            </a:ln>
          </p:spPr>
        </p:cxnSp>
        <p:cxnSp>
          <p:nvCxnSpPr>
            <p:cNvPr id="1052" name="Shape 1052"/>
            <p:cNvCxnSpPr/>
            <p:nvPr/>
          </p:nvCxnSpPr>
          <p:spPr>
            <a:xfrm rot="10800000">
              <a:off x="2379185" y="2675090"/>
              <a:ext cx="186600" cy="0"/>
            </a:xfrm>
            <a:prstGeom prst="straightConnector1">
              <a:avLst/>
            </a:prstGeom>
            <a:noFill/>
            <a:ln w="9525" cap="flat" cmpd="sng">
              <a:solidFill>
                <a:srgbClr val="008CBF"/>
              </a:solidFill>
              <a:prstDash val="solid"/>
              <a:round/>
              <a:headEnd type="none" w="sm" len="sm"/>
              <a:tailEnd type="none" w="sm" len="sm"/>
            </a:ln>
          </p:spPr>
        </p:cxnSp>
      </p:grpSp>
      <p:grpSp>
        <p:nvGrpSpPr>
          <p:cNvPr id="1053" name="Shape 1053"/>
          <p:cNvGrpSpPr/>
          <p:nvPr/>
        </p:nvGrpSpPr>
        <p:grpSpPr>
          <a:xfrm>
            <a:off x="9939239" y="3390060"/>
            <a:ext cx="577757" cy="505840"/>
            <a:chOff x="7894865" y="2298407"/>
            <a:chExt cx="1020412" cy="923234"/>
          </a:xfrm>
        </p:grpSpPr>
        <p:sp>
          <p:nvSpPr>
            <p:cNvPr id="1054" name="Shape 1054"/>
            <p:cNvSpPr/>
            <p:nvPr/>
          </p:nvSpPr>
          <p:spPr>
            <a:xfrm>
              <a:off x="8080802" y="2505256"/>
              <a:ext cx="640200" cy="640200"/>
            </a:xfrm>
            <a:prstGeom prst="ellipse">
              <a:avLst/>
            </a:prstGeom>
            <a:noFill/>
            <a:ln w="127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055" name="Shape 1055"/>
            <p:cNvGrpSpPr/>
            <p:nvPr/>
          </p:nvGrpSpPr>
          <p:grpSpPr>
            <a:xfrm>
              <a:off x="8217036" y="2298407"/>
              <a:ext cx="319480" cy="319480"/>
              <a:chOff x="-4901926" y="-20638"/>
              <a:chExt cx="442800" cy="442800"/>
            </a:xfrm>
          </p:grpSpPr>
          <p:sp>
            <p:nvSpPr>
              <p:cNvPr id="1056" name="Shape 1056"/>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57" name="Shape 1057"/>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58" name="Shape 1058"/>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59" name="Shape 1059"/>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60" name="Shape 1060"/>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nvGrpSpPr>
            <p:cNvPr id="1061" name="Shape 1061"/>
            <p:cNvGrpSpPr/>
            <p:nvPr/>
          </p:nvGrpSpPr>
          <p:grpSpPr>
            <a:xfrm>
              <a:off x="8595797" y="2902161"/>
              <a:ext cx="319480" cy="319480"/>
              <a:chOff x="-4901926" y="-20638"/>
              <a:chExt cx="442800" cy="442800"/>
            </a:xfrm>
          </p:grpSpPr>
          <p:sp>
            <p:nvSpPr>
              <p:cNvPr id="1062" name="Shape 1062"/>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63" name="Shape 1063"/>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64" name="Shape 1064"/>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65" name="Shape 1065"/>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66" name="Shape 1066"/>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nvGrpSpPr>
            <p:cNvPr id="1067" name="Shape 1067"/>
            <p:cNvGrpSpPr/>
            <p:nvPr/>
          </p:nvGrpSpPr>
          <p:grpSpPr>
            <a:xfrm>
              <a:off x="7894865" y="2902161"/>
              <a:ext cx="319480" cy="319480"/>
              <a:chOff x="-4901926" y="-20638"/>
              <a:chExt cx="442800" cy="442800"/>
            </a:xfrm>
          </p:grpSpPr>
          <p:sp>
            <p:nvSpPr>
              <p:cNvPr id="1068" name="Shape 1068"/>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69" name="Shape 1069"/>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70" name="Shape 1070"/>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71" name="Shape 1071"/>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072" name="Shape 1072"/>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grpSp>
        <p:nvGrpSpPr>
          <p:cNvPr id="1073" name="Shape 1073"/>
          <p:cNvGrpSpPr/>
          <p:nvPr/>
        </p:nvGrpSpPr>
        <p:grpSpPr>
          <a:xfrm>
            <a:off x="4047162" y="2016940"/>
            <a:ext cx="307972" cy="140363"/>
            <a:chOff x="2379185" y="2461575"/>
            <a:chExt cx="494179" cy="232736"/>
          </a:xfrm>
        </p:grpSpPr>
        <p:grpSp>
          <p:nvGrpSpPr>
            <p:cNvPr id="1074" name="Shape 1074"/>
            <p:cNvGrpSpPr/>
            <p:nvPr/>
          </p:nvGrpSpPr>
          <p:grpSpPr>
            <a:xfrm>
              <a:off x="2640628" y="2461575"/>
              <a:ext cx="232736" cy="232736"/>
              <a:chOff x="-4901926" y="-20638"/>
              <a:chExt cx="442800" cy="442800"/>
            </a:xfrm>
          </p:grpSpPr>
          <p:sp>
            <p:nvSpPr>
              <p:cNvPr id="1075" name="Shape 1075"/>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07B8A"/>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76" name="Shape 1076"/>
              <p:cNvCxnSpPr/>
              <p:nvPr/>
            </p:nvCxnSpPr>
            <p:spPr>
              <a:xfrm rot="10800000">
                <a:off x="-4779688"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077" name="Shape 1077"/>
              <p:cNvCxnSpPr/>
              <p:nvPr/>
            </p:nvCxnSpPr>
            <p:spPr>
              <a:xfrm rot="10800000">
                <a:off x="-4711426"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078" name="Shape 1078"/>
              <p:cNvCxnSpPr/>
              <p:nvPr/>
            </p:nvCxnSpPr>
            <p:spPr>
              <a:xfrm rot="10800000">
                <a:off x="-4649513"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079" name="Shape 1079"/>
              <p:cNvCxnSpPr/>
              <p:nvPr/>
            </p:nvCxnSpPr>
            <p:spPr>
              <a:xfrm rot="10800000">
                <a:off x="-4581251" y="77737"/>
                <a:ext cx="0" cy="222300"/>
              </a:xfrm>
              <a:prstGeom prst="straightConnector1">
                <a:avLst/>
              </a:prstGeom>
              <a:noFill/>
              <a:ln w="9525" cap="rnd" cmpd="sng">
                <a:solidFill>
                  <a:srgbClr val="507B8A"/>
                </a:solidFill>
                <a:prstDash val="solid"/>
                <a:round/>
                <a:headEnd type="none" w="sm" len="sm"/>
                <a:tailEnd type="none" w="sm" len="sm"/>
              </a:ln>
            </p:spPr>
          </p:cxnSp>
        </p:grpSp>
        <p:cxnSp>
          <p:nvCxnSpPr>
            <p:cNvPr id="1080" name="Shape 1080"/>
            <p:cNvCxnSpPr/>
            <p:nvPr/>
          </p:nvCxnSpPr>
          <p:spPr>
            <a:xfrm rot="10800000">
              <a:off x="2396406" y="2470682"/>
              <a:ext cx="186600" cy="0"/>
            </a:xfrm>
            <a:prstGeom prst="straightConnector1">
              <a:avLst/>
            </a:prstGeom>
            <a:noFill/>
            <a:ln w="9525" cap="flat" cmpd="sng">
              <a:solidFill>
                <a:srgbClr val="507B8A"/>
              </a:solidFill>
              <a:prstDash val="solid"/>
              <a:round/>
              <a:headEnd type="none" w="sm" len="sm"/>
              <a:tailEnd type="none" w="sm" len="sm"/>
            </a:ln>
          </p:spPr>
        </p:cxnSp>
        <p:cxnSp>
          <p:nvCxnSpPr>
            <p:cNvPr id="1081" name="Shape 1081"/>
            <p:cNvCxnSpPr/>
            <p:nvPr/>
          </p:nvCxnSpPr>
          <p:spPr>
            <a:xfrm rot="10800000">
              <a:off x="2428321" y="2542638"/>
              <a:ext cx="186600" cy="0"/>
            </a:xfrm>
            <a:prstGeom prst="straightConnector1">
              <a:avLst/>
            </a:prstGeom>
            <a:noFill/>
            <a:ln w="9525" cap="flat" cmpd="sng">
              <a:solidFill>
                <a:srgbClr val="507B8A"/>
              </a:solidFill>
              <a:prstDash val="solid"/>
              <a:round/>
              <a:headEnd type="none" w="sm" len="sm"/>
              <a:tailEnd type="none" w="sm" len="sm"/>
            </a:ln>
          </p:spPr>
        </p:cxnSp>
        <p:cxnSp>
          <p:nvCxnSpPr>
            <p:cNvPr id="1082" name="Shape 1082"/>
            <p:cNvCxnSpPr/>
            <p:nvPr/>
          </p:nvCxnSpPr>
          <p:spPr>
            <a:xfrm rot="10800000">
              <a:off x="2448368" y="2619395"/>
              <a:ext cx="159600" cy="0"/>
            </a:xfrm>
            <a:prstGeom prst="straightConnector1">
              <a:avLst/>
            </a:prstGeom>
            <a:noFill/>
            <a:ln w="9525" cap="flat" cmpd="sng">
              <a:solidFill>
                <a:srgbClr val="507B8A"/>
              </a:solidFill>
              <a:prstDash val="solid"/>
              <a:round/>
              <a:headEnd type="none" w="sm" len="sm"/>
              <a:tailEnd type="none" w="sm" len="sm"/>
            </a:ln>
          </p:spPr>
        </p:cxnSp>
        <p:cxnSp>
          <p:nvCxnSpPr>
            <p:cNvPr id="1083" name="Shape 1083"/>
            <p:cNvCxnSpPr/>
            <p:nvPr/>
          </p:nvCxnSpPr>
          <p:spPr>
            <a:xfrm rot="10800000">
              <a:off x="2379185" y="2675090"/>
              <a:ext cx="186600" cy="0"/>
            </a:xfrm>
            <a:prstGeom prst="straightConnector1">
              <a:avLst/>
            </a:prstGeom>
            <a:noFill/>
            <a:ln w="9525" cap="flat" cmpd="sng">
              <a:solidFill>
                <a:srgbClr val="507B8A"/>
              </a:solidFill>
              <a:prstDash val="solid"/>
              <a:round/>
              <a:headEnd type="none" w="sm" len="sm"/>
              <a:tailEnd type="none" w="sm" len="sm"/>
            </a:ln>
          </p:spPr>
        </p:cxnSp>
      </p:grpSp>
      <p:grpSp>
        <p:nvGrpSpPr>
          <p:cNvPr id="1084" name="Shape 1084"/>
          <p:cNvGrpSpPr/>
          <p:nvPr/>
        </p:nvGrpSpPr>
        <p:grpSpPr>
          <a:xfrm>
            <a:off x="4007221" y="5646418"/>
            <a:ext cx="602207" cy="274442"/>
            <a:chOff x="2379185" y="2461575"/>
            <a:chExt cx="494179" cy="232736"/>
          </a:xfrm>
        </p:grpSpPr>
        <p:grpSp>
          <p:nvGrpSpPr>
            <p:cNvPr id="1085" name="Shape 1085"/>
            <p:cNvGrpSpPr/>
            <p:nvPr/>
          </p:nvGrpSpPr>
          <p:grpSpPr>
            <a:xfrm>
              <a:off x="2640628" y="2461575"/>
              <a:ext cx="232736" cy="232736"/>
              <a:chOff x="-4901926" y="-20638"/>
              <a:chExt cx="442800" cy="442800"/>
            </a:xfrm>
          </p:grpSpPr>
          <p:sp>
            <p:nvSpPr>
              <p:cNvPr id="1086" name="Shape 1086"/>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7" name="Shape 1087"/>
              <p:cNvCxnSpPr/>
              <p:nvPr/>
            </p:nvCxnSpPr>
            <p:spPr>
              <a:xfrm rot="10800000">
                <a:off x="-4779688"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088" name="Shape 1088"/>
              <p:cNvCxnSpPr/>
              <p:nvPr/>
            </p:nvCxnSpPr>
            <p:spPr>
              <a:xfrm rot="10800000">
                <a:off x="-4711426"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089" name="Shape 1089"/>
              <p:cNvCxnSpPr/>
              <p:nvPr/>
            </p:nvCxnSpPr>
            <p:spPr>
              <a:xfrm rot="10800000">
                <a:off x="-4649513"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090" name="Shape 1090"/>
              <p:cNvCxnSpPr/>
              <p:nvPr/>
            </p:nvCxnSpPr>
            <p:spPr>
              <a:xfrm rot="10800000">
                <a:off x="-4581251" y="77737"/>
                <a:ext cx="0" cy="222300"/>
              </a:xfrm>
              <a:prstGeom prst="straightConnector1">
                <a:avLst/>
              </a:prstGeom>
              <a:noFill/>
              <a:ln w="9525" cap="rnd" cmpd="sng">
                <a:solidFill>
                  <a:srgbClr val="FFAB40"/>
                </a:solidFill>
                <a:prstDash val="solid"/>
                <a:round/>
                <a:headEnd type="none" w="sm" len="sm"/>
                <a:tailEnd type="none" w="sm" len="sm"/>
              </a:ln>
            </p:spPr>
          </p:cxnSp>
        </p:grpSp>
        <p:cxnSp>
          <p:nvCxnSpPr>
            <p:cNvPr id="1091" name="Shape 1091"/>
            <p:cNvCxnSpPr/>
            <p:nvPr/>
          </p:nvCxnSpPr>
          <p:spPr>
            <a:xfrm rot="10800000">
              <a:off x="2396406" y="2470682"/>
              <a:ext cx="186600" cy="0"/>
            </a:xfrm>
            <a:prstGeom prst="straightConnector1">
              <a:avLst/>
            </a:prstGeom>
            <a:noFill/>
            <a:ln w="9525" cap="flat" cmpd="sng">
              <a:solidFill>
                <a:srgbClr val="FFAB40"/>
              </a:solidFill>
              <a:prstDash val="solid"/>
              <a:round/>
              <a:headEnd type="none" w="sm" len="sm"/>
              <a:tailEnd type="none" w="sm" len="sm"/>
            </a:ln>
          </p:spPr>
        </p:cxnSp>
        <p:cxnSp>
          <p:nvCxnSpPr>
            <p:cNvPr id="1092" name="Shape 1092"/>
            <p:cNvCxnSpPr/>
            <p:nvPr/>
          </p:nvCxnSpPr>
          <p:spPr>
            <a:xfrm rot="10800000">
              <a:off x="2428321" y="2542638"/>
              <a:ext cx="186600" cy="0"/>
            </a:xfrm>
            <a:prstGeom prst="straightConnector1">
              <a:avLst/>
            </a:prstGeom>
            <a:noFill/>
            <a:ln w="9525" cap="flat" cmpd="sng">
              <a:solidFill>
                <a:srgbClr val="FFAB40"/>
              </a:solidFill>
              <a:prstDash val="solid"/>
              <a:round/>
              <a:headEnd type="none" w="sm" len="sm"/>
              <a:tailEnd type="none" w="sm" len="sm"/>
            </a:ln>
          </p:spPr>
        </p:cxnSp>
        <p:cxnSp>
          <p:nvCxnSpPr>
            <p:cNvPr id="1093" name="Shape 1093"/>
            <p:cNvCxnSpPr/>
            <p:nvPr/>
          </p:nvCxnSpPr>
          <p:spPr>
            <a:xfrm rot="10800000">
              <a:off x="2448368" y="2619395"/>
              <a:ext cx="159600" cy="0"/>
            </a:xfrm>
            <a:prstGeom prst="straightConnector1">
              <a:avLst/>
            </a:prstGeom>
            <a:noFill/>
            <a:ln w="9525" cap="flat" cmpd="sng">
              <a:solidFill>
                <a:srgbClr val="FFAB40"/>
              </a:solidFill>
              <a:prstDash val="solid"/>
              <a:round/>
              <a:headEnd type="none" w="sm" len="sm"/>
              <a:tailEnd type="none" w="sm" len="sm"/>
            </a:ln>
          </p:spPr>
        </p:cxnSp>
        <p:cxnSp>
          <p:nvCxnSpPr>
            <p:cNvPr id="1094" name="Shape 1094"/>
            <p:cNvCxnSpPr/>
            <p:nvPr/>
          </p:nvCxnSpPr>
          <p:spPr>
            <a:xfrm rot="10800000">
              <a:off x="2379185" y="2675090"/>
              <a:ext cx="186600" cy="0"/>
            </a:xfrm>
            <a:prstGeom prst="straightConnector1">
              <a:avLst/>
            </a:prstGeom>
            <a:noFill/>
            <a:ln w="9525" cap="flat" cmpd="sng">
              <a:solidFill>
                <a:srgbClr val="FFAB40"/>
              </a:solidFill>
              <a:prstDash val="solid"/>
              <a:round/>
              <a:headEnd type="none" w="sm" len="sm"/>
              <a:tailEnd type="none" w="sm" len="sm"/>
            </a:ln>
          </p:spPr>
        </p:cxnSp>
      </p:grpSp>
      <p:sp>
        <p:nvSpPr>
          <p:cNvPr id="1095" name="Shape 1095"/>
          <p:cNvSpPr txBox="1"/>
          <p:nvPr/>
        </p:nvSpPr>
        <p:spPr>
          <a:xfrm>
            <a:off x="3072625" y="3655170"/>
            <a:ext cx="274200" cy="836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pic>
        <p:nvPicPr>
          <p:cNvPr id="1096" name="Shape 1096"/>
          <p:cNvPicPr preferRelativeResize="0"/>
          <p:nvPr/>
        </p:nvPicPr>
        <p:blipFill rotWithShape="1">
          <a:blip r:embed="rId3">
            <a:alphaModFix/>
          </a:blip>
          <a:srcRect/>
          <a:stretch/>
        </p:blipFill>
        <p:spPr>
          <a:xfrm>
            <a:off x="1985246" y="3001663"/>
            <a:ext cx="202222" cy="195685"/>
          </a:xfrm>
          <a:prstGeom prst="rect">
            <a:avLst/>
          </a:prstGeom>
          <a:noFill/>
          <a:ln>
            <a:noFill/>
          </a:ln>
        </p:spPr>
      </p:pic>
      <p:sp>
        <p:nvSpPr>
          <p:cNvPr id="1097" name="Shape 1097"/>
          <p:cNvSpPr/>
          <p:nvPr/>
        </p:nvSpPr>
        <p:spPr>
          <a:xfrm>
            <a:off x="1119930" y="3720873"/>
            <a:ext cx="259800" cy="25140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FFAB4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grpSp>
        <p:nvGrpSpPr>
          <p:cNvPr id="1098" name="Shape 1098"/>
          <p:cNvGrpSpPr/>
          <p:nvPr/>
        </p:nvGrpSpPr>
        <p:grpSpPr>
          <a:xfrm>
            <a:off x="837421" y="3735993"/>
            <a:ext cx="241693" cy="224301"/>
            <a:chOff x="5389563" y="5646738"/>
            <a:chExt cx="542887" cy="520662"/>
          </a:xfrm>
        </p:grpSpPr>
        <p:sp>
          <p:nvSpPr>
            <p:cNvPr id="1099" name="Shape 1099"/>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Shape 1100"/>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Shape 1101"/>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2" name="Shape 1102"/>
          <p:cNvGrpSpPr/>
          <p:nvPr/>
        </p:nvGrpSpPr>
        <p:grpSpPr>
          <a:xfrm>
            <a:off x="1398581" y="3207979"/>
            <a:ext cx="229009" cy="173740"/>
            <a:chOff x="-4970188" y="1103312"/>
            <a:chExt cx="565037" cy="442987"/>
          </a:xfrm>
        </p:grpSpPr>
        <p:sp>
          <p:nvSpPr>
            <p:cNvPr id="1103" name="Shape 1103"/>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04" name="Shape 1104"/>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05" name="Shape 1105"/>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106" name="Shape 1106"/>
            <p:cNvCxnSpPr/>
            <p:nvPr/>
          </p:nvCxnSpPr>
          <p:spPr>
            <a:xfrm rot="10800000" flipH="1">
              <a:off x="-4833663" y="1187449"/>
              <a:ext cx="69900" cy="114300"/>
            </a:xfrm>
            <a:prstGeom prst="straightConnector1">
              <a:avLst/>
            </a:prstGeom>
            <a:noFill/>
            <a:ln w="9525" cap="rnd" cmpd="sng">
              <a:solidFill>
                <a:srgbClr val="FFAB40"/>
              </a:solidFill>
              <a:prstDash val="solid"/>
              <a:round/>
              <a:headEnd type="none" w="sm" len="sm"/>
              <a:tailEnd type="none" w="sm" len="sm"/>
            </a:ln>
          </p:spPr>
        </p:cxnSp>
        <p:cxnSp>
          <p:nvCxnSpPr>
            <p:cNvPr id="1107" name="Shape 1107"/>
            <p:cNvCxnSpPr/>
            <p:nvPr/>
          </p:nvCxnSpPr>
          <p:spPr>
            <a:xfrm rot="10800000" flipH="1">
              <a:off x="-4771751" y="1187449"/>
              <a:ext cx="76200" cy="114300"/>
            </a:xfrm>
            <a:prstGeom prst="straightConnector1">
              <a:avLst/>
            </a:prstGeom>
            <a:noFill/>
            <a:ln w="9525" cap="rnd" cmpd="sng">
              <a:solidFill>
                <a:srgbClr val="FFAB40"/>
              </a:solidFill>
              <a:prstDash val="solid"/>
              <a:round/>
              <a:headEnd type="none" w="sm" len="sm"/>
              <a:tailEnd type="none" w="sm" len="sm"/>
            </a:ln>
          </p:spPr>
        </p:cxnSp>
        <p:cxnSp>
          <p:nvCxnSpPr>
            <p:cNvPr id="1108" name="Shape 1108"/>
            <p:cNvCxnSpPr/>
            <p:nvPr/>
          </p:nvCxnSpPr>
          <p:spPr>
            <a:xfrm rot="10800000" flipH="1">
              <a:off x="-4703488" y="1187449"/>
              <a:ext cx="76200" cy="114300"/>
            </a:xfrm>
            <a:prstGeom prst="straightConnector1">
              <a:avLst/>
            </a:prstGeom>
            <a:noFill/>
            <a:ln w="9525" cap="rnd" cmpd="sng">
              <a:solidFill>
                <a:srgbClr val="FFAB40"/>
              </a:solidFill>
              <a:prstDash val="solid"/>
              <a:round/>
              <a:headEnd type="none" w="sm" len="sm"/>
              <a:tailEnd type="none" w="sm" len="sm"/>
            </a:ln>
          </p:spPr>
        </p:cxnSp>
      </p:grpSp>
      <p:cxnSp>
        <p:nvCxnSpPr>
          <p:cNvPr id="1109" name="Shape 1109"/>
          <p:cNvCxnSpPr/>
          <p:nvPr/>
        </p:nvCxnSpPr>
        <p:spPr>
          <a:xfrm>
            <a:off x="1322003" y="3445082"/>
            <a:ext cx="422700" cy="0"/>
          </a:xfrm>
          <a:prstGeom prst="straightConnector1">
            <a:avLst/>
          </a:prstGeom>
          <a:noFill/>
          <a:ln w="9525" cap="flat" cmpd="sng">
            <a:solidFill>
              <a:srgbClr val="008CBF"/>
            </a:solidFill>
            <a:prstDash val="solid"/>
            <a:round/>
            <a:headEnd type="none" w="sm" len="sm"/>
            <a:tailEnd type="triangle" w="med" len="med"/>
          </a:ln>
        </p:spPr>
      </p:cxnSp>
      <p:grpSp>
        <p:nvGrpSpPr>
          <p:cNvPr id="1110" name="Shape 1110"/>
          <p:cNvGrpSpPr/>
          <p:nvPr/>
        </p:nvGrpSpPr>
        <p:grpSpPr>
          <a:xfrm>
            <a:off x="991234" y="1903723"/>
            <a:ext cx="124324" cy="347458"/>
            <a:chOff x="938622" y="2040749"/>
            <a:chExt cx="230101" cy="664610"/>
          </a:xfrm>
        </p:grpSpPr>
        <p:sp>
          <p:nvSpPr>
            <p:cNvPr id="1111" name="Shape 1111"/>
            <p:cNvSpPr/>
            <p:nvPr/>
          </p:nvSpPr>
          <p:spPr>
            <a:xfrm>
              <a:off x="938623" y="2040749"/>
              <a:ext cx="230100" cy="2301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12" name="Shape 1112"/>
            <p:cNvSpPr/>
            <p:nvPr/>
          </p:nvSpPr>
          <p:spPr>
            <a:xfrm rot="-5400000">
              <a:off x="853872" y="2390509"/>
              <a:ext cx="399600" cy="230100"/>
            </a:xfrm>
            <a:prstGeom prst="flowChartDelay">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13" name="Shape 1113"/>
          <p:cNvGrpSpPr/>
          <p:nvPr/>
        </p:nvGrpSpPr>
        <p:grpSpPr>
          <a:xfrm>
            <a:off x="1384461" y="1868587"/>
            <a:ext cx="229009" cy="173740"/>
            <a:chOff x="-4970188" y="1103312"/>
            <a:chExt cx="565037" cy="442987"/>
          </a:xfrm>
        </p:grpSpPr>
        <p:sp>
          <p:nvSpPr>
            <p:cNvPr id="1114" name="Shape 1114"/>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15" name="Shape 1115"/>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16" name="Shape 1116"/>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117" name="Shape 1117"/>
            <p:cNvCxnSpPr/>
            <p:nvPr/>
          </p:nvCxnSpPr>
          <p:spPr>
            <a:xfrm rot="10800000" flipH="1">
              <a:off x="-4833663" y="1187449"/>
              <a:ext cx="69900" cy="114300"/>
            </a:xfrm>
            <a:prstGeom prst="straightConnector1">
              <a:avLst/>
            </a:prstGeom>
            <a:noFill/>
            <a:ln w="9525" cap="rnd" cmpd="sng">
              <a:solidFill>
                <a:srgbClr val="507B8A"/>
              </a:solidFill>
              <a:prstDash val="solid"/>
              <a:round/>
              <a:headEnd type="none" w="sm" len="sm"/>
              <a:tailEnd type="none" w="sm" len="sm"/>
            </a:ln>
          </p:spPr>
        </p:cxnSp>
        <p:cxnSp>
          <p:nvCxnSpPr>
            <p:cNvPr id="1118" name="Shape 1118"/>
            <p:cNvCxnSpPr/>
            <p:nvPr/>
          </p:nvCxnSpPr>
          <p:spPr>
            <a:xfrm rot="10800000" flipH="1">
              <a:off x="-4771751" y="1187449"/>
              <a:ext cx="76200" cy="114300"/>
            </a:xfrm>
            <a:prstGeom prst="straightConnector1">
              <a:avLst/>
            </a:prstGeom>
            <a:noFill/>
            <a:ln w="9525" cap="rnd" cmpd="sng">
              <a:solidFill>
                <a:srgbClr val="507B8A"/>
              </a:solidFill>
              <a:prstDash val="solid"/>
              <a:round/>
              <a:headEnd type="none" w="sm" len="sm"/>
              <a:tailEnd type="none" w="sm" len="sm"/>
            </a:ln>
          </p:spPr>
        </p:cxnSp>
        <p:cxnSp>
          <p:nvCxnSpPr>
            <p:cNvPr id="1119" name="Shape 1119"/>
            <p:cNvCxnSpPr/>
            <p:nvPr/>
          </p:nvCxnSpPr>
          <p:spPr>
            <a:xfrm rot="10800000" flipH="1">
              <a:off x="-4703488" y="1187449"/>
              <a:ext cx="76200" cy="114300"/>
            </a:xfrm>
            <a:prstGeom prst="straightConnector1">
              <a:avLst/>
            </a:prstGeom>
            <a:noFill/>
            <a:ln w="9525" cap="rnd" cmpd="sng">
              <a:solidFill>
                <a:srgbClr val="507B8A"/>
              </a:solidFill>
              <a:prstDash val="solid"/>
              <a:round/>
              <a:headEnd type="none" w="sm" len="sm"/>
              <a:tailEnd type="none" w="sm" len="sm"/>
            </a:ln>
          </p:spPr>
        </p:cxnSp>
      </p:grpSp>
      <p:grpSp>
        <p:nvGrpSpPr>
          <p:cNvPr id="1120" name="Shape 1120"/>
          <p:cNvGrpSpPr/>
          <p:nvPr/>
        </p:nvGrpSpPr>
        <p:grpSpPr>
          <a:xfrm>
            <a:off x="1006055" y="5162486"/>
            <a:ext cx="124324" cy="347458"/>
            <a:chOff x="938622" y="2040749"/>
            <a:chExt cx="230101" cy="664610"/>
          </a:xfrm>
        </p:grpSpPr>
        <p:sp>
          <p:nvSpPr>
            <p:cNvPr id="1121" name="Shape 1121"/>
            <p:cNvSpPr/>
            <p:nvPr/>
          </p:nvSpPr>
          <p:spPr>
            <a:xfrm>
              <a:off x="938623" y="2040749"/>
              <a:ext cx="230100" cy="2301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22" name="Shape 1122"/>
            <p:cNvSpPr/>
            <p:nvPr/>
          </p:nvSpPr>
          <p:spPr>
            <a:xfrm rot="-5400000">
              <a:off x="853872" y="2390509"/>
              <a:ext cx="399600" cy="230100"/>
            </a:xfrm>
            <a:prstGeom prst="flowChartDelay">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23" name="Shape 1123"/>
          <p:cNvGrpSpPr/>
          <p:nvPr/>
        </p:nvGrpSpPr>
        <p:grpSpPr>
          <a:xfrm>
            <a:off x="1399282" y="5127350"/>
            <a:ext cx="229009" cy="173740"/>
            <a:chOff x="-4970188" y="1103312"/>
            <a:chExt cx="565037" cy="442987"/>
          </a:xfrm>
        </p:grpSpPr>
        <p:sp>
          <p:nvSpPr>
            <p:cNvPr id="1124" name="Shape 1124"/>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25" name="Shape 1125"/>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26" name="Shape 1126"/>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127" name="Shape 1127"/>
            <p:cNvCxnSpPr/>
            <p:nvPr/>
          </p:nvCxnSpPr>
          <p:spPr>
            <a:xfrm rot="10800000" flipH="1">
              <a:off x="-4833663" y="1187449"/>
              <a:ext cx="69900" cy="114300"/>
            </a:xfrm>
            <a:prstGeom prst="straightConnector1">
              <a:avLst/>
            </a:prstGeom>
            <a:noFill/>
            <a:ln w="9525" cap="rnd" cmpd="sng">
              <a:solidFill>
                <a:srgbClr val="FFAB40"/>
              </a:solidFill>
              <a:prstDash val="solid"/>
              <a:round/>
              <a:headEnd type="none" w="sm" len="sm"/>
              <a:tailEnd type="none" w="sm" len="sm"/>
            </a:ln>
          </p:spPr>
        </p:cxnSp>
        <p:cxnSp>
          <p:nvCxnSpPr>
            <p:cNvPr id="1128" name="Shape 1128"/>
            <p:cNvCxnSpPr/>
            <p:nvPr/>
          </p:nvCxnSpPr>
          <p:spPr>
            <a:xfrm rot="10800000" flipH="1">
              <a:off x="-4771751" y="1187449"/>
              <a:ext cx="76200" cy="114300"/>
            </a:xfrm>
            <a:prstGeom prst="straightConnector1">
              <a:avLst/>
            </a:prstGeom>
            <a:noFill/>
            <a:ln w="9525" cap="rnd" cmpd="sng">
              <a:solidFill>
                <a:srgbClr val="FFAB40"/>
              </a:solidFill>
              <a:prstDash val="solid"/>
              <a:round/>
              <a:headEnd type="none" w="sm" len="sm"/>
              <a:tailEnd type="none" w="sm" len="sm"/>
            </a:ln>
          </p:spPr>
        </p:cxnSp>
        <p:cxnSp>
          <p:nvCxnSpPr>
            <p:cNvPr id="1129" name="Shape 1129"/>
            <p:cNvCxnSpPr/>
            <p:nvPr/>
          </p:nvCxnSpPr>
          <p:spPr>
            <a:xfrm rot="10800000" flipH="1">
              <a:off x="-4703488" y="1187449"/>
              <a:ext cx="76200" cy="114300"/>
            </a:xfrm>
            <a:prstGeom prst="straightConnector1">
              <a:avLst/>
            </a:prstGeom>
            <a:noFill/>
            <a:ln w="9525" cap="rnd" cmpd="sng">
              <a:solidFill>
                <a:srgbClr val="FFAB40"/>
              </a:solidFill>
              <a:prstDash val="solid"/>
              <a:round/>
              <a:headEnd type="none" w="sm" len="sm"/>
              <a:tailEnd type="none" w="sm" len="sm"/>
            </a:ln>
          </p:spPr>
        </p:cxnSp>
      </p:grpSp>
      <p:cxnSp>
        <p:nvCxnSpPr>
          <p:cNvPr id="1130" name="Shape 1130"/>
          <p:cNvCxnSpPr/>
          <p:nvPr/>
        </p:nvCxnSpPr>
        <p:spPr>
          <a:xfrm>
            <a:off x="1368081" y="2284923"/>
            <a:ext cx="447300" cy="555600"/>
          </a:xfrm>
          <a:prstGeom prst="straightConnector1">
            <a:avLst/>
          </a:prstGeom>
          <a:noFill/>
          <a:ln w="9525" cap="flat" cmpd="sng">
            <a:solidFill>
              <a:srgbClr val="507B8A"/>
            </a:solidFill>
            <a:prstDash val="solid"/>
            <a:round/>
            <a:headEnd type="none" w="sm" len="sm"/>
            <a:tailEnd type="triangle" w="med" len="med"/>
          </a:ln>
        </p:spPr>
      </p:cxnSp>
      <p:cxnSp>
        <p:nvCxnSpPr>
          <p:cNvPr id="1131" name="Shape 1131"/>
          <p:cNvCxnSpPr/>
          <p:nvPr/>
        </p:nvCxnSpPr>
        <p:spPr>
          <a:xfrm rot="10800000" flipH="1">
            <a:off x="1373141" y="4472205"/>
            <a:ext cx="447300" cy="555600"/>
          </a:xfrm>
          <a:prstGeom prst="straightConnector1">
            <a:avLst/>
          </a:prstGeom>
          <a:noFill/>
          <a:ln w="9525" cap="flat" cmpd="sng">
            <a:solidFill>
              <a:srgbClr val="FFAB40"/>
            </a:solidFill>
            <a:prstDash val="solid"/>
            <a:round/>
            <a:headEnd type="none" w="sm" len="sm"/>
            <a:tailEnd type="triangle" w="med" len="med"/>
          </a:ln>
        </p:spPr>
      </p:cxnSp>
      <p:sp>
        <p:nvSpPr>
          <p:cNvPr id="1132" name="Shape 113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133" name="Shape 1133"/>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Shape 11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29</a:t>
            </a:fld>
            <a:endParaRPr sz="1200">
              <a:solidFill>
                <a:srgbClr val="888888"/>
              </a:solidFill>
              <a:latin typeface="Calibri"/>
              <a:ea typeface="Calibri"/>
              <a:cs typeface="Calibri"/>
              <a:sym typeface="Calibri"/>
            </a:endParaRPr>
          </a:p>
        </p:txBody>
      </p:sp>
      <p:sp>
        <p:nvSpPr>
          <p:cNvPr id="1140" name="Shape 114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141" name="Shape 1141"/>
          <p:cNvSpPr/>
          <p:nvPr/>
        </p:nvSpPr>
        <p:spPr>
          <a:xfrm>
            <a:off x="1975766" y="3539643"/>
            <a:ext cx="548100" cy="336000"/>
          </a:xfrm>
          <a:prstGeom prst="rect">
            <a:avLst/>
          </a:prstGeom>
          <a:solidFill>
            <a:srgbClr val="FFFFFF"/>
          </a:solidFill>
          <a:ln w="19050" cap="flat" cmpd="sng">
            <a:solidFill>
              <a:srgbClr val="EEFF4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42" name="Shape 1142"/>
          <p:cNvSpPr/>
          <p:nvPr/>
        </p:nvSpPr>
        <p:spPr>
          <a:xfrm>
            <a:off x="1997367" y="3316152"/>
            <a:ext cx="120000" cy="1659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43" name="Shape 1143"/>
          <p:cNvSpPr/>
          <p:nvPr/>
        </p:nvSpPr>
        <p:spPr>
          <a:xfrm>
            <a:off x="2266465" y="3319359"/>
            <a:ext cx="257400" cy="1659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1144" name="Shape 1144"/>
          <p:cNvCxnSpPr/>
          <p:nvPr/>
        </p:nvCxnSpPr>
        <p:spPr>
          <a:xfrm>
            <a:off x="2127358"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1145" name="Shape 1145"/>
          <p:cNvCxnSpPr/>
          <p:nvPr/>
        </p:nvCxnSpPr>
        <p:spPr>
          <a:xfrm>
            <a:off x="2258842"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1146" name="Shape 1146"/>
          <p:cNvCxnSpPr/>
          <p:nvPr/>
        </p:nvCxnSpPr>
        <p:spPr>
          <a:xfrm>
            <a:off x="2392230" y="3578955"/>
            <a:ext cx="0" cy="219000"/>
          </a:xfrm>
          <a:prstGeom prst="straightConnector1">
            <a:avLst/>
          </a:prstGeom>
          <a:solidFill>
            <a:srgbClr val="FFFFFF"/>
          </a:solidFill>
          <a:ln w="19050" cap="flat" cmpd="sng">
            <a:solidFill>
              <a:srgbClr val="EEFF41"/>
            </a:solidFill>
            <a:prstDash val="solid"/>
            <a:miter lim="8000"/>
            <a:headEnd type="none" w="sm" len="sm"/>
            <a:tailEnd type="none" w="sm" len="sm"/>
          </a:ln>
        </p:spPr>
      </p:cxnSp>
      <p:cxnSp>
        <p:nvCxnSpPr>
          <p:cNvPr id="1147" name="Shape 1147"/>
          <p:cNvCxnSpPr/>
          <p:nvPr/>
        </p:nvCxnSpPr>
        <p:spPr>
          <a:xfrm>
            <a:off x="2392230" y="3316152"/>
            <a:ext cx="0" cy="165900"/>
          </a:xfrm>
          <a:prstGeom prst="straightConnector1">
            <a:avLst/>
          </a:prstGeom>
          <a:solidFill>
            <a:srgbClr val="FFFFFF"/>
          </a:solidFill>
          <a:ln w="19050" cap="flat" cmpd="sng">
            <a:solidFill>
              <a:srgbClr val="EEFF41"/>
            </a:solidFill>
            <a:prstDash val="solid"/>
            <a:miter lim="8000"/>
            <a:headEnd type="none" w="sm" len="sm"/>
            <a:tailEnd type="none" w="sm" len="sm"/>
          </a:ln>
        </p:spPr>
      </p:cxnSp>
      <p:sp>
        <p:nvSpPr>
          <p:cNvPr id="1148" name="Shape 1148"/>
          <p:cNvSpPr/>
          <p:nvPr/>
        </p:nvSpPr>
        <p:spPr>
          <a:xfrm>
            <a:off x="2001388" y="3322351"/>
            <a:ext cx="120000" cy="165900"/>
          </a:xfrm>
          <a:prstGeom prst="roundRect">
            <a:avLst>
              <a:gd name="adj" fmla="val 16667"/>
            </a:avLst>
          </a:prstGeom>
          <a:solidFill>
            <a:srgbClr val="FFAB40"/>
          </a:solidFill>
          <a:ln w="19050" cap="flat" cmpd="sng">
            <a:solidFill>
              <a:srgbClr val="FFAB40"/>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1149" name="Shape 1149"/>
          <p:cNvCxnSpPr/>
          <p:nvPr/>
        </p:nvCxnSpPr>
        <p:spPr>
          <a:xfrm>
            <a:off x="3032945" y="3659477"/>
            <a:ext cx="6478800" cy="0"/>
          </a:xfrm>
          <a:prstGeom prst="straightConnector1">
            <a:avLst/>
          </a:prstGeom>
          <a:noFill/>
          <a:ln w="28575" cap="flat" cmpd="sng">
            <a:solidFill>
              <a:srgbClr val="008CBF"/>
            </a:solidFill>
            <a:prstDash val="solid"/>
            <a:round/>
            <a:headEnd type="none" w="sm" len="sm"/>
            <a:tailEnd type="triangle" w="med" len="med"/>
          </a:ln>
        </p:spPr>
      </p:cxnSp>
      <p:sp>
        <p:nvSpPr>
          <p:cNvPr id="1150" name="Shape 1150"/>
          <p:cNvSpPr/>
          <p:nvPr/>
        </p:nvSpPr>
        <p:spPr>
          <a:xfrm>
            <a:off x="4920459" y="3592095"/>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51" name="Shape 1151"/>
          <p:cNvSpPr/>
          <p:nvPr/>
        </p:nvSpPr>
        <p:spPr>
          <a:xfrm>
            <a:off x="6495142" y="3599963"/>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52" name="Shape 1152"/>
          <p:cNvSpPr/>
          <p:nvPr/>
        </p:nvSpPr>
        <p:spPr>
          <a:xfrm>
            <a:off x="8697995" y="3592870"/>
            <a:ext cx="139200" cy="1347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153" name="Shape 1153"/>
          <p:cNvGrpSpPr/>
          <p:nvPr/>
        </p:nvGrpSpPr>
        <p:grpSpPr>
          <a:xfrm>
            <a:off x="2268685" y="2142296"/>
            <a:ext cx="7045549" cy="3892524"/>
            <a:chOff x="1457643" y="1394909"/>
            <a:chExt cx="6020293" cy="3437107"/>
          </a:xfrm>
        </p:grpSpPr>
        <p:sp>
          <p:nvSpPr>
            <p:cNvPr id="1154" name="Shape 1154"/>
            <p:cNvSpPr/>
            <p:nvPr/>
          </p:nvSpPr>
          <p:spPr>
            <a:xfrm>
              <a:off x="1568053" y="2668257"/>
              <a:ext cx="102600" cy="188400"/>
            </a:xfrm>
            <a:prstGeom prst="roundRect">
              <a:avLst>
                <a:gd name="adj" fmla="val 16667"/>
              </a:avLst>
            </a:prstGeom>
            <a:solidFill>
              <a:srgbClr val="FFAB40"/>
            </a:solidFill>
            <a:ln w="19050" cap="flat" cmpd="sng">
              <a:solidFill>
                <a:srgbClr val="FFAB40"/>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5" name="Shape 1155"/>
            <p:cNvSpPr/>
            <p:nvPr/>
          </p:nvSpPr>
          <p:spPr>
            <a:xfrm>
              <a:off x="1457643" y="2432488"/>
              <a:ext cx="102600" cy="146400"/>
            </a:xfrm>
            <a:prstGeom prst="roundRect">
              <a:avLst>
                <a:gd name="adj" fmla="val 16667"/>
              </a:avLst>
            </a:prstGeom>
            <a:solidFill>
              <a:srgbClr val="507B8A"/>
            </a:solidFill>
            <a:ln w="19050" cap="flat" cmpd="sng">
              <a:solidFill>
                <a:srgbClr val="507B8A"/>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6" name="Shape 1156"/>
            <p:cNvSpPr/>
            <p:nvPr/>
          </p:nvSpPr>
          <p:spPr>
            <a:xfrm rot="10800000" flipH="1">
              <a:off x="2110636" y="3448977"/>
              <a:ext cx="5367300" cy="1312500"/>
            </a:xfrm>
            <a:custGeom>
              <a:avLst/>
              <a:gdLst/>
              <a:ahLst/>
              <a:cxnLst/>
              <a:rect l="0" t="0" r="0" b="0"/>
              <a:pathLst>
                <a:path w="120000" h="120000" extrusionOk="0">
                  <a:moveTo>
                    <a:pt x="0" y="120000"/>
                  </a:moveTo>
                  <a:lnTo>
                    <a:pt x="16802" y="0"/>
                  </a:lnTo>
                  <a:lnTo>
                    <a:pt x="120000" y="0"/>
                  </a:lnTo>
                </a:path>
              </a:pathLst>
            </a:custGeom>
            <a:noFill/>
            <a:ln w="28575" cap="flat" cmpd="sng">
              <a:solidFill>
                <a:srgbClr val="FFAB40"/>
              </a:solidFill>
              <a:prstDash val="solid"/>
              <a:round/>
              <a:headEnd type="none" w="sm" len="sm"/>
              <a:tailEnd type="triangle" w="med" len="med"/>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157" name="Shape 1157"/>
            <p:cNvGrpSpPr/>
            <p:nvPr/>
          </p:nvGrpSpPr>
          <p:grpSpPr>
            <a:xfrm>
              <a:off x="2110636" y="1394909"/>
              <a:ext cx="5367300" cy="784110"/>
              <a:chOff x="2110636" y="1394909"/>
              <a:chExt cx="5367300" cy="784110"/>
            </a:xfrm>
          </p:grpSpPr>
          <p:sp>
            <p:nvSpPr>
              <p:cNvPr id="1158" name="Shape 1158"/>
              <p:cNvSpPr/>
              <p:nvPr/>
            </p:nvSpPr>
            <p:spPr>
              <a:xfrm>
                <a:off x="2110636" y="1459019"/>
                <a:ext cx="5367300" cy="720000"/>
              </a:xfrm>
              <a:custGeom>
                <a:avLst/>
                <a:gdLst/>
                <a:ahLst/>
                <a:cxnLst/>
                <a:rect l="0" t="0" r="0" b="0"/>
                <a:pathLst>
                  <a:path w="120000" h="120000" extrusionOk="0">
                    <a:moveTo>
                      <a:pt x="0" y="120000"/>
                    </a:moveTo>
                    <a:lnTo>
                      <a:pt x="16802" y="0"/>
                    </a:lnTo>
                    <a:lnTo>
                      <a:pt x="120000" y="0"/>
                    </a:lnTo>
                  </a:path>
                </a:pathLst>
              </a:custGeom>
              <a:noFill/>
              <a:ln w="28575" cap="flat" cmpd="sng">
                <a:solidFill>
                  <a:srgbClr val="507B8A"/>
                </a:solidFill>
                <a:prstDash val="solid"/>
                <a:round/>
                <a:headEnd type="none" w="sm" len="sm"/>
                <a:tailEnd type="triangle" w="med" len="med"/>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59" name="Shape 1159"/>
              <p:cNvSpPr/>
              <p:nvPr/>
            </p:nvSpPr>
            <p:spPr>
              <a:xfrm>
                <a:off x="3723441" y="1394909"/>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60" name="Shape 1160"/>
              <p:cNvSpPr/>
              <p:nvPr/>
            </p:nvSpPr>
            <p:spPr>
              <a:xfrm>
                <a:off x="5068945" y="1401855"/>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61" name="Shape 1161"/>
              <p:cNvSpPr/>
              <p:nvPr/>
            </p:nvSpPr>
            <p:spPr>
              <a:xfrm>
                <a:off x="6951195" y="1395592"/>
                <a:ext cx="119100" cy="119100"/>
              </a:xfrm>
              <a:prstGeom prst="ellipse">
                <a:avLst/>
              </a:prstGeom>
              <a:solidFill>
                <a:srgbClr val="FFFFFF"/>
              </a:solidFill>
              <a:ln w="254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162" name="Shape 1162"/>
            <p:cNvSpPr/>
            <p:nvPr/>
          </p:nvSpPr>
          <p:spPr>
            <a:xfrm>
              <a:off x="3723441" y="4705970"/>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63" name="Shape 1163"/>
            <p:cNvSpPr/>
            <p:nvPr/>
          </p:nvSpPr>
          <p:spPr>
            <a:xfrm>
              <a:off x="5068945" y="4712916"/>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64" name="Shape 1164"/>
            <p:cNvSpPr/>
            <p:nvPr/>
          </p:nvSpPr>
          <p:spPr>
            <a:xfrm>
              <a:off x="6951195" y="4706653"/>
              <a:ext cx="119100" cy="119100"/>
            </a:xfrm>
            <a:prstGeom prst="ellipse">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165" name="Shape 1165"/>
          <p:cNvSpPr/>
          <p:nvPr/>
        </p:nvSpPr>
        <p:spPr>
          <a:xfrm>
            <a:off x="1875826" y="3271014"/>
            <a:ext cx="775500" cy="7431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rgbClr val="FFFFFF"/>
          </a:solidFill>
          <a:ln w="19050" cap="flat" cmpd="sng">
            <a:solidFill>
              <a:srgbClr val="EEFF41"/>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166" name="Shape 1166"/>
          <p:cNvGrpSpPr/>
          <p:nvPr/>
        </p:nvGrpSpPr>
        <p:grpSpPr>
          <a:xfrm>
            <a:off x="2489206" y="3805729"/>
            <a:ext cx="325652" cy="314183"/>
            <a:chOff x="6953410" y="2267675"/>
            <a:chExt cx="324000" cy="324000"/>
          </a:xfrm>
        </p:grpSpPr>
        <p:sp>
          <p:nvSpPr>
            <p:cNvPr id="1167" name="Shape 1167"/>
            <p:cNvSpPr/>
            <p:nvPr/>
          </p:nvSpPr>
          <p:spPr>
            <a:xfrm>
              <a:off x="6953410" y="2267675"/>
              <a:ext cx="324000" cy="324000"/>
            </a:xfrm>
            <a:prstGeom prst="ellipse">
              <a:avLst/>
            </a:prstGeom>
            <a:solidFill>
              <a:srgbClr val="FFFFFF"/>
            </a:solidFill>
            <a:ln w="9525" cap="flat" cmpd="sng">
              <a:solidFill>
                <a:srgbClr val="EEFF41"/>
              </a:solidFill>
              <a:prstDash val="solid"/>
              <a:miter lim="8000"/>
              <a:headEnd type="none" w="sm" len="sm"/>
              <a:tailEnd type="none" w="sm" len="sm"/>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68" name="Shape 1168"/>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FFFFFF"/>
            </a:solidFill>
            <a:ln w="9525" cap="flat" cmpd="sng">
              <a:solidFill>
                <a:srgbClr val="EEFF4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169" name="Shape 1169"/>
          <p:cNvSpPr txBox="1"/>
          <p:nvPr/>
        </p:nvSpPr>
        <p:spPr>
          <a:xfrm>
            <a:off x="279988" y="922177"/>
            <a:ext cx="9933000" cy="5553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2400" b="1">
                <a:solidFill>
                  <a:srgbClr val="2F474F"/>
                </a:solidFill>
              </a:rPr>
              <a:t>Secure Software Supply Chain</a:t>
            </a:r>
            <a:endParaRPr sz="2400" b="1">
              <a:solidFill>
                <a:srgbClr val="2F474F"/>
              </a:solidFill>
            </a:endParaRPr>
          </a:p>
        </p:txBody>
      </p:sp>
      <p:sp>
        <p:nvSpPr>
          <p:cNvPr id="1170" name="Shape 1170"/>
          <p:cNvSpPr txBox="1"/>
          <p:nvPr/>
        </p:nvSpPr>
        <p:spPr>
          <a:xfrm>
            <a:off x="4256775" y="1557513"/>
            <a:ext cx="1133400" cy="488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a:solidFill>
                  <a:srgbClr val="595959"/>
                </a:solidFill>
              </a:rPr>
              <a:t>UAT</a:t>
            </a:r>
            <a:endParaRPr sz="1500" b="0" i="0" u="none" strike="noStrike" cap="none">
              <a:solidFill>
                <a:srgbClr val="595959"/>
              </a:solidFill>
              <a:latin typeface="Arial"/>
              <a:ea typeface="Arial"/>
              <a:cs typeface="Arial"/>
              <a:sym typeface="Arial"/>
            </a:endParaRPr>
          </a:p>
        </p:txBody>
      </p:sp>
      <p:sp>
        <p:nvSpPr>
          <p:cNvPr id="1171" name="Shape 1171"/>
          <p:cNvSpPr txBox="1"/>
          <p:nvPr/>
        </p:nvSpPr>
        <p:spPr>
          <a:xfrm>
            <a:off x="5772547" y="1557513"/>
            <a:ext cx="1289400" cy="488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a:solidFill>
                  <a:srgbClr val="595959"/>
                </a:solidFill>
              </a:rPr>
              <a:t>Staging</a:t>
            </a:r>
            <a:endParaRPr sz="1500" b="0" i="0" u="none" strike="noStrike" cap="none">
              <a:solidFill>
                <a:srgbClr val="595959"/>
              </a:solidFill>
              <a:latin typeface="Arial"/>
              <a:ea typeface="Arial"/>
              <a:cs typeface="Arial"/>
              <a:sym typeface="Arial"/>
            </a:endParaRPr>
          </a:p>
        </p:txBody>
      </p:sp>
      <p:sp>
        <p:nvSpPr>
          <p:cNvPr id="1172" name="Shape 1172"/>
          <p:cNvSpPr txBox="1"/>
          <p:nvPr/>
        </p:nvSpPr>
        <p:spPr>
          <a:xfrm>
            <a:off x="8052020" y="1557525"/>
            <a:ext cx="1431000" cy="296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EEEEEE"/>
              </a:buClr>
              <a:buSzPts val="1500"/>
              <a:buFont typeface="Arial"/>
              <a:buNone/>
            </a:pPr>
            <a:r>
              <a:rPr lang="en-US" sz="1500" b="0" i="0" u="none" strike="noStrike" cap="none">
                <a:solidFill>
                  <a:srgbClr val="595959"/>
                </a:solidFill>
                <a:latin typeface="Arial"/>
                <a:ea typeface="Arial"/>
                <a:cs typeface="Arial"/>
                <a:sym typeface="Arial"/>
              </a:rPr>
              <a:t>Production</a:t>
            </a:r>
            <a:endParaRPr sz="1500" b="0" i="0" u="none" strike="noStrike" cap="none">
              <a:solidFill>
                <a:srgbClr val="595959"/>
              </a:solidFill>
              <a:latin typeface="Arial"/>
              <a:ea typeface="Arial"/>
              <a:cs typeface="Arial"/>
              <a:sym typeface="Arial"/>
            </a:endParaRPr>
          </a:p>
        </p:txBody>
      </p:sp>
      <p:grpSp>
        <p:nvGrpSpPr>
          <p:cNvPr id="1173" name="Shape 1173"/>
          <p:cNvGrpSpPr/>
          <p:nvPr/>
        </p:nvGrpSpPr>
        <p:grpSpPr>
          <a:xfrm>
            <a:off x="1003556" y="3197311"/>
            <a:ext cx="124324" cy="347458"/>
            <a:chOff x="938622" y="2040749"/>
            <a:chExt cx="230101" cy="664610"/>
          </a:xfrm>
        </p:grpSpPr>
        <p:sp>
          <p:nvSpPr>
            <p:cNvPr id="1174" name="Shape 1174"/>
            <p:cNvSpPr/>
            <p:nvPr/>
          </p:nvSpPr>
          <p:spPr>
            <a:xfrm>
              <a:off x="938623" y="2040749"/>
              <a:ext cx="230100" cy="2301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75" name="Shape 1175"/>
            <p:cNvSpPr/>
            <p:nvPr/>
          </p:nvSpPr>
          <p:spPr>
            <a:xfrm rot="-5400000">
              <a:off x="853872" y="2390509"/>
              <a:ext cx="399600" cy="230100"/>
            </a:xfrm>
            <a:prstGeom prst="flowChartDelay">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76" name="Shape 1176"/>
          <p:cNvGrpSpPr/>
          <p:nvPr/>
        </p:nvGrpSpPr>
        <p:grpSpPr>
          <a:xfrm>
            <a:off x="4888088" y="3852143"/>
            <a:ext cx="215920" cy="362136"/>
            <a:chOff x="3695869" y="2904706"/>
            <a:chExt cx="184500" cy="319767"/>
          </a:xfrm>
        </p:grpSpPr>
        <p:sp>
          <p:nvSpPr>
            <p:cNvPr id="1177" name="Shape 1177"/>
            <p:cNvSpPr/>
            <p:nvPr/>
          </p:nvSpPr>
          <p:spPr>
            <a:xfrm>
              <a:off x="3695869" y="3000373"/>
              <a:ext cx="184500" cy="224100"/>
            </a:xfrm>
            <a:prstGeom prst="triangle">
              <a:avLst>
                <a:gd name="adj" fmla="val 50000"/>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78" name="Shape 1178"/>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79" name="Shape 1179"/>
          <p:cNvGrpSpPr/>
          <p:nvPr/>
        </p:nvGrpSpPr>
        <p:grpSpPr>
          <a:xfrm>
            <a:off x="6484492" y="3852141"/>
            <a:ext cx="160448" cy="384485"/>
            <a:chOff x="3719616" y="2904706"/>
            <a:chExt cx="137100" cy="339501"/>
          </a:xfrm>
        </p:grpSpPr>
        <p:sp>
          <p:nvSpPr>
            <p:cNvPr id="1180" name="Shape 1180"/>
            <p:cNvSpPr/>
            <p:nvPr/>
          </p:nvSpPr>
          <p:spPr>
            <a:xfrm>
              <a:off x="3719616" y="3020107"/>
              <a:ext cx="137100" cy="224100"/>
            </a:xfrm>
            <a:prstGeom prst="rect">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81" name="Shape 1181"/>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82" name="Shape 1182"/>
          <p:cNvGrpSpPr/>
          <p:nvPr/>
        </p:nvGrpSpPr>
        <p:grpSpPr>
          <a:xfrm>
            <a:off x="8687354" y="3852139"/>
            <a:ext cx="160347" cy="384390"/>
            <a:chOff x="3719616" y="2904706"/>
            <a:chExt cx="137014" cy="339417"/>
          </a:xfrm>
        </p:grpSpPr>
        <p:sp>
          <p:nvSpPr>
            <p:cNvPr id="1183" name="Shape 1183"/>
            <p:cNvSpPr/>
            <p:nvPr/>
          </p:nvSpPr>
          <p:spPr>
            <a:xfrm rot="10800000">
              <a:off x="3719616" y="3020107"/>
              <a:ext cx="137014" cy="224016"/>
            </a:xfrm>
            <a:prstGeom prst="flowChartManualOperation">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84" name="Shape 1184"/>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85" name="Shape 1185"/>
          <p:cNvGrpSpPr/>
          <p:nvPr/>
        </p:nvGrpSpPr>
        <p:grpSpPr>
          <a:xfrm>
            <a:off x="4930307" y="2335832"/>
            <a:ext cx="3881676" cy="3921167"/>
            <a:chOff x="3731951" y="1565801"/>
            <a:chExt cx="3316821" cy="3462399"/>
          </a:xfrm>
        </p:grpSpPr>
        <p:grpSp>
          <p:nvGrpSpPr>
            <p:cNvPr id="1186" name="Shape 1186"/>
            <p:cNvGrpSpPr/>
            <p:nvPr/>
          </p:nvGrpSpPr>
          <p:grpSpPr>
            <a:xfrm>
              <a:off x="3731951" y="1565801"/>
              <a:ext cx="92250" cy="159883"/>
              <a:chOff x="3695869" y="2904706"/>
              <a:chExt cx="184500" cy="319767"/>
            </a:xfrm>
          </p:grpSpPr>
          <p:sp>
            <p:nvSpPr>
              <p:cNvPr id="1187" name="Shape 1187"/>
              <p:cNvSpPr/>
              <p:nvPr/>
            </p:nvSpPr>
            <p:spPr>
              <a:xfrm>
                <a:off x="3695869" y="3000373"/>
                <a:ext cx="184500" cy="224100"/>
              </a:xfrm>
              <a:prstGeom prst="triangle">
                <a:avLst>
                  <a:gd name="adj" fmla="val 50000"/>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88" name="Shape 1188"/>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89" name="Shape 1189"/>
            <p:cNvGrpSpPr/>
            <p:nvPr/>
          </p:nvGrpSpPr>
          <p:grpSpPr>
            <a:xfrm>
              <a:off x="5096009" y="1565807"/>
              <a:ext cx="68550" cy="169750"/>
              <a:chOff x="3719616" y="2904706"/>
              <a:chExt cx="137100" cy="339501"/>
            </a:xfrm>
          </p:grpSpPr>
          <p:sp>
            <p:nvSpPr>
              <p:cNvPr id="1190" name="Shape 1190"/>
              <p:cNvSpPr/>
              <p:nvPr/>
            </p:nvSpPr>
            <p:spPr>
              <a:xfrm>
                <a:off x="3719616" y="3020107"/>
                <a:ext cx="137100" cy="224100"/>
              </a:xfrm>
              <a:prstGeom prst="rect">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91" name="Shape 1191"/>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92" name="Shape 1192"/>
            <p:cNvGrpSpPr/>
            <p:nvPr/>
          </p:nvGrpSpPr>
          <p:grpSpPr>
            <a:xfrm>
              <a:off x="6978259" y="1565807"/>
              <a:ext cx="68507" cy="169708"/>
              <a:chOff x="3719616" y="2904706"/>
              <a:chExt cx="137014" cy="339417"/>
            </a:xfrm>
          </p:grpSpPr>
          <p:sp>
            <p:nvSpPr>
              <p:cNvPr id="1193" name="Shape 1193"/>
              <p:cNvSpPr/>
              <p:nvPr/>
            </p:nvSpPr>
            <p:spPr>
              <a:xfrm rot="10800000">
                <a:off x="3719616" y="3020107"/>
                <a:ext cx="137014" cy="224016"/>
              </a:xfrm>
              <a:prstGeom prst="flowChartManualOperation">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94" name="Shape 1194"/>
              <p:cNvSpPr/>
              <p:nvPr/>
            </p:nvSpPr>
            <p:spPr>
              <a:xfrm>
                <a:off x="3735007" y="2904706"/>
                <a:ext cx="106200" cy="1062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95" name="Shape 1195"/>
            <p:cNvGrpSpPr/>
            <p:nvPr/>
          </p:nvGrpSpPr>
          <p:grpSpPr>
            <a:xfrm>
              <a:off x="3733957" y="4858444"/>
              <a:ext cx="92250" cy="159883"/>
              <a:chOff x="3695869" y="2904706"/>
              <a:chExt cx="184500" cy="319767"/>
            </a:xfrm>
          </p:grpSpPr>
          <p:sp>
            <p:nvSpPr>
              <p:cNvPr id="1196" name="Shape 1196"/>
              <p:cNvSpPr/>
              <p:nvPr/>
            </p:nvSpPr>
            <p:spPr>
              <a:xfrm>
                <a:off x="3695869" y="3000373"/>
                <a:ext cx="184500" cy="224100"/>
              </a:xfrm>
              <a:prstGeom prst="triangle">
                <a:avLst>
                  <a:gd name="adj" fmla="val 50000"/>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197" name="Shape 1197"/>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198" name="Shape 1198"/>
            <p:cNvGrpSpPr/>
            <p:nvPr/>
          </p:nvGrpSpPr>
          <p:grpSpPr>
            <a:xfrm>
              <a:off x="5098015" y="4858449"/>
              <a:ext cx="68550" cy="169750"/>
              <a:chOff x="3719616" y="2904706"/>
              <a:chExt cx="137100" cy="339501"/>
            </a:xfrm>
          </p:grpSpPr>
          <p:sp>
            <p:nvSpPr>
              <p:cNvPr id="1199" name="Shape 1199"/>
              <p:cNvSpPr/>
              <p:nvPr/>
            </p:nvSpPr>
            <p:spPr>
              <a:xfrm>
                <a:off x="3719616" y="3020107"/>
                <a:ext cx="137100" cy="224100"/>
              </a:xfrm>
              <a:prstGeom prst="rect">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00" name="Shape 1200"/>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201" name="Shape 1201"/>
            <p:cNvGrpSpPr/>
            <p:nvPr/>
          </p:nvGrpSpPr>
          <p:grpSpPr>
            <a:xfrm>
              <a:off x="6980265" y="4858449"/>
              <a:ext cx="68507" cy="169708"/>
              <a:chOff x="3719616" y="2904706"/>
              <a:chExt cx="137014" cy="339417"/>
            </a:xfrm>
          </p:grpSpPr>
          <p:sp>
            <p:nvSpPr>
              <p:cNvPr id="1202" name="Shape 1202"/>
              <p:cNvSpPr/>
              <p:nvPr/>
            </p:nvSpPr>
            <p:spPr>
              <a:xfrm rot="10800000">
                <a:off x="3719616" y="3020107"/>
                <a:ext cx="137014" cy="224016"/>
              </a:xfrm>
              <a:prstGeom prst="flowChartManualOperation">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03" name="Shape 1203"/>
              <p:cNvSpPr/>
              <p:nvPr/>
            </p:nvSpPr>
            <p:spPr>
              <a:xfrm>
                <a:off x="3735007" y="2904706"/>
                <a:ext cx="106200" cy="1062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204" name="Shape 1204"/>
          <p:cNvGrpSpPr/>
          <p:nvPr/>
        </p:nvGrpSpPr>
        <p:grpSpPr>
          <a:xfrm>
            <a:off x="3347165" y="3350301"/>
            <a:ext cx="578338" cy="263573"/>
            <a:chOff x="2379185" y="2461575"/>
            <a:chExt cx="494179" cy="232736"/>
          </a:xfrm>
        </p:grpSpPr>
        <p:grpSp>
          <p:nvGrpSpPr>
            <p:cNvPr id="1205" name="Shape 1205"/>
            <p:cNvGrpSpPr/>
            <p:nvPr/>
          </p:nvGrpSpPr>
          <p:grpSpPr>
            <a:xfrm>
              <a:off x="2640628" y="2461575"/>
              <a:ext cx="232736" cy="232736"/>
              <a:chOff x="-4901926" y="-20638"/>
              <a:chExt cx="442800" cy="442800"/>
            </a:xfrm>
          </p:grpSpPr>
          <p:sp>
            <p:nvSpPr>
              <p:cNvPr id="1206" name="Shape 1206"/>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07" name="Shape 1207"/>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08" name="Shape 1208"/>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09" name="Shape 1209"/>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10" name="Shape 1210"/>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cxnSp>
          <p:nvCxnSpPr>
            <p:cNvPr id="1211" name="Shape 1211"/>
            <p:cNvCxnSpPr/>
            <p:nvPr/>
          </p:nvCxnSpPr>
          <p:spPr>
            <a:xfrm rot="10800000">
              <a:off x="2396406" y="2470682"/>
              <a:ext cx="186600" cy="0"/>
            </a:xfrm>
            <a:prstGeom prst="straightConnector1">
              <a:avLst/>
            </a:prstGeom>
            <a:noFill/>
            <a:ln w="9525" cap="flat" cmpd="sng">
              <a:solidFill>
                <a:srgbClr val="008CBF"/>
              </a:solidFill>
              <a:prstDash val="solid"/>
              <a:round/>
              <a:headEnd type="none" w="sm" len="sm"/>
              <a:tailEnd type="none" w="sm" len="sm"/>
            </a:ln>
          </p:spPr>
        </p:cxnSp>
        <p:cxnSp>
          <p:nvCxnSpPr>
            <p:cNvPr id="1212" name="Shape 1212"/>
            <p:cNvCxnSpPr/>
            <p:nvPr/>
          </p:nvCxnSpPr>
          <p:spPr>
            <a:xfrm rot="10800000">
              <a:off x="2428321" y="2542638"/>
              <a:ext cx="186600" cy="0"/>
            </a:xfrm>
            <a:prstGeom prst="straightConnector1">
              <a:avLst/>
            </a:prstGeom>
            <a:noFill/>
            <a:ln w="9525" cap="flat" cmpd="sng">
              <a:solidFill>
                <a:srgbClr val="008CBF"/>
              </a:solidFill>
              <a:prstDash val="solid"/>
              <a:round/>
              <a:headEnd type="none" w="sm" len="sm"/>
              <a:tailEnd type="none" w="sm" len="sm"/>
            </a:ln>
          </p:spPr>
        </p:cxnSp>
        <p:cxnSp>
          <p:nvCxnSpPr>
            <p:cNvPr id="1213" name="Shape 1213"/>
            <p:cNvCxnSpPr/>
            <p:nvPr/>
          </p:nvCxnSpPr>
          <p:spPr>
            <a:xfrm rot="10800000">
              <a:off x="2448368" y="2619395"/>
              <a:ext cx="159600" cy="0"/>
            </a:xfrm>
            <a:prstGeom prst="straightConnector1">
              <a:avLst/>
            </a:prstGeom>
            <a:noFill/>
            <a:ln w="9525" cap="flat" cmpd="sng">
              <a:solidFill>
                <a:srgbClr val="008CBF"/>
              </a:solidFill>
              <a:prstDash val="solid"/>
              <a:round/>
              <a:headEnd type="none" w="sm" len="sm"/>
              <a:tailEnd type="none" w="sm" len="sm"/>
            </a:ln>
          </p:spPr>
        </p:cxnSp>
        <p:cxnSp>
          <p:nvCxnSpPr>
            <p:cNvPr id="1214" name="Shape 1214"/>
            <p:cNvCxnSpPr/>
            <p:nvPr/>
          </p:nvCxnSpPr>
          <p:spPr>
            <a:xfrm rot="10800000">
              <a:off x="2379185" y="2675090"/>
              <a:ext cx="186600" cy="0"/>
            </a:xfrm>
            <a:prstGeom prst="straightConnector1">
              <a:avLst/>
            </a:prstGeom>
            <a:noFill/>
            <a:ln w="9525" cap="flat" cmpd="sng">
              <a:solidFill>
                <a:srgbClr val="008CBF"/>
              </a:solidFill>
              <a:prstDash val="solid"/>
              <a:round/>
              <a:headEnd type="none" w="sm" len="sm"/>
              <a:tailEnd type="none" w="sm" len="sm"/>
            </a:ln>
          </p:spPr>
        </p:cxnSp>
      </p:grpSp>
      <p:grpSp>
        <p:nvGrpSpPr>
          <p:cNvPr id="1215" name="Shape 1215"/>
          <p:cNvGrpSpPr/>
          <p:nvPr/>
        </p:nvGrpSpPr>
        <p:grpSpPr>
          <a:xfrm>
            <a:off x="9939239" y="3390060"/>
            <a:ext cx="577757" cy="505840"/>
            <a:chOff x="7894865" y="2298407"/>
            <a:chExt cx="1020412" cy="923234"/>
          </a:xfrm>
        </p:grpSpPr>
        <p:sp>
          <p:nvSpPr>
            <p:cNvPr id="1216" name="Shape 1216"/>
            <p:cNvSpPr/>
            <p:nvPr/>
          </p:nvSpPr>
          <p:spPr>
            <a:xfrm>
              <a:off x="8080802" y="2505256"/>
              <a:ext cx="640200" cy="640200"/>
            </a:xfrm>
            <a:prstGeom prst="ellipse">
              <a:avLst/>
            </a:prstGeom>
            <a:noFill/>
            <a:ln w="127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217" name="Shape 1217"/>
            <p:cNvGrpSpPr/>
            <p:nvPr/>
          </p:nvGrpSpPr>
          <p:grpSpPr>
            <a:xfrm>
              <a:off x="8217036" y="2298407"/>
              <a:ext cx="319480" cy="319480"/>
              <a:chOff x="-4901926" y="-20638"/>
              <a:chExt cx="442800" cy="442800"/>
            </a:xfrm>
          </p:grpSpPr>
          <p:sp>
            <p:nvSpPr>
              <p:cNvPr id="1218" name="Shape 1218"/>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19" name="Shape 1219"/>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0" name="Shape 1220"/>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1" name="Shape 1221"/>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2" name="Shape 1222"/>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nvGrpSpPr>
            <p:cNvPr id="1223" name="Shape 1223"/>
            <p:cNvGrpSpPr/>
            <p:nvPr/>
          </p:nvGrpSpPr>
          <p:grpSpPr>
            <a:xfrm>
              <a:off x="8595797" y="2902161"/>
              <a:ext cx="319480" cy="319480"/>
              <a:chOff x="-4901926" y="-20638"/>
              <a:chExt cx="442800" cy="442800"/>
            </a:xfrm>
          </p:grpSpPr>
          <p:sp>
            <p:nvSpPr>
              <p:cNvPr id="1224" name="Shape 1224"/>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25" name="Shape 1225"/>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6" name="Shape 1226"/>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7" name="Shape 1227"/>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28" name="Shape 1228"/>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nvGrpSpPr>
            <p:cNvPr id="1229" name="Shape 1229"/>
            <p:cNvGrpSpPr/>
            <p:nvPr/>
          </p:nvGrpSpPr>
          <p:grpSpPr>
            <a:xfrm>
              <a:off x="7894865" y="2902161"/>
              <a:ext cx="319480" cy="319480"/>
              <a:chOff x="-4901926" y="-20638"/>
              <a:chExt cx="442800" cy="442800"/>
            </a:xfrm>
          </p:grpSpPr>
          <p:sp>
            <p:nvSpPr>
              <p:cNvPr id="1230" name="Shape 1230"/>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12700"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31" name="Shape 1231"/>
              <p:cNvCxnSpPr/>
              <p:nvPr/>
            </p:nvCxnSpPr>
            <p:spPr>
              <a:xfrm rot="10800000">
                <a:off x="-4779688"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32" name="Shape 1232"/>
              <p:cNvCxnSpPr/>
              <p:nvPr/>
            </p:nvCxnSpPr>
            <p:spPr>
              <a:xfrm rot="10800000">
                <a:off x="-4711426"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33" name="Shape 1233"/>
              <p:cNvCxnSpPr/>
              <p:nvPr/>
            </p:nvCxnSpPr>
            <p:spPr>
              <a:xfrm rot="10800000">
                <a:off x="-4649513" y="77737"/>
                <a:ext cx="0" cy="222300"/>
              </a:xfrm>
              <a:prstGeom prst="straightConnector1">
                <a:avLst/>
              </a:prstGeom>
              <a:noFill/>
              <a:ln w="12700" cap="rnd" cmpd="sng">
                <a:solidFill>
                  <a:srgbClr val="FFAB40"/>
                </a:solidFill>
                <a:prstDash val="solid"/>
                <a:round/>
                <a:headEnd type="none" w="sm" len="sm"/>
                <a:tailEnd type="none" w="sm" len="sm"/>
              </a:ln>
            </p:spPr>
          </p:cxnSp>
          <p:cxnSp>
            <p:nvCxnSpPr>
              <p:cNvPr id="1234" name="Shape 1234"/>
              <p:cNvCxnSpPr/>
              <p:nvPr/>
            </p:nvCxnSpPr>
            <p:spPr>
              <a:xfrm rot="10800000">
                <a:off x="-4581251" y="77737"/>
                <a:ext cx="0" cy="222300"/>
              </a:xfrm>
              <a:prstGeom prst="straightConnector1">
                <a:avLst/>
              </a:prstGeom>
              <a:noFill/>
              <a:ln w="12700" cap="rnd" cmpd="sng">
                <a:solidFill>
                  <a:srgbClr val="FFAB40"/>
                </a:solidFill>
                <a:prstDash val="solid"/>
                <a:round/>
                <a:headEnd type="none" w="sm" len="sm"/>
                <a:tailEnd type="none" w="sm" len="sm"/>
              </a:ln>
            </p:spPr>
          </p:cxnSp>
        </p:grpSp>
      </p:grpSp>
      <p:grpSp>
        <p:nvGrpSpPr>
          <p:cNvPr id="1235" name="Shape 1235"/>
          <p:cNvGrpSpPr/>
          <p:nvPr/>
        </p:nvGrpSpPr>
        <p:grpSpPr>
          <a:xfrm>
            <a:off x="4047162" y="2016940"/>
            <a:ext cx="307972" cy="140363"/>
            <a:chOff x="2379185" y="2461575"/>
            <a:chExt cx="494179" cy="232736"/>
          </a:xfrm>
        </p:grpSpPr>
        <p:grpSp>
          <p:nvGrpSpPr>
            <p:cNvPr id="1236" name="Shape 1236"/>
            <p:cNvGrpSpPr/>
            <p:nvPr/>
          </p:nvGrpSpPr>
          <p:grpSpPr>
            <a:xfrm>
              <a:off x="2640628" y="2461575"/>
              <a:ext cx="232736" cy="232736"/>
              <a:chOff x="-4901926" y="-20638"/>
              <a:chExt cx="442800" cy="442800"/>
            </a:xfrm>
          </p:grpSpPr>
          <p:sp>
            <p:nvSpPr>
              <p:cNvPr id="1237" name="Shape 1237"/>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07B8A"/>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38" name="Shape 1238"/>
              <p:cNvCxnSpPr/>
              <p:nvPr/>
            </p:nvCxnSpPr>
            <p:spPr>
              <a:xfrm rot="10800000">
                <a:off x="-4779688"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239" name="Shape 1239"/>
              <p:cNvCxnSpPr/>
              <p:nvPr/>
            </p:nvCxnSpPr>
            <p:spPr>
              <a:xfrm rot="10800000">
                <a:off x="-4711426"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240" name="Shape 1240"/>
              <p:cNvCxnSpPr/>
              <p:nvPr/>
            </p:nvCxnSpPr>
            <p:spPr>
              <a:xfrm rot="10800000">
                <a:off x="-4649513" y="77737"/>
                <a:ext cx="0" cy="222300"/>
              </a:xfrm>
              <a:prstGeom prst="straightConnector1">
                <a:avLst/>
              </a:prstGeom>
              <a:noFill/>
              <a:ln w="9525" cap="rnd" cmpd="sng">
                <a:solidFill>
                  <a:srgbClr val="507B8A"/>
                </a:solidFill>
                <a:prstDash val="solid"/>
                <a:round/>
                <a:headEnd type="none" w="sm" len="sm"/>
                <a:tailEnd type="none" w="sm" len="sm"/>
              </a:ln>
            </p:spPr>
          </p:cxnSp>
          <p:cxnSp>
            <p:nvCxnSpPr>
              <p:cNvPr id="1241" name="Shape 1241"/>
              <p:cNvCxnSpPr/>
              <p:nvPr/>
            </p:nvCxnSpPr>
            <p:spPr>
              <a:xfrm rot="10800000">
                <a:off x="-4581251" y="77737"/>
                <a:ext cx="0" cy="222300"/>
              </a:xfrm>
              <a:prstGeom prst="straightConnector1">
                <a:avLst/>
              </a:prstGeom>
              <a:noFill/>
              <a:ln w="9525" cap="rnd" cmpd="sng">
                <a:solidFill>
                  <a:srgbClr val="507B8A"/>
                </a:solidFill>
                <a:prstDash val="solid"/>
                <a:round/>
                <a:headEnd type="none" w="sm" len="sm"/>
                <a:tailEnd type="none" w="sm" len="sm"/>
              </a:ln>
            </p:spPr>
          </p:cxnSp>
        </p:grpSp>
        <p:cxnSp>
          <p:nvCxnSpPr>
            <p:cNvPr id="1242" name="Shape 1242"/>
            <p:cNvCxnSpPr/>
            <p:nvPr/>
          </p:nvCxnSpPr>
          <p:spPr>
            <a:xfrm rot="10800000">
              <a:off x="2396406" y="2470682"/>
              <a:ext cx="186600" cy="0"/>
            </a:xfrm>
            <a:prstGeom prst="straightConnector1">
              <a:avLst/>
            </a:prstGeom>
            <a:noFill/>
            <a:ln w="9525" cap="flat" cmpd="sng">
              <a:solidFill>
                <a:srgbClr val="507B8A"/>
              </a:solidFill>
              <a:prstDash val="solid"/>
              <a:round/>
              <a:headEnd type="none" w="sm" len="sm"/>
              <a:tailEnd type="none" w="sm" len="sm"/>
            </a:ln>
          </p:spPr>
        </p:cxnSp>
        <p:cxnSp>
          <p:nvCxnSpPr>
            <p:cNvPr id="1243" name="Shape 1243"/>
            <p:cNvCxnSpPr/>
            <p:nvPr/>
          </p:nvCxnSpPr>
          <p:spPr>
            <a:xfrm rot="10800000">
              <a:off x="2428321" y="2542638"/>
              <a:ext cx="186600" cy="0"/>
            </a:xfrm>
            <a:prstGeom prst="straightConnector1">
              <a:avLst/>
            </a:prstGeom>
            <a:noFill/>
            <a:ln w="9525" cap="flat" cmpd="sng">
              <a:solidFill>
                <a:srgbClr val="507B8A"/>
              </a:solidFill>
              <a:prstDash val="solid"/>
              <a:round/>
              <a:headEnd type="none" w="sm" len="sm"/>
              <a:tailEnd type="none" w="sm" len="sm"/>
            </a:ln>
          </p:spPr>
        </p:cxnSp>
        <p:cxnSp>
          <p:nvCxnSpPr>
            <p:cNvPr id="1244" name="Shape 1244"/>
            <p:cNvCxnSpPr/>
            <p:nvPr/>
          </p:nvCxnSpPr>
          <p:spPr>
            <a:xfrm rot="10800000">
              <a:off x="2448368" y="2619395"/>
              <a:ext cx="159600" cy="0"/>
            </a:xfrm>
            <a:prstGeom prst="straightConnector1">
              <a:avLst/>
            </a:prstGeom>
            <a:noFill/>
            <a:ln w="9525" cap="flat" cmpd="sng">
              <a:solidFill>
                <a:srgbClr val="507B8A"/>
              </a:solidFill>
              <a:prstDash val="solid"/>
              <a:round/>
              <a:headEnd type="none" w="sm" len="sm"/>
              <a:tailEnd type="none" w="sm" len="sm"/>
            </a:ln>
          </p:spPr>
        </p:cxnSp>
        <p:cxnSp>
          <p:nvCxnSpPr>
            <p:cNvPr id="1245" name="Shape 1245"/>
            <p:cNvCxnSpPr/>
            <p:nvPr/>
          </p:nvCxnSpPr>
          <p:spPr>
            <a:xfrm rot="10800000">
              <a:off x="2379185" y="2675090"/>
              <a:ext cx="186600" cy="0"/>
            </a:xfrm>
            <a:prstGeom prst="straightConnector1">
              <a:avLst/>
            </a:prstGeom>
            <a:noFill/>
            <a:ln w="9525" cap="flat" cmpd="sng">
              <a:solidFill>
                <a:srgbClr val="507B8A"/>
              </a:solidFill>
              <a:prstDash val="solid"/>
              <a:round/>
              <a:headEnd type="none" w="sm" len="sm"/>
              <a:tailEnd type="none" w="sm" len="sm"/>
            </a:ln>
          </p:spPr>
        </p:cxnSp>
      </p:grpSp>
      <p:grpSp>
        <p:nvGrpSpPr>
          <p:cNvPr id="1246" name="Shape 1246"/>
          <p:cNvGrpSpPr/>
          <p:nvPr/>
        </p:nvGrpSpPr>
        <p:grpSpPr>
          <a:xfrm>
            <a:off x="4007221" y="5646418"/>
            <a:ext cx="602207" cy="274442"/>
            <a:chOff x="2379185" y="2461575"/>
            <a:chExt cx="494179" cy="232736"/>
          </a:xfrm>
        </p:grpSpPr>
        <p:grpSp>
          <p:nvGrpSpPr>
            <p:cNvPr id="1247" name="Shape 1247"/>
            <p:cNvGrpSpPr/>
            <p:nvPr/>
          </p:nvGrpSpPr>
          <p:grpSpPr>
            <a:xfrm>
              <a:off x="2640628" y="2461575"/>
              <a:ext cx="232736" cy="232736"/>
              <a:chOff x="-4901926" y="-20638"/>
              <a:chExt cx="442800" cy="442800"/>
            </a:xfrm>
          </p:grpSpPr>
          <p:sp>
            <p:nvSpPr>
              <p:cNvPr id="1248" name="Shape 1248"/>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FAB4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49" name="Shape 1249"/>
              <p:cNvCxnSpPr/>
              <p:nvPr/>
            </p:nvCxnSpPr>
            <p:spPr>
              <a:xfrm rot="10800000">
                <a:off x="-4779688"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250" name="Shape 1250"/>
              <p:cNvCxnSpPr/>
              <p:nvPr/>
            </p:nvCxnSpPr>
            <p:spPr>
              <a:xfrm rot="10800000">
                <a:off x="-4711426"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251" name="Shape 1251"/>
              <p:cNvCxnSpPr/>
              <p:nvPr/>
            </p:nvCxnSpPr>
            <p:spPr>
              <a:xfrm rot="10800000">
                <a:off x="-4649513" y="77737"/>
                <a:ext cx="0" cy="222300"/>
              </a:xfrm>
              <a:prstGeom prst="straightConnector1">
                <a:avLst/>
              </a:prstGeom>
              <a:noFill/>
              <a:ln w="9525" cap="rnd" cmpd="sng">
                <a:solidFill>
                  <a:srgbClr val="FFAB40"/>
                </a:solidFill>
                <a:prstDash val="solid"/>
                <a:round/>
                <a:headEnd type="none" w="sm" len="sm"/>
                <a:tailEnd type="none" w="sm" len="sm"/>
              </a:ln>
            </p:spPr>
          </p:cxnSp>
          <p:cxnSp>
            <p:nvCxnSpPr>
              <p:cNvPr id="1252" name="Shape 1252"/>
              <p:cNvCxnSpPr/>
              <p:nvPr/>
            </p:nvCxnSpPr>
            <p:spPr>
              <a:xfrm rot="10800000">
                <a:off x="-4581251" y="77737"/>
                <a:ext cx="0" cy="222300"/>
              </a:xfrm>
              <a:prstGeom prst="straightConnector1">
                <a:avLst/>
              </a:prstGeom>
              <a:noFill/>
              <a:ln w="9525" cap="rnd" cmpd="sng">
                <a:solidFill>
                  <a:srgbClr val="FFAB40"/>
                </a:solidFill>
                <a:prstDash val="solid"/>
                <a:round/>
                <a:headEnd type="none" w="sm" len="sm"/>
                <a:tailEnd type="none" w="sm" len="sm"/>
              </a:ln>
            </p:spPr>
          </p:cxnSp>
        </p:grpSp>
        <p:cxnSp>
          <p:nvCxnSpPr>
            <p:cNvPr id="1253" name="Shape 1253"/>
            <p:cNvCxnSpPr/>
            <p:nvPr/>
          </p:nvCxnSpPr>
          <p:spPr>
            <a:xfrm rot="10800000">
              <a:off x="2396406" y="2470682"/>
              <a:ext cx="186600" cy="0"/>
            </a:xfrm>
            <a:prstGeom prst="straightConnector1">
              <a:avLst/>
            </a:prstGeom>
            <a:noFill/>
            <a:ln w="9525" cap="flat" cmpd="sng">
              <a:solidFill>
                <a:srgbClr val="FFAB40"/>
              </a:solidFill>
              <a:prstDash val="solid"/>
              <a:round/>
              <a:headEnd type="none" w="sm" len="sm"/>
              <a:tailEnd type="none" w="sm" len="sm"/>
            </a:ln>
          </p:spPr>
        </p:cxnSp>
        <p:cxnSp>
          <p:nvCxnSpPr>
            <p:cNvPr id="1254" name="Shape 1254"/>
            <p:cNvCxnSpPr/>
            <p:nvPr/>
          </p:nvCxnSpPr>
          <p:spPr>
            <a:xfrm rot="10800000">
              <a:off x="2428321" y="2542638"/>
              <a:ext cx="186600" cy="0"/>
            </a:xfrm>
            <a:prstGeom prst="straightConnector1">
              <a:avLst/>
            </a:prstGeom>
            <a:noFill/>
            <a:ln w="9525" cap="flat" cmpd="sng">
              <a:solidFill>
                <a:srgbClr val="FFAB40"/>
              </a:solidFill>
              <a:prstDash val="solid"/>
              <a:round/>
              <a:headEnd type="none" w="sm" len="sm"/>
              <a:tailEnd type="none" w="sm" len="sm"/>
            </a:ln>
          </p:spPr>
        </p:cxnSp>
        <p:cxnSp>
          <p:nvCxnSpPr>
            <p:cNvPr id="1255" name="Shape 1255"/>
            <p:cNvCxnSpPr/>
            <p:nvPr/>
          </p:nvCxnSpPr>
          <p:spPr>
            <a:xfrm rot="10800000">
              <a:off x="2448368" y="2619395"/>
              <a:ext cx="159600" cy="0"/>
            </a:xfrm>
            <a:prstGeom prst="straightConnector1">
              <a:avLst/>
            </a:prstGeom>
            <a:noFill/>
            <a:ln w="9525" cap="flat" cmpd="sng">
              <a:solidFill>
                <a:srgbClr val="FFAB40"/>
              </a:solidFill>
              <a:prstDash val="solid"/>
              <a:round/>
              <a:headEnd type="none" w="sm" len="sm"/>
              <a:tailEnd type="none" w="sm" len="sm"/>
            </a:ln>
          </p:spPr>
        </p:cxnSp>
        <p:cxnSp>
          <p:nvCxnSpPr>
            <p:cNvPr id="1256" name="Shape 1256"/>
            <p:cNvCxnSpPr/>
            <p:nvPr/>
          </p:nvCxnSpPr>
          <p:spPr>
            <a:xfrm rot="10800000">
              <a:off x="2379185" y="2675090"/>
              <a:ext cx="186600" cy="0"/>
            </a:xfrm>
            <a:prstGeom prst="straightConnector1">
              <a:avLst/>
            </a:prstGeom>
            <a:noFill/>
            <a:ln w="9525" cap="flat" cmpd="sng">
              <a:solidFill>
                <a:srgbClr val="FFAB40"/>
              </a:solidFill>
              <a:prstDash val="solid"/>
              <a:round/>
              <a:headEnd type="none" w="sm" len="sm"/>
              <a:tailEnd type="none" w="sm" len="sm"/>
            </a:ln>
          </p:spPr>
        </p:cxnSp>
      </p:grpSp>
      <p:sp>
        <p:nvSpPr>
          <p:cNvPr id="1257" name="Shape 1257"/>
          <p:cNvSpPr txBox="1"/>
          <p:nvPr/>
        </p:nvSpPr>
        <p:spPr>
          <a:xfrm>
            <a:off x="3072625" y="3655170"/>
            <a:ext cx="274200" cy="836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pic>
        <p:nvPicPr>
          <p:cNvPr id="1258" name="Shape 1258"/>
          <p:cNvPicPr preferRelativeResize="0"/>
          <p:nvPr/>
        </p:nvPicPr>
        <p:blipFill rotWithShape="1">
          <a:blip r:embed="rId3">
            <a:alphaModFix/>
          </a:blip>
          <a:srcRect/>
          <a:stretch/>
        </p:blipFill>
        <p:spPr>
          <a:xfrm>
            <a:off x="1985246" y="3001663"/>
            <a:ext cx="202222" cy="195685"/>
          </a:xfrm>
          <a:prstGeom prst="rect">
            <a:avLst/>
          </a:prstGeom>
          <a:noFill/>
          <a:ln>
            <a:noFill/>
          </a:ln>
        </p:spPr>
      </p:pic>
      <p:sp>
        <p:nvSpPr>
          <p:cNvPr id="1259" name="Shape 1259"/>
          <p:cNvSpPr/>
          <p:nvPr/>
        </p:nvSpPr>
        <p:spPr>
          <a:xfrm>
            <a:off x="1119930" y="3720873"/>
            <a:ext cx="259800" cy="25140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FFAB4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grpSp>
        <p:nvGrpSpPr>
          <p:cNvPr id="1260" name="Shape 1260"/>
          <p:cNvGrpSpPr/>
          <p:nvPr/>
        </p:nvGrpSpPr>
        <p:grpSpPr>
          <a:xfrm>
            <a:off x="837421" y="3735993"/>
            <a:ext cx="241693" cy="224301"/>
            <a:chOff x="5389563" y="5646738"/>
            <a:chExt cx="542887" cy="520662"/>
          </a:xfrm>
        </p:grpSpPr>
        <p:sp>
          <p:nvSpPr>
            <p:cNvPr id="1261" name="Shape 1261"/>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Shape 1262"/>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Shape 1263"/>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4" name="Shape 1264"/>
          <p:cNvGrpSpPr/>
          <p:nvPr/>
        </p:nvGrpSpPr>
        <p:grpSpPr>
          <a:xfrm>
            <a:off x="1398581" y="3207979"/>
            <a:ext cx="229009" cy="173740"/>
            <a:chOff x="-4970188" y="1103312"/>
            <a:chExt cx="565037" cy="442987"/>
          </a:xfrm>
        </p:grpSpPr>
        <p:sp>
          <p:nvSpPr>
            <p:cNvPr id="1265" name="Shape 1265"/>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66" name="Shape 1266"/>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67" name="Shape 1267"/>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268" name="Shape 1268"/>
            <p:cNvCxnSpPr/>
            <p:nvPr/>
          </p:nvCxnSpPr>
          <p:spPr>
            <a:xfrm rot="10800000" flipH="1">
              <a:off x="-4833663" y="1187449"/>
              <a:ext cx="69900" cy="114300"/>
            </a:xfrm>
            <a:prstGeom prst="straightConnector1">
              <a:avLst/>
            </a:prstGeom>
            <a:noFill/>
            <a:ln w="9525" cap="rnd" cmpd="sng">
              <a:solidFill>
                <a:srgbClr val="FFAB40"/>
              </a:solidFill>
              <a:prstDash val="solid"/>
              <a:round/>
              <a:headEnd type="none" w="sm" len="sm"/>
              <a:tailEnd type="none" w="sm" len="sm"/>
            </a:ln>
          </p:spPr>
        </p:cxnSp>
        <p:cxnSp>
          <p:nvCxnSpPr>
            <p:cNvPr id="1269" name="Shape 1269"/>
            <p:cNvCxnSpPr/>
            <p:nvPr/>
          </p:nvCxnSpPr>
          <p:spPr>
            <a:xfrm rot="10800000" flipH="1">
              <a:off x="-4771751" y="1187449"/>
              <a:ext cx="76200" cy="114300"/>
            </a:xfrm>
            <a:prstGeom prst="straightConnector1">
              <a:avLst/>
            </a:prstGeom>
            <a:noFill/>
            <a:ln w="9525" cap="rnd" cmpd="sng">
              <a:solidFill>
                <a:srgbClr val="FFAB40"/>
              </a:solidFill>
              <a:prstDash val="solid"/>
              <a:round/>
              <a:headEnd type="none" w="sm" len="sm"/>
              <a:tailEnd type="none" w="sm" len="sm"/>
            </a:ln>
          </p:spPr>
        </p:cxnSp>
        <p:cxnSp>
          <p:nvCxnSpPr>
            <p:cNvPr id="1270" name="Shape 1270"/>
            <p:cNvCxnSpPr/>
            <p:nvPr/>
          </p:nvCxnSpPr>
          <p:spPr>
            <a:xfrm rot="10800000" flipH="1">
              <a:off x="-4703488" y="1187449"/>
              <a:ext cx="76200" cy="114300"/>
            </a:xfrm>
            <a:prstGeom prst="straightConnector1">
              <a:avLst/>
            </a:prstGeom>
            <a:noFill/>
            <a:ln w="9525" cap="rnd" cmpd="sng">
              <a:solidFill>
                <a:srgbClr val="FFAB40"/>
              </a:solidFill>
              <a:prstDash val="solid"/>
              <a:round/>
              <a:headEnd type="none" w="sm" len="sm"/>
              <a:tailEnd type="none" w="sm" len="sm"/>
            </a:ln>
          </p:spPr>
        </p:cxnSp>
      </p:grpSp>
      <p:cxnSp>
        <p:nvCxnSpPr>
          <p:cNvPr id="1271" name="Shape 1271"/>
          <p:cNvCxnSpPr/>
          <p:nvPr/>
        </p:nvCxnSpPr>
        <p:spPr>
          <a:xfrm>
            <a:off x="1322003" y="3445082"/>
            <a:ext cx="422700" cy="0"/>
          </a:xfrm>
          <a:prstGeom prst="straightConnector1">
            <a:avLst/>
          </a:prstGeom>
          <a:noFill/>
          <a:ln w="9525" cap="flat" cmpd="sng">
            <a:solidFill>
              <a:srgbClr val="008CBF"/>
            </a:solidFill>
            <a:prstDash val="solid"/>
            <a:round/>
            <a:headEnd type="none" w="sm" len="sm"/>
            <a:tailEnd type="triangle" w="med" len="med"/>
          </a:ln>
        </p:spPr>
      </p:cxnSp>
      <p:grpSp>
        <p:nvGrpSpPr>
          <p:cNvPr id="1272" name="Shape 1272"/>
          <p:cNvGrpSpPr/>
          <p:nvPr/>
        </p:nvGrpSpPr>
        <p:grpSpPr>
          <a:xfrm>
            <a:off x="5102798" y="6064725"/>
            <a:ext cx="287378" cy="219694"/>
            <a:chOff x="4742710" y="2241049"/>
            <a:chExt cx="337536" cy="266651"/>
          </a:xfrm>
        </p:grpSpPr>
        <p:pic>
          <p:nvPicPr>
            <p:cNvPr id="1273" name="Shape 1273"/>
            <p:cNvPicPr preferRelativeResize="0"/>
            <p:nvPr/>
          </p:nvPicPr>
          <p:blipFill rotWithShape="1">
            <a:blip r:embed="rId4">
              <a:alphaModFix/>
            </a:blip>
            <a:srcRect/>
            <a:stretch/>
          </p:blipFill>
          <p:spPr>
            <a:xfrm>
              <a:off x="4742710" y="2245474"/>
              <a:ext cx="337536" cy="253152"/>
            </a:xfrm>
            <a:prstGeom prst="rect">
              <a:avLst/>
            </a:prstGeom>
            <a:noFill/>
            <a:ln>
              <a:noFill/>
            </a:ln>
          </p:spPr>
        </p:pic>
        <p:grpSp>
          <p:nvGrpSpPr>
            <p:cNvPr id="1274" name="Shape 1274"/>
            <p:cNvGrpSpPr/>
            <p:nvPr/>
          </p:nvGrpSpPr>
          <p:grpSpPr>
            <a:xfrm>
              <a:off x="4791350" y="2241049"/>
              <a:ext cx="236137" cy="266651"/>
              <a:chOff x="4009819" y="2174239"/>
              <a:chExt cx="732891" cy="827596"/>
            </a:xfrm>
          </p:grpSpPr>
          <p:sp>
            <p:nvSpPr>
              <p:cNvPr id="1275" name="Shape 1275"/>
              <p:cNvSpPr/>
              <p:nvPr/>
            </p:nvSpPr>
            <p:spPr>
              <a:xfrm>
                <a:off x="4009819"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76" name="Shape 1276"/>
              <p:cNvSpPr/>
              <p:nvPr/>
            </p:nvSpPr>
            <p:spPr>
              <a:xfrm rot="10800000" flipH="1">
                <a:off x="4009819"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77" name="Shape 1277"/>
              <p:cNvSpPr/>
              <p:nvPr/>
            </p:nvSpPr>
            <p:spPr>
              <a:xfrm flipH="1">
                <a:off x="4478410"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78" name="Shape 1278"/>
              <p:cNvSpPr/>
              <p:nvPr/>
            </p:nvSpPr>
            <p:spPr>
              <a:xfrm rot="10800000">
                <a:off x="4478410"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sp>
        <p:nvSpPr>
          <p:cNvPr id="1279" name="Shape 1279"/>
          <p:cNvSpPr/>
          <p:nvPr/>
        </p:nvSpPr>
        <p:spPr>
          <a:xfrm>
            <a:off x="4882145" y="6049127"/>
            <a:ext cx="214800" cy="207900"/>
          </a:xfrm>
          <a:prstGeom prst="noSmoking">
            <a:avLst>
              <a:gd name="adj" fmla="val 6500"/>
            </a:avLst>
          </a:prstGeom>
          <a:solidFill>
            <a:srgbClr val="EF4A5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280" name="Shape 1280"/>
          <p:cNvGrpSpPr/>
          <p:nvPr/>
        </p:nvGrpSpPr>
        <p:grpSpPr>
          <a:xfrm>
            <a:off x="5113450" y="3831810"/>
            <a:ext cx="4078227" cy="227169"/>
            <a:chOff x="3888442" y="2886750"/>
            <a:chExt cx="3484770" cy="200591"/>
          </a:xfrm>
        </p:grpSpPr>
        <p:grpSp>
          <p:nvGrpSpPr>
            <p:cNvPr id="1281" name="Shape 1281"/>
            <p:cNvGrpSpPr/>
            <p:nvPr/>
          </p:nvGrpSpPr>
          <p:grpSpPr>
            <a:xfrm>
              <a:off x="3888442" y="2893352"/>
              <a:ext cx="245557" cy="193989"/>
              <a:chOff x="4742710" y="2241049"/>
              <a:chExt cx="337536" cy="266651"/>
            </a:xfrm>
          </p:grpSpPr>
          <p:pic>
            <p:nvPicPr>
              <p:cNvPr id="1282" name="Shape 1282"/>
              <p:cNvPicPr preferRelativeResize="0"/>
              <p:nvPr/>
            </p:nvPicPr>
            <p:blipFill rotWithShape="1">
              <a:blip r:embed="rId5">
                <a:alphaModFix/>
              </a:blip>
              <a:srcRect/>
              <a:stretch/>
            </p:blipFill>
            <p:spPr>
              <a:xfrm>
                <a:off x="4742710" y="2245474"/>
                <a:ext cx="337536" cy="253152"/>
              </a:xfrm>
              <a:prstGeom prst="rect">
                <a:avLst/>
              </a:prstGeom>
              <a:noFill/>
              <a:ln>
                <a:noFill/>
              </a:ln>
            </p:spPr>
          </p:pic>
          <p:grpSp>
            <p:nvGrpSpPr>
              <p:cNvPr id="1283" name="Shape 1283"/>
              <p:cNvGrpSpPr/>
              <p:nvPr/>
            </p:nvGrpSpPr>
            <p:grpSpPr>
              <a:xfrm>
                <a:off x="4791350" y="2241049"/>
                <a:ext cx="236137" cy="266651"/>
                <a:chOff x="4009819" y="2174239"/>
                <a:chExt cx="732891" cy="827596"/>
              </a:xfrm>
            </p:grpSpPr>
            <p:sp>
              <p:nvSpPr>
                <p:cNvPr id="1284" name="Shape 1284"/>
                <p:cNvSpPr/>
                <p:nvPr/>
              </p:nvSpPr>
              <p:spPr>
                <a:xfrm>
                  <a:off x="4009819"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85" name="Shape 1285"/>
                <p:cNvSpPr/>
                <p:nvPr/>
              </p:nvSpPr>
              <p:spPr>
                <a:xfrm rot="10800000" flipH="1">
                  <a:off x="4009819"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86" name="Shape 1286"/>
                <p:cNvSpPr/>
                <p:nvPr/>
              </p:nvSpPr>
              <p:spPr>
                <a:xfrm flipH="1">
                  <a:off x="4478410"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87" name="Shape 1287"/>
                <p:cNvSpPr/>
                <p:nvPr/>
              </p:nvSpPr>
              <p:spPr>
                <a:xfrm rot="10800000">
                  <a:off x="4478410"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288" name="Shape 1288"/>
            <p:cNvGrpSpPr/>
            <p:nvPr/>
          </p:nvGrpSpPr>
          <p:grpSpPr>
            <a:xfrm>
              <a:off x="5271431" y="2893352"/>
              <a:ext cx="245557" cy="193989"/>
              <a:chOff x="4742710" y="2241049"/>
              <a:chExt cx="337536" cy="266651"/>
            </a:xfrm>
          </p:grpSpPr>
          <p:pic>
            <p:nvPicPr>
              <p:cNvPr id="1289" name="Shape 1289"/>
              <p:cNvPicPr preferRelativeResize="0"/>
              <p:nvPr/>
            </p:nvPicPr>
            <p:blipFill rotWithShape="1">
              <a:blip r:embed="rId5">
                <a:alphaModFix/>
              </a:blip>
              <a:srcRect/>
              <a:stretch/>
            </p:blipFill>
            <p:spPr>
              <a:xfrm>
                <a:off x="4742710" y="2245474"/>
                <a:ext cx="337536" cy="253152"/>
              </a:xfrm>
              <a:prstGeom prst="rect">
                <a:avLst/>
              </a:prstGeom>
              <a:noFill/>
              <a:ln>
                <a:noFill/>
              </a:ln>
            </p:spPr>
          </p:pic>
          <p:grpSp>
            <p:nvGrpSpPr>
              <p:cNvPr id="1290" name="Shape 1290"/>
              <p:cNvGrpSpPr/>
              <p:nvPr/>
            </p:nvGrpSpPr>
            <p:grpSpPr>
              <a:xfrm>
                <a:off x="4791350" y="2241049"/>
                <a:ext cx="236137" cy="266651"/>
                <a:chOff x="4009819" y="2174239"/>
                <a:chExt cx="732891" cy="827596"/>
              </a:xfrm>
            </p:grpSpPr>
            <p:sp>
              <p:nvSpPr>
                <p:cNvPr id="1291" name="Shape 1291"/>
                <p:cNvSpPr/>
                <p:nvPr/>
              </p:nvSpPr>
              <p:spPr>
                <a:xfrm>
                  <a:off x="4009819"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92" name="Shape 1292"/>
                <p:cNvSpPr/>
                <p:nvPr/>
              </p:nvSpPr>
              <p:spPr>
                <a:xfrm rot="10800000" flipH="1">
                  <a:off x="4009819"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93" name="Shape 1293"/>
                <p:cNvSpPr/>
                <p:nvPr/>
              </p:nvSpPr>
              <p:spPr>
                <a:xfrm flipH="1">
                  <a:off x="4478410"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94" name="Shape 1294"/>
                <p:cNvSpPr/>
                <p:nvPr/>
              </p:nvSpPr>
              <p:spPr>
                <a:xfrm rot="10800000">
                  <a:off x="4478410"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295" name="Shape 1295"/>
            <p:cNvGrpSpPr/>
            <p:nvPr/>
          </p:nvGrpSpPr>
          <p:grpSpPr>
            <a:xfrm>
              <a:off x="7127655" y="2886750"/>
              <a:ext cx="245557" cy="193989"/>
              <a:chOff x="4742710" y="2241049"/>
              <a:chExt cx="337536" cy="266651"/>
            </a:xfrm>
          </p:grpSpPr>
          <p:pic>
            <p:nvPicPr>
              <p:cNvPr id="1296" name="Shape 1296"/>
              <p:cNvPicPr preferRelativeResize="0"/>
              <p:nvPr/>
            </p:nvPicPr>
            <p:blipFill rotWithShape="1">
              <a:blip r:embed="rId5">
                <a:alphaModFix/>
              </a:blip>
              <a:srcRect/>
              <a:stretch/>
            </p:blipFill>
            <p:spPr>
              <a:xfrm>
                <a:off x="4742710" y="2245474"/>
                <a:ext cx="337536" cy="253152"/>
              </a:xfrm>
              <a:prstGeom prst="rect">
                <a:avLst/>
              </a:prstGeom>
              <a:noFill/>
              <a:ln>
                <a:noFill/>
              </a:ln>
            </p:spPr>
          </p:pic>
          <p:grpSp>
            <p:nvGrpSpPr>
              <p:cNvPr id="1297" name="Shape 1297"/>
              <p:cNvGrpSpPr/>
              <p:nvPr/>
            </p:nvGrpSpPr>
            <p:grpSpPr>
              <a:xfrm>
                <a:off x="4791350" y="2241049"/>
                <a:ext cx="236137" cy="266651"/>
                <a:chOff x="4009819" y="2174239"/>
                <a:chExt cx="732891" cy="827596"/>
              </a:xfrm>
            </p:grpSpPr>
            <p:sp>
              <p:nvSpPr>
                <p:cNvPr id="1298" name="Shape 1298"/>
                <p:cNvSpPr/>
                <p:nvPr/>
              </p:nvSpPr>
              <p:spPr>
                <a:xfrm>
                  <a:off x="4009819"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299" name="Shape 1299"/>
                <p:cNvSpPr/>
                <p:nvPr/>
              </p:nvSpPr>
              <p:spPr>
                <a:xfrm rot="10800000" flipH="1">
                  <a:off x="4009819"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00" name="Shape 1300"/>
                <p:cNvSpPr/>
                <p:nvPr/>
              </p:nvSpPr>
              <p:spPr>
                <a:xfrm flipH="1">
                  <a:off x="4478410" y="2174239"/>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01" name="Shape 1301"/>
                <p:cNvSpPr/>
                <p:nvPr/>
              </p:nvSpPr>
              <p:spPr>
                <a:xfrm rot="10800000">
                  <a:off x="4478410" y="2737535"/>
                  <a:ext cx="264300" cy="264300"/>
                </a:xfrm>
                <a:prstGeom prst="halfFrame">
                  <a:avLst>
                    <a:gd name="adj1" fmla="val 14436"/>
                    <a:gd name="adj2" fmla="val 13723"/>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grpSp>
        <p:nvGrpSpPr>
          <p:cNvPr id="1302" name="Shape 1302"/>
          <p:cNvGrpSpPr/>
          <p:nvPr/>
        </p:nvGrpSpPr>
        <p:grpSpPr>
          <a:xfrm>
            <a:off x="4711352" y="3150283"/>
            <a:ext cx="4268265" cy="331333"/>
            <a:chOff x="3544857" y="2284961"/>
            <a:chExt cx="3647155" cy="292568"/>
          </a:xfrm>
        </p:grpSpPr>
        <p:grpSp>
          <p:nvGrpSpPr>
            <p:cNvPr id="1303" name="Shape 1303"/>
            <p:cNvGrpSpPr/>
            <p:nvPr/>
          </p:nvGrpSpPr>
          <p:grpSpPr>
            <a:xfrm>
              <a:off x="3544857" y="2332353"/>
              <a:ext cx="206514" cy="198060"/>
              <a:chOff x="5389563" y="5646738"/>
              <a:chExt cx="542887" cy="520662"/>
            </a:xfrm>
          </p:grpSpPr>
          <p:sp>
            <p:nvSpPr>
              <p:cNvPr id="1304" name="Shape 1304"/>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Shape 1305"/>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Shape 1306"/>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7" name="Shape 1307"/>
            <p:cNvGrpSpPr/>
            <p:nvPr/>
          </p:nvGrpSpPr>
          <p:grpSpPr>
            <a:xfrm>
              <a:off x="4848226" y="2332353"/>
              <a:ext cx="206514" cy="198060"/>
              <a:chOff x="5389563" y="5646738"/>
              <a:chExt cx="542887" cy="520662"/>
            </a:xfrm>
          </p:grpSpPr>
          <p:sp>
            <p:nvSpPr>
              <p:cNvPr id="1308" name="Shape 1308"/>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Shape 1309"/>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Shape 1310"/>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1" name="Shape 1311"/>
            <p:cNvGrpSpPr/>
            <p:nvPr/>
          </p:nvGrpSpPr>
          <p:grpSpPr>
            <a:xfrm>
              <a:off x="6734378" y="2332353"/>
              <a:ext cx="206514" cy="198060"/>
              <a:chOff x="5389563" y="5646738"/>
              <a:chExt cx="542887" cy="520662"/>
            </a:xfrm>
          </p:grpSpPr>
          <p:sp>
            <p:nvSpPr>
              <p:cNvPr id="1312" name="Shape 1312"/>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Shape 1313"/>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Shape 1314"/>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5" name="Shape 1315"/>
            <p:cNvGrpSpPr/>
            <p:nvPr/>
          </p:nvGrpSpPr>
          <p:grpSpPr>
            <a:xfrm rot="2805029">
              <a:off x="3727735" y="2375309"/>
              <a:ext cx="296446" cy="111871"/>
              <a:chOff x="3010345" y="4363156"/>
              <a:chExt cx="1049706" cy="391037"/>
            </a:xfrm>
          </p:grpSpPr>
          <p:sp>
            <p:nvSpPr>
              <p:cNvPr id="1316" name="Shape 1316"/>
              <p:cNvSpPr/>
              <p:nvPr/>
            </p:nvSpPr>
            <p:spPr>
              <a:xfrm>
                <a:off x="3175446" y="4363156"/>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17" name="Shape 1317"/>
              <p:cNvSpPr/>
              <p:nvPr/>
            </p:nvSpPr>
            <p:spPr>
              <a:xfrm>
                <a:off x="3175445" y="4533993"/>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18" name="Shape 1318"/>
              <p:cNvSpPr/>
              <p:nvPr/>
            </p:nvSpPr>
            <p:spPr>
              <a:xfrm>
                <a:off x="3010345" y="4444539"/>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19" name="Shape 1319"/>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0" name="Shape 1320"/>
              <p:cNvSpPr/>
              <p:nvPr/>
            </p:nvSpPr>
            <p:spPr>
              <a:xfrm>
                <a:off x="3407251"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1" name="Shape 1321"/>
              <p:cNvSpPr/>
              <p:nvPr/>
            </p:nvSpPr>
            <p:spPr>
              <a:xfrm>
                <a:off x="3951068" y="4554452"/>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2" name="Shape 1322"/>
              <p:cNvSpPr/>
              <p:nvPr/>
            </p:nvSpPr>
            <p:spPr>
              <a:xfrm>
                <a:off x="3857671" y="4537674"/>
                <a:ext cx="48000" cy="957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3" name="Shape 1323"/>
              <p:cNvSpPr/>
              <p:nvPr/>
            </p:nvSpPr>
            <p:spPr>
              <a:xfrm>
                <a:off x="3748603" y="4563070"/>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24" name="Shape 1324"/>
            <p:cNvGrpSpPr/>
            <p:nvPr/>
          </p:nvGrpSpPr>
          <p:grpSpPr>
            <a:xfrm rot="2793314">
              <a:off x="5038743" y="2393511"/>
              <a:ext cx="246604" cy="109729"/>
              <a:chOff x="3175445" y="4363156"/>
              <a:chExt cx="884605" cy="391037"/>
            </a:xfrm>
          </p:grpSpPr>
          <p:sp>
            <p:nvSpPr>
              <p:cNvPr id="1325" name="Shape 1325"/>
              <p:cNvSpPr/>
              <p:nvPr/>
            </p:nvSpPr>
            <p:spPr>
              <a:xfrm>
                <a:off x="3175446" y="4363156"/>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6" name="Shape 1326"/>
              <p:cNvSpPr/>
              <p:nvPr/>
            </p:nvSpPr>
            <p:spPr>
              <a:xfrm>
                <a:off x="3175445" y="4533993"/>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7" name="Shape 1327"/>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8" name="Shape 1328"/>
              <p:cNvSpPr/>
              <p:nvPr/>
            </p:nvSpPr>
            <p:spPr>
              <a:xfrm>
                <a:off x="3407250"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29" name="Shape 1329"/>
              <p:cNvSpPr/>
              <p:nvPr/>
            </p:nvSpPr>
            <p:spPr>
              <a:xfrm>
                <a:off x="3995880" y="444633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0" name="Shape 1330"/>
              <p:cNvSpPr/>
              <p:nvPr/>
            </p:nvSpPr>
            <p:spPr>
              <a:xfrm>
                <a:off x="3917146" y="4537555"/>
                <a:ext cx="41700" cy="1560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1" name="Shape 1331"/>
              <p:cNvSpPr/>
              <p:nvPr/>
            </p:nvSpPr>
            <p:spPr>
              <a:xfrm>
                <a:off x="3810282" y="4490281"/>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32" name="Shape 1332"/>
            <p:cNvGrpSpPr/>
            <p:nvPr/>
          </p:nvGrpSpPr>
          <p:grpSpPr>
            <a:xfrm rot="2796800">
              <a:off x="6964484" y="2419771"/>
              <a:ext cx="243139" cy="61792"/>
              <a:chOff x="3187899" y="4455548"/>
              <a:chExt cx="872151" cy="220200"/>
            </a:xfrm>
          </p:grpSpPr>
          <p:sp>
            <p:nvSpPr>
              <p:cNvPr id="1333" name="Shape 1333"/>
              <p:cNvSpPr/>
              <p:nvPr/>
            </p:nvSpPr>
            <p:spPr>
              <a:xfrm>
                <a:off x="3187899" y="4455548"/>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4" name="Shape 1334"/>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5" name="Shape 1335"/>
              <p:cNvSpPr/>
              <p:nvPr/>
            </p:nvSpPr>
            <p:spPr>
              <a:xfrm>
                <a:off x="3407250"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6" name="Shape 1336"/>
              <p:cNvSpPr/>
              <p:nvPr/>
            </p:nvSpPr>
            <p:spPr>
              <a:xfrm>
                <a:off x="3929112" y="4536272"/>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37" name="Shape 1337"/>
              <p:cNvSpPr/>
              <p:nvPr/>
            </p:nvSpPr>
            <p:spPr>
              <a:xfrm>
                <a:off x="3834828" y="4483298"/>
                <a:ext cx="41100" cy="1560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338" name="Shape 1338"/>
          <p:cNvGrpSpPr/>
          <p:nvPr/>
        </p:nvGrpSpPr>
        <p:grpSpPr>
          <a:xfrm>
            <a:off x="9949898" y="4005288"/>
            <a:ext cx="835067" cy="826140"/>
            <a:chOff x="8017200" y="1156828"/>
            <a:chExt cx="713549" cy="729484"/>
          </a:xfrm>
        </p:grpSpPr>
        <p:grpSp>
          <p:nvGrpSpPr>
            <p:cNvPr id="1339" name="Shape 1339"/>
            <p:cNvGrpSpPr/>
            <p:nvPr/>
          </p:nvGrpSpPr>
          <p:grpSpPr>
            <a:xfrm>
              <a:off x="8017200" y="1156828"/>
              <a:ext cx="512810" cy="680765"/>
              <a:chOff x="7912094" y="779291"/>
              <a:chExt cx="735000" cy="975727"/>
            </a:xfrm>
          </p:grpSpPr>
          <p:sp>
            <p:nvSpPr>
              <p:cNvPr id="1340" name="Shape 1340"/>
              <p:cNvSpPr/>
              <p:nvPr/>
            </p:nvSpPr>
            <p:spPr>
              <a:xfrm>
                <a:off x="7912094" y="849318"/>
                <a:ext cx="735000" cy="905700"/>
              </a:xfrm>
              <a:prstGeom prst="roundRect">
                <a:avLst>
                  <a:gd name="adj" fmla="val 16667"/>
                </a:avLst>
              </a:prstGeom>
              <a:solidFill>
                <a:srgbClr val="FFFFFF"/>
              </a:solidFill>
              <a:ln w="254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1" name="Shape 1341"/>
              <p:cNvSpPr/>
              <p:nvPr/>
            </p:nvSpPr>
            <p:spPr>
              <a:xfrm>
                <a:off x="8053754" y="779291"/>
                <a:ext cx="451800" cy="140100"/>
              </a:xfrm>
              <a:prstGeom prst="rect">
                <a:avLst/>
              </a:prstGeom>
              <a:solidFill>
                <a:srgbClr val="FFAB40"/>
              </a:solidFill>
              <a:ln w="254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2" name="Shape 1342"/>
              <p:cNvSpPr/>
              <p:nvPr/>
            </p:nvSpPr>
            <p:spPr>
              <a:xfrm>
                <a:off x="8001571" y="989916"/>
                <a:ext cx="64800" cy="648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3" name="Shape 1343"/>
              <p:cNvSpPr/>
              <p:nvPr/>
            </p:nvSpPr>
            <p:spPr>
              <a:xfrm>
                <a:off x="8001571" y="1117431"/>
                <a:ext cx="64800" cy="648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4" name="Shape 1344"/>
              <p:cNvSpPr/>
              <p:nvPr/>
            </p:nvSpPr>
            <p:spPr>
              <a:xfrm>
                <a:off x="8001571" y="1260930"/>
                <a:ext cx="64800" cy="648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45" name="Shape 1345"/>
              <p:cNvSpPr/>
              <p:nvPr/>
            </p:nvSpPr>
            <p:spPr>
              <a:xfrm>
                <a:off x="8001571" y="1399102"/>
                <a:ext cx="64800" cy="648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46" name="Shape 1346"/>
            <p:cNvGrpSpPr/>
            <p:nvPr/>
          </p:nvGrpSpPr>
          <p:grpSpPr>
            <a:xfrm>
              <a:off x="8135273" y="1232222"/>
              <a:ext cx="213932" cy="397365"/>
              <a:chOff x="7534184" y="3497514"/>
              <a:chExt cx="213932" cy="397365"/>
            </a:xfrm>
          </p:grpSpPr>
          <p:sp>
            <p:nvSpPr>
              <p:cNvPr id="1347" name="Shape 1347"/>
              <p:cNvSpPr/>
              <p:nvPr/>
            </p:nvSpPr>
            <p:spPr>
              <a:xfrm rot="-2700000">
                <a:off x="7561598" y="3524929"/>
                <a:ext cx="132370" cy="13237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FFAB4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grpSp>
            <p:nvGrpSpPr>
              <p:cNvPr id="1348" name="Shape 1348"/>
              <p:cNvGrpSpPr/>
              <p:nvPr/>
            </p:nvGrpSpPr>
            <p:grpSpPr>
              <a:xfrm>
                <a:off x="7571450" y="3648412"/>
                <a:ext cx="176666" cy="66633"/>
                <a:chOff x="3010345" y="4363156"/>
                <a:chExt cx="1049706" cy="391037"/>
              </a:xfrm>
            </p:grpSpPr>
            <p:sp>
              <p:nvSpPr>
                <p:cNvPr id="1349" name="Shape 1349"/>
                <p:cNvSpPr/>
                <p:nvPr/>
              </p:nvSpPr>
              <p:spPr>
                <a:xfrm>
                  <a:off x="3175446" y="4363156"/>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0" name="Shape 1350"/>
                <p:cNvSpPr/>
                <p:nvPr/>
              </p:nvSpPr>
              <p:spPr>
                <a:xfrm>
                  <a:off x="3175445" y="4533993"/>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1" name="Shape 1351"/>
                <p:cNvSpPr/>
                <p:nvPr/>
              </p:nvSpPr>
              <p:spPr>
                <a:xfrm>
                  <a:off x="3010345" y="4444539"/>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2" name="Shape 1352"/>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3" name="Shape 1353"/>
                <p:cNvSpPr/>
                <p:nvPr/>
              </p:nvSpPr>
              <p:spPr>
                <a:xfrm>
                  <a:off x="3407251"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4" name="Shape 1354"/>
                <p:cNvSpPr/>
                <p:nvPr/>
              </p:nvSpPr>
              <p:spPr>
                <a:xfrm>
                  <a:off x="3951068" y="4554452"/>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5" name="Shape 1355"/>
                <p:cNvSpPr/>
                <p:nvPr/>
              </p:nvSpPr>
              <p:spPr>
                <a:xfrm>
                  <a:off x="3857671" y="4537674"/>
                  <a:ext cx="48000" cy="957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6" name="Shape 1356"/>
                <p:cNvSpPr/>
                <p:nvPr/>
              </p:nvSpPr>
              <p:spPr>
                <a:xfrm>
                  <a:off x="3748603" y="4563070"/>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57" name="Shape 1357"/>
              <p:cNvGrpSpPr/>
              <p:nvPr/>
            </p:nvGrpSpPr>
            <p:grpSpPr>
              <a:xfrm>
                <a:off x="7593652" y="3748874"/>
                <a:ext cx="146933" cy="65381"/>
                <a:chOff x="3175445" y="4363156"/>
                <a:chExt cx="884605" cy="391037"/>
              </a:xfrm>
            </p:grpSpPr>
            <p:sp>
              <p:nvSpPr>
                <p:cNvPr id="1358" name="Shape 1358"/>
                <p:cNvSpPr/>
                <p:nvPr/>
              </p:nvSpPr>
              <p:spPr>
                <a:xfrm>
                  <a:off x="3175446" y="4363156"/>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59" name="Shape 1359"/>
                <p:cNvSpPr/>
                <p:nvPr/>
              </p:nvSpPr>
              <p:spPr>
                <a:xfrm>
                  <a:off x="3175445" y="4533993"/>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0" name="Shape 1360"/>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1" name="Shape 1361"/>
                <p:cNvSpPr/>
                <p:nvPr/>
              </p:nvSpPr>
              <p:spPr>
                <a:xfrm>
                  <a:off x="3407250"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2" name="Shape 1362"/>
                <p:cNvSpPr/>
                <p:nvPr/>
              </p:nvSpPr>
              <p:spPr>
                <a:xfrm>
                  <a:off x="3995880" y="444633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3" name="Shape 1363"/>
                <p:cNvSpPr/>
                <p:nvPr/>
              </p:nvSpPr>
              <p:spPr>
                <a:xfrm>
                  <a:off x="3917146" y="4537555"/>
                  <a:ext cx="41700" cy="1560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4" name="Shape 1364"/>
                <p:cNvSpPr/>
                <p:nvPr/>
              </p:nvSpPr>
              <p:spPr>
                <a:xfrm>
                  <a:off x="3810282" y="4490281"/>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65" name="Shape 1365"/>
              <p:cNvGrpSpPr/>
              <p:nvPr/>
            </p:nvGrpSpPr>
            <p:grpSpPr>
              <a:xfrm>
                <a:off x="7597360" y="3858062"/>
                <a:ext cx="143224" cy="36817"/>
                <a:chOff x="3197777" y="4444539"/>
                <a:chExt cx="862273" cy="220200"/>
              </a:xfrm>
            </p:grpSpPr>
            <p:sp>
              <p:nvSpPr>
                <p:cNvPr id="1366" name="Shape 1366"/>
                <p:cNvSpPr/>
                <p:nvPr/>
              </p:nvSpPr>
              <p:spPr>
                <a:xfrm>
                  <a:off x="3197777" y="4444539"/>
                  <a:ext cx="220200" cy="220200"/>
                </a:xfrm>
                <a:prstGeom prst="donut">
                  <a:avLst>
                    <a:gd name="adj" fmla="val 25000"/>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7" name="Shape 1367"/>
                <p:cNvSpPr/>
                <p:nvPr/>
              </p:nvSpPr>
              <p:spPr>
                <a:xfrm>
                  <a:off x="3352801" y="4500127"/>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8" name="Shape 1368"/>
                <p:cNvSpPr/>
                <p:nvPr/>
              </p:nvSpPr>
              <p:spPr>
                <a:xfrm>
                  <a:off x="3407250" y="4531593"/>
                  <a:ext cx="652800" cy="516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69" name="Shape 1369"/>
                <p:cNvSpPr/>
                <p:nvPr/>
              </p:nvSpPr>
              <p:spPr>
                <a:xfrm>
                  <a:off x="3929112" y="4536272"/>
                  <a:ext cx="63600" cy="1269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70" name="Shape 1370"/>
                <p:cNvSpPr/>
                <p:nvPr/>
              </p:nvSpPr>
              <p:spPr>
                <a:xfrm>
                  <a:off x="3834828" y="4483298"/>
                  <a:ext cx="41100" cy="156000"/>
                </a:xfrm>
                <a:prstGeom prst="rect">
                  <a:avLst/>
                </a:prstGeom>
                <a:solidFill>
                  <a:srgbClr val="FFAB4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grpSp>
          <p:nvGrpSpPr>
            <p:cNvPr id="1371" name="Shape 1371"/>
            <p:cNvGrpSpPr/>
            <p:nvPr/>
          </p:nvGrpSpPr>
          <p:grpSpPr>
            <a:xfrm>
              <a:off x="8194661" y="1670777"/>
              <a:ext cx="101846" cy="97676"/>
              <a:chOff x="5389563" y="5646738"/>
              <a:chExt cx="542887" cy="520662"/>
            </a:xfrm>
          </p:grpSpPr>
          <p:sp>
            <p:nvSpPr>
              <p:cNvPr id="1372" name="Shape 1372"/>
              <p:cNvSpPr/>
              <p:nvPr/>
            </p:nvSpPr>
            <p:spPr>
              <a:xfrm>
                <a:off x="5389563" y="5646738"/>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Shape 1373"/>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Shape 1374"/>
              <p:cNvSpPr/>
              <p:nvPr/>
            </p:nvSpPr>
            <p:spPr>
              <a:xfrm>
                <a:off x="5432425" y="5688013"/>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FFAB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5" name="Shape 1375"/>
            <p:cNvSpPr/>
            <p:nvPr/>
          </p:nvSpPr>
          <p:spPr>
            <a:xfrm>
              <a:off x="8083007" y="1693290"/>
              <a:ext cx="45300" cy="45300"/>
            </a:xfrm>
            <a:prstGeom prst="ellipse">
              <a:avLst/>
            </a:prstGeom>
            <a:solidFill>
              <a:srgbClr val="92D050"/>
            </a:solidFill>
            <a:ln w="9525"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nvGrpSpPr>
            <p:cNvPr id="1376" name="Shape 1376"/>
            <p:cNvGrpSpPr/>
            <p:nvPr/>
          </p:nvGrpSpPr>
          <p:grpSpPr>
            <a:xfrm>
              <a:off x="8414502" y="1570064"/>
              <a:ext cx="316248" cy="316248"/>
              <a:chOff x="8414502" y="1570064"/>
              <a:chExt cx="316248" cy="316248"/>
            </a:xfrm>
          </p:grpSpPr>
          <p:sp>
            <p:nvSpPr>
              <p:cNvPr id="1377" name="Shape 1377"/>
              <p:cNvSpPr/>
              <p:nvPr/>
            </p:nvSpPr>
            <p:spPr>
              <a:xfrm>
                <a:off x="8422963" y="1678602"/>
                <a:ext cx="179700" cy="179700"/>
              </a:xfrm>
              <a:prstGeom prst="ellipse">
                <a:avLst/>
              </a:prstGeom>
              <a:solidFill>
                <a:srgbClr val="FFFFFF"/>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pic>
            <p:nvPicPr>
              <p:cNvPr id="1378" name="Shape 1378"/>
              <p:cNvPicPr preferRelativeResize="0"/>
              <p:nvPr/>
            </p:nvPicPr>
            <p:blipFill rotWithShape="1">
              <a:blip r:embed="rId3">
                <a:alphaModFix/>
              </a:blip>
              <a:srcRect/>
              <a:stretch/>
            </p:blipFill>
            <p:spPr>
              <a:xfrm>
                <a:off x="8414502" y="1570064"/>
                <a:ext cx="316248" cy="316248"/>
              </a:xfrm>
              <a:prstGeom prst="rect">
                <a:avLst/>
              </a:prstGeom>
              <a:noFill/>
              <a:ln>
                <a:noFill/>
              </a:ln>
            </p:spPr>
          </p:pic>
        </p:grpSp>
      </p:grpSp>
      <p:grpSp>
        <p:nvGrpSpPr>
          <p:cNvPr id="1379" name="Shape 1379"/>
          <p:cNvGrpSpPr/>
          <p:nvPr/>
        </p:nvGrpSpPr>
        <p:grpSpPr>
          <a:xfrm>
            <a:off x="991234" y="1903723"/>
            <a:ext cx="124324" cy="347458"/>
            <a:chOff x="938622" y="2040749"/>
            <a:chExt cx="230101" cy="664610"/>
          </a:xfrm>
        </p:grpSpPr>
        <p:sp>
          <p:nvSpPr>
            <p:cNvPr id="1380" name="Shape 1380"/>
            <p:cNvSpPr/>
            <p:nvPr/>
          </p:nvSpPr>
          <p:spPr>
            <a:xfrm>
              <a:off x="938623" y="2040749"/>
              <a:ext cx="230100" cy="230100"/>
            </a:xfrm>
            <a:prstGeom prst="ellipse">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81" name="Shape 1381"/>
            <p:cNvSpPr/>
            <p:nvPr/>
          </p:nvSpPr>
          <p:spPr>
            <a:xfrm rot="-5400000">
              <a:off x="853872" y="2390509"/>
              <a:ext cx="399600" cy="230100"/>
            </a:xfrm>
            <a:prstGeom prst="flowChartDelay">
              <a:avLst/>
            </a:prstGeom>
            <a:solidFill>
              <a:srgbClr val="FFFFFF"/>
            </a:solidFill>
            <a:ln w="12700" cap="flat" cmpd="sng">
              <a:solidFill>
                <a:srgbClr val="507B8A"/>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82" name="Shape 1382"/>
          <p:cNvGrpSpPr/>
          <p:nvPr/>
        </p:nvGrpSpPr>
        <p:grpSpPr>
          <a:xfrm>
            <a:off x="1384461" y="1868587"/>
            <a:ext cx="229009" cy="173740"/>
            <a:chOff x="-4970188" y="1103312"/>
            <a:chExt cx="565037" cy="442987"/>
          </a:xfrm>
        </p:grpSpPr>
        <p:sp>
          <p:nvSpPr>
            <p:cNvPr id="1383" name="Shape 1383"/>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84" name="Shape 1384"/>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85" name="Shape 1385"/>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507B8A"/>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386" name="Shape 1386"/>
            <p:cNvCxnSpPr/>
            <p:nvPr/>
          </p:nvCxnSpPr>
          <p:spPr>
            <a:xfrm rot="10800000" flipH="1">
              <a:off x="-4833663" y="1187449"/>
              <a:ext cx="69900" cy="114300"/>
            </a:xfrm>
            <a:prstGeom prst="straightConnector1">
              <a:avLst/>
            </a:prstGeom>
            <a:noFill/>
            <a:ln w="9525" cap="rnd" cmpd="sng">
              <a:solidFill>
                <a:srgbClr val="507B8A"/>
              </a:solidFill>
              <a:prstDash val="solid"/>
              <a:round/>
              <a:headEnd type="none" w="sm" len="sm"/>
              <a:tailEnd type="none" w="sm" len="sm"/>
            </a:ln>
          </p:spPr>
        </p:cxnSp>
        <p:cxnSp>
          <p:nvCxnSpPr>
            <p:cNvPr id="1387" name="Shape 1387"/>
            <p:cNvCxnSpPr/>
            <p:nvPr/>
          </p:nvCxnSpPr>
          <p:spPr>
            <a:xfrm rot="10800000" flipH="1">
              <a:off x="-4771751" y="1187449"/>
              <a:ext cx="76200" cy="114300"/>
            </a:xfrm>
            <a:prstGeom prst="straightConnector1">
              <a:avLst/>
            </a:prstGeom>
            <a:noFill/>
            <a:ln w="9525" cap="rnd" cmpd="sng">
              <a:solidFill>
                <a:srgbClr val="507B8A"/>
              </a:solidFill>
              <a:prstDash val="solid"/>
              <a:round/>
              <a:headEnd type="none" w="sm" len="sm"/>
              <a:tailEnd type="none" w="sm" len="sm"/>
            </a:ln>
          </p:spPr>
        </p:cxnSp>
        <p:cxnSp>
          <p:nvCxnSpPr>
            <p:cNvPr id="1388" name="Shape 1388"/>
            <p:cNvCxnSpPr/>
            <p:nvPr/>
          </p:nvCxnSpPr>
          <p:spPr>
            <a:xfrm rot="10800000" flipH="1">
              <a:off x="-4703488" y="1187449"/>
              <a:ext cx="76200" cy="114300"/>
            </a:xfrm>
            <a:prstGeom prst="straightConnector1">
              <a:avLst/>
            </a:prstGeom>
            <a:noFill/>
            <a:ln w="9525" cap="rnd" cmpd="sng">
              <a:solidFill>
                <a:srgbClr val="507B8A"/>
              </a:solidFill>
              <a:prstDash val="solid"/>
              <a:round/>
              <a:headEnd type="none" w="sm" len="sm"/>
              <a:tailEnd type="none" w="sm" len="sm"/>
            </a:ln>
          </p:spPr>
        </p:cxnSp>
      </p:grpSp>
      <p:grpSp>
        <p:nvGrpSpPr>
          <p:cNvPr id="1389" name="Shape 1389"/>
          <p:cNvGrpSpPr/>
          <p:nvPr/>
        </p:nvGrpSpPr>
        <p:grpSpPr>
          <a:xfrm>
            <a:off x="1006055" y="5162486"/>
            <a:ext cx="124324" cy="347458"/>
            <a:chOff x="938622" y="2040749"/>
            <a:chExt cx="230101" cy="664610"/>
          </a:xfrm>
        </p:grpSpPr>
        <p:sp>
          <p:nvSpPr>
            <p:cNvPr id="1390" name="Shape 1390"/>
            <p:cNvSpPr/>
            <p:nvPr/>
          </p:nvSpPr>
          <p:spPr>
            <a:xfrm>
              <a:off x="938623" y="2040749"/>
              <a:ext cx="230100" cy="230100"/>
            </a:xfrm>
            <a:prstGeom prst="ellipse">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391" name="Shape 1391"/>
            <p:cNvSpPr/>
            <p:nvPr/>
          </p:nvSpPr>
          <p:spPr>
            <a:xfrm rot="-5400000">
              <a:off x="853872" y="2390509"/>
              <a:ext cx="399600" cy="230100"/>
            </a:xfrm>
            <a:prstGeom prst="flowChartDelay">
              <a:avLst/>
            </a:prstGeom>
            <a:solidFill>
              <a:srgbClr val="FFFFFF"/>
            </a:solidFill>
            <a:ln w="12700" cap="flat" cmpd="sng">
              <a:solidFill>
                <a:srgbClr val="FFAB4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grpSp>
        <p:nvGrpSpPr>
          <p:cNvPr id="1392" name="Shape 1392"/>
          <p:cNvGrpSpPr/>
          <p:nvPr/>
        </p:nvGrpSpPr>
        <p:grpSpPr>
          <a:xfrm>
            <a:off x="1399282" y="5127350"/>
            <a:ext cx="229009" cy="173740"/>
            <a:chOff x="-4970188" y="1103312"/>
            <a:chExt cx="565037" cy="442987"/>
          </a:xfrm>
        </p:grpSpPr>
        <p:sp>
          <p:nvSpPr>
            <p:cNvPr id="1393" name="Shape 1393"/>
            <p:cNvSpPr/>
            <p:nvPr/>
          </p:nvSpPr>
          <p:spPr>
            <a:xfrm>
              <a:off x="-4886051" y="1269999"/>
              <a:ext cx="480900" cy="276300"/>
            </a:xfrm>
            <a:custGeom>
              <a:avLst/>
              <a:gdLst/>
              <a:ahLst/>
              <a:cxnLst/>
              <a:rect l="0" t="0" r="0" b="0"/>
              <a:pathLst>
                <a:path w="120000" h="120000" extrusionOk="0">
                  <a:moveTo>
                    <a:pt x="99047" y="0"/>
                  </a:moveTo>
                  <a:cubicBezTo>
                    <a:pt x="116190" y="0"/>
                    <a:pt x="116190" y="0"/>
                    <a:pt x="116190" y="0"/>
                  </a:cubicBezTo>
                  <a:cubicBezTo>
                    <a:pt x="120000" y="0"/>
                    <a:pt x="120000" y="0"/>
                    <a:pt x="118095" y="6666"/>
                  </a:cubicBezTo>
                  <a:cubicBezTo>
                    <a:pt x="80000" y="110000"/>
                    <a:pt x="80000" y="110000"/>
                    <a:pt x="80000" y="110000"/>
                  </a:cubicBezTo>
                  <a:cubicBezTo>
                    <a:pt x="80000" y="116666"/>
                    <a:pt x="76190" y="120000"/>
                    <a:pt x="72380" y="120000"/>
                  </a:cubicBezTo>
                  <a:cubicBezTo>
                    <a:pt x="3809" y="120000"/>
                    <a:pt x="3809" y="120000"/>
                    <a:pt x="3809" y="120000"/>
                  </a:cubicBezTo>
                  <a:cubicBezTo>
                    <a:pt x="0" y="120000"/>
                    <a:pt x="0" y="116666"/>
                    <a:pt x="1904" y="110000"/>
                  </a:cubicBezTo>
                  <a:cubicBezTo>
                    <a:pt x="11428" y="83333"/>
                    <a:pt x="11428" y="83333"/>
                    <a:pt x="11428" y="83333"/>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94" name="Shape 1394"/>
            <p:cNvSpPr/>
            <p:nvPr/>
          </p:nvSpPr>
          <p:spPr>
            <a:xfrm>
              <a:off x="-4917801" y="1179512"/>
              <a:ext cx="482700" cy="274500"/>
            </a:xfrm>
            <a:custGeom>
              <a:avLst/>
              <a:gdLst/>
              <a:ahLst/>
              <a:cxnLst/>
              <a:rect l="0" t="0" r="0" b="0"/>
              <a:pathLst>
                <a:path w="120000" h="120000" extrusionOk="0">
                  <a:moveTo>
                    <a:pt x="97142" y="0"/>
                  </a:moveTo>
                  <a:cubicBezTo>
                    <a:pt x="116190" y="0"/>
                    <a:pt x="116190" y="0"/>
                    <a:pt x="116190" y="0"/>
                  </a:cubicBezTo>
                  <a:cubicBezTo>
                    <a:pt x="118095" y="0"/>
                    <a:pt x="120000" y="3333"/>
                    <a:pt x="118095" y="6666"/>
                  </a:cubicBezTo>
                  <a:cubicBezTo>
                    <a:pt x="80000" y="113333"/>
                    <a:pt x="80000" y="113333"/>
                    <a:pt x="80000" y="113333"/>
                  </a:cubicBezTo>
                  <a:cubicBezTo>
                    <a:pt x="78095" y="116666"/>
                    <a:pt x="76190" y="120000"/>
                    <a:pt x="72380" y="120000"/>
                  </a:cubicBezTo>
                  <a:cubicBezTo>
                    <a:pt x="1904" y="120000"/>
                    <a:pt x="1904" y="120000"/>
                    <a:pt x="1904" y="120000"/>
                  </a:cubicBezTo>
                  <a:cubicBezTo>
                    <a:pt x="0" y="120000"/>
                    <a:pt x="0" y="116666"/>
                    <a:pt x="0" y="113333"/>
                  </a:cubicBezTo>
                  <a:cubicBezTo>
                    <a:pt x="9523" y="90000"/>
                    <a:pt x="9523" y="90000"/>
                    <a:pt x="9523" y="90000"/>
                  </a:cubicBezTo>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95" name="Shape 1395"/>
            <p:cNvSpPr/>
            <p:nvPr/>
          </p:nvSpPr>
          <p:spPr>
            <a:xfrm>
              <a:off x="-4970188" y="1103312"/>
              <a:ext cx="480900" cy="274500"/>
            </a:xfrm>
            <a:custGeom>
              <a:avLst/>
              <a:gdLst/>
              <a:ahLst/>
              <a:cxnLst/>
              <a:rect l="0" t="0" r="0" b="0"/>
              <a:pathLst>
                <a:path w="120000" h="120000" extrusionOk="0">
                  <a:moveTo>
                    <a:pt x="38095" y="10000"/>
                  </a:moveTo>
                  <a:cubicBezTo>
                    <a:pt x="40000" y="3333"/>
                    <a:pt x="43809" y="0"/>
                    <a:pt x="45714" y="0"/>
                  </a:cubicBezTo>
                  <a:cubicBezTo>
                    <a:pt x="116190" y="0"/>
                    <a:pt x="116190" y="0"/>
                    <a:pt x="116190" y="0"/>
                  </a:cubicBezTo>
                  <a:cubicBezTo>
                    <a:pt x="118095" y="0"/>
                    <a:pt x="120000" y="3333"/>
                    <a:pt x="118095" y="10000"/>
                  </a:cubicBezTo>
                  <a:cubicBezTo>
                    <a:pt x="80000" y="113333"/>
                    <a:pt x="80000" y="113333"/>
                    <a:pt x="80000" y="113333"/>
                  </a:cubicBezTo>
                  <a:cubicBezTo>
                    <a:pt x="78095" y="120000"/>
                    <a:pt x="76190" y="120000"/>
                    <a:pt x="72380" y="120000"/>
                  </a:cubicBezTo>
                  <a:cubicBezTo>
                    <a:pt x="3809" y="120000"/>
                    <a:pt x="3809" y="120000"/>
                    <a:pt x="3809" y="120000"/>
                  </a:cubicBezTo>
                  <a:cubicBezTo>
                    <a:pt x="0" y="120000"/>
                    <a:pt x="0" y="120000"/>
                    <a:pt x="0" y="113333"/>
                  </a:cubicBezTo>
                  <a:lnTo>
                    <a:pt x="38095" y="10000"/>
                  </a:lnTo>
                  <a:close/>
                </a:path>
              </a:pathLst>
            </a:custGeom>
            <a:noFill/>
            <a:ln w="9525" cap="flat" cmpd="sng">
              <a:solidFill>
                <a:srgbClr val="FFAB40"/>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396" name="Shape 1396"/>
            <p:cNvCxnSpPr/>
            <p:nvPr/>
          </p:nvCxnSpPr>
          <p:spPr>
            <a:xfrm rot="10800000" flipH="1">
              <a:off x="-4833663" y="1187449"/>
              <a:ext cx="69900" cy="114300"/>
            </a:xfrm>
            <a:prstGeom prst="straightConnector1">
              <a:avLst/>
            </a:prstGeom>
            <a:noFill/>
            <a:ln w="9525" cap="rnd" cmpd="sng">
              <a:solidFill>
                <a:srgbClr val="FFAB40"/>
              </a:solidFill>
              <a:prstDash val="solid"/>
              <a:round/>
              <a:headEnd type="none" w="sm" len="sm"/>
              <a:tailEnd type="none" w="sm" len="sm"/>
            </a:ln>
          </p:spPr>
        </p:cxnSp>
        <p:cxnSp>
          <p:nvCxnSpPr>
            <p:cNvPr id="1397" name="Shape 1397"/>
            <p:cNvCxnSpPr/>
            <p:nvPr/>
          </p:nvCxnSpPr>
          <p:spPr>
            <a:xfrm rot="10800000" flipH="1">
              <a:off x="-4771751" y="1187449"/>
              <a:ext cx="76200" cy="114300"/>
            </a:xfrm>
            <a:prstGeom prst="straightConnector1">
              <a:avLst/>
            </a:prstGeom>
            <a:noFill/>
            <a:ln w="9525" cap="rnd" cmpd="sng">
              <a:solidFill>
                <a:srgbClr val="FFAB40"/>
              </a:solidFill>
              <a:prstDash val="solid"/>
              <a:round/>
              <a:headEnd type="none" w="sm" len="sm"/>
              <a:tailEnd type="none" w="sm" len="sm"/>
            </a:ln>
          </p:spPr>
        </p:cxnSp>
        <p:cxnSp>
          <p:nvCxnSpPr>
            <p:cNvPr id="1398" name="Shape 1398"/>
            <p:cNvCxnSpPr/>
            <p:nvPr/>
          </p:nvCxnSpPr>
          <p:spPr>
            <a:xfrm rot="10800000" flipH="1">
              <a:off x="-4703488" y="1187449"/>
              <a:ext cx="76200" cy="114300"/>
            </a:xfrm>
            <a:prstGeom prst="straightConnector1">
              <a:avLst/>
            </a:prstGeom>
            <a:noFill/>
            <a:ln w="9525" cap="rnd" cmpd="sng">
              <a:solidFill>
                <a:srgbClr val="FFAB40"/>
              </a:solidFill>
              <a:prstDash val="solid"/>
              <a:round/>
              <a:headEnd type="none" w="sm" len="sm"/>
              <a:tailEnd type="none" w="sm" len="sm"/>
            </a:ln>
          </p:spPr>
        </p:cxnSp>
      </p:grpSp>
      <p:cxnSp>
        <p:nvCxnSpPr>
          <p:cNvPr id="1399" name="Shape 1399"/>
          <p:cNvCxnSpPr/>
          <p:nvPr/>
        </p:nvCxnSpPr>
        <p:spPr>
          <a:xfrm>
            <a:off x="1368081" y="2284923"/>
            <a:ext cx="447300" cy="555600"/>
          </a:xfrm>
          <a:prstGeom prst="straightConnector1">
            <a:avLst/>
          </a:prstGeom>
          <a:noFill/>
          <a:ln w="9525" cap="flat" cmpd="sng">
            <a:solidFill>
              <a:srgbClr val="507B8A"/>
            </a:solidFill>
            <a:prstDash val="solid"/>
            <a:round/>
            <a:headEnd type="none" w="sm" len="sm"/>
            <a:tailEnd type="triangle" w="med" len="med"/>
          </a:ln>
        </p:spPr>
      </p:cxnSp>
      <p:cxnSp>
        <p:nvCxnSpPr>
          <p:cNvPr id="1400" name="Shape 1400"/>
          <p:cNvCxnSpPr/>
          <p:nvPr/>
        </p:nvCxnSpPr>
        <p:spPr>
          <a:xfrm rot="10800000" flipH="1">
            <a:off x="1373141" y="4472205"/>
            <a:ext cx="447300" cy="555600"/>
          </a:xfrm>
          <a:prstGeom prst="straightConnector1">
            <a:avLst/>
          </a:prstGeom>
          <a:noFill/>
          <a:ln w="9525" cap="flat" cmpd="sng">
            <a:solidFill>
              <a:srgbClr val="FFAB40"/>
            </a:solidFill>
            <a:prstDash val="solid"/>
            <a:round/>
            <a:headEnd type="none" w="sm" len="sm"/>
            <a:tailEnd type="triangle" w="med" len="med"/>
          </a:ln>
        </p:spPr>
      </p:cxnSp>
      <p:sp>
        <p:nvSpPr>
          <p:cNvPr id="1401" name="Shape 140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402" name="Shape 1402"/>
          <p:cNvPicPr preferRelativeResize="0"/>
          <p:nvPr/>
        </p:nvPicPr>
        <p:blipFill>
          <a:blip r:embed="rId6">
            <a:alphaModFix/>
          </a:blip>
          <a:stretch>
            <a:fillRect/>
          </a:stretch>
        </p:blipFill>
        <p:spPr>
          <a:xfrm>
            <a:off x="339325" y="352248"/>
            <a:ext cx="681073" cy="56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610600" y="6356350"/>
            <a:ext cx="2743200" cy="365125"/>
          </a:xfrm>
          <a:prstGeom prst="rect">
            <a:avLst/>
          </a:prstGeom>
          <a:noFill/>
          <a:ln>
            <a:noFill/>
          </a:ln>
        </p:spPr>
        <p:txBody>
          <a:bodyPr spcFirstLastPara="1" wrap="square" lIns="91425" tIns="91425" rIns="91425" bIns="91425" anchor="ctr" anchorCtr="0">
            <a:noAutofit/>
          </a:bodyPr>
          <a:lstStyle/>
          <a:p>
            <a:pPr marL="0" marR="0" lvl="0" indent="0" algn="r" rtl="0">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sp>
        <p:nvSpPr>
          <p:cNvPr id="130" name="Shape 130"/>
          <p:cNvSpPr txBox="1"/>
          <p:nvPr/>
        </p:nvSpPr>
        <p:spPr>
          <a:xfrm>
            <a:off x="279991" y="419443"/>
            <a:ext cx="2350087" cy="4308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Calibri"/>
                <a:ea typeface="Calibri"/>
                <a:cs typeface="Calibri"/>
                <a:sym typeface="Calibri"/>
              </a:rPr>
              <a:t>[Logo Placeholder]</a:t>
            </a:r>
            <a:endParaRPr/>
          </a:p>
        </p:txBody>
      </p:sp>
      <p:sp>
        <p:nvSpPr>
          <p:cNvPr id="131" name="Shape 131"/>
          <p:cNvSpPr txBox="1"/>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sz="1300">
              <a:solidFill>
                <a:srgbClr val="595959"/>
              </a:solidFill>
            </a:endParaRPr>
          </a:p>
        </p:txBody>
      </p:sp>
      <p:sp>
        <p:nvSpPr>
          <p:cNvPr id="132" name="Shape 132"/>
          <p:cNvSpPr txBox="1"/>
          <p:nvPr/>
        </p:nvSpPr>
        <p:spPr>
          <a:xfrm>
            <a:off x="485292" y="1043900"/>
            <a:ext cx="11090400" cy="77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1A2857"/>
                </a:solidFill>
                <a:latin typeface="Comfortaa"/>
                <a:ea typeface="Comfortaa"/>
                <a:cs typeface="Comfortaa"/>
                <a:sym typeface="Comfortaa"/>
              </a:rPr>
              <a:t>The Docker Enterprise Container Platform </a:t>
            </a:r>
            <a:br>
              <a:rPr lang="en-US" sz="3200" b="1" i="0" u="none" strike="noStrike" cap="none">
                <a:solidFill>
                  <a:srgbClr val="1A2857"/>
                </a:solidFill>
                <a:latin typeface="Comfortaa"/>
                <a:ea typeface="Comfortaa"/>
                <a:cs typeface="Comfortaa"/>
                <a:sym typeface="Comfortaa"/>
              </a:rPr>
            </a:br>
            <a:r>
              <a:rPr lang="en-US" sz="3200" b="1" i="0" u="none" strike="noStrike" cap="none">
                <a:solidFill>
                  <a:srgbClr val="1A2857"/>
                </a:solidFill>
                <a:latin typeface="Comfortaa"/>
                <a:ea typeface="Comfortaa"/>
                <a:cs typeface="Comfortaa"/>
                <a:sym typeface="Comfortaa"/>
              </a:rPr>
              <a:t>Enabling the Software Supply Chain</a:t>
            </a:r>
            <a:endParaRPr sz="1467" b="0" i="0" u="none" strike="noStrike" cap="none">
              <a:solidFill>
                <a:srgbClr val="000000"/>
              </a:solidFill>
              <a:latin typeface="Arial"/>
              <a:ea typeface="Arial"/>
              <a:cs typeface="Arial"/>
              <a:sym typeface="Arial"/>
            </a:endParaRPr>
          </a:p>
        </p:txBody>
      </p:sp>
      <p:grpSp>
        <p:nvGrpSpPr>
          <p:cNvPr id="133" name="Shape 133"/>
          <p:cNvGrpSpPr/>
          <p:nvPr/>
        </p:nvGrpSpPr>
        <p:grpSpPr>
          <a:xfrm>
            <a:off x="5962218" y="2012988"/>
            <a:ext cx="4932282" cy="4391721"/>
            <a:chOff x="-8655050" y="-255588"/>
            <a:chExt cx="2892325" cy="2692325"/>
          </a:xfrm>
        </p:grpSpPr>
        <p:sp>
          <p:nvSpPr>
            <p:cNvPr id="134" name="Shape 134"/>
            <p:cNvSpPr/>
            <p:nvPr/>
          </p:nvSpPr>
          <p:spPr>
            <a:xfrm>
              <a:off x="-8486775" y="-73025"/>
              <a:ext cx="2390700" cy="2421000"/>
            </a:xfrm>
            <a:custGeom>
              <a:avLst/>
              <a:gdLst/>
              <a:ahLst/>
              <a:cxnLst/>
              <a:rect l="0" t="0" r="0" b="0"/>
              <a:pathLst>
                <a:path w="120000" h="120000" extrusionOk="0">
                  <a:moveTo>
                    <a:pt x="119179" y="68987"/>
                  </a:moveTo>
                  <a:cubicBezTo>
                    <a:pt x="119015" y="67368"/>
                    <a:pt x="119671" y="65748"/>
                    <a:pt x="119671" y="64129"/>
                  </a:cubicBezTo>
                  <a:cubicBezTo>
                    <a:pt x="119835" y="63643"/>
                    <a:pt x="119835" y="63319"/>
                    <a:pt x="119835" y="62995"/>
                  </a:cubicBezTo>
                  <a:cubicBezTo>
                    <a:pt x="119835" y="62186"/>
                    <a:pt x="120000" y="61376"/>
                    <a:pt x="120000" y="60566"/>
                  </a:cubicBezTo>
                  <a:cubicBezTo>
                    <a:pt x="120000" y="60080"/>
                    <a:pt x="120000" y="59433"/>
                    <a:pt x="120000" y="58461"/>
                  </a:cubicBezTo>
                  <a:cubicBezTo>
                    <a:pt x="120000" y="58461"/>
                    <a:pt x="120000" y="58461"/>
                    <a:pt x="120000" y="58461"/>
                  </a:cubicBezTo>
                  <a:cubicBezTo>
                    <a:pt x="120000" y="57651"/>
                    <a:pt x="120000" y="57165"/>
                    <a:pt x="119835" y="56518"/>
                  </a:cubicBezTo>
                  <a:cubicBezTo>
                    <a:pt x="119835" y="56518"/>
                    <a:pt x="119835" y="56518"/>
                    <a:pt x="119835" y="56518"/>
                  </a:cubicBezTo>
                  <a:cubicBezTo>
                    <a:pt x="119835" y="55708"/>
                    <a:pt x="119835" y="54898"/>
                    <a:pt x="119671" y="54089"/>
                  </a:cubicBezTo>
                  <a:cubicBezTo>
                    <a:pt x="119507" y="52793"/>
                    <a:pt x="119343" y="51821"/>
                    <a:pt x="119343" y="50850"/>
                  </a:cubicBezTo>
                  <a:cubicBezTo>
                    <a:pt x="119015" y="49392"/>
                    <a:pt x="118686" y="47935"/>
                    <a:pt x="118358" y="46315"/>
                  </a:cubicBezTo>
                  <a:cubicBezTo>
                    <a:pt x="118358" y="46315"/>
                    <a:pt x="118358" y="46315"/>
                    <a:pt x="118358" y="46315"/>
                  </a:cubicBezTo>
                  <a:cubicBezTo>
                    <a:pt x="118358" y="46477"/>
                    <a:pt x="118522" y="46801"/>
                    <a:pt x="118522" y="47287"/>
                  </a:cubicBezTo>
                  <a:cubicBezTo>
                    <a:pt x="118522" y="47287"/>
                    <a:pt x="118522" y="47287"/>
                    <a:pt x="118522" y="47287"/>
                  </a:cubicBezTo>
                  <a:cubicBezTo>
                    <a:pt x="118686" y="47449"/>
                    <a:pt x="118850" y="48097"/>
                    <a:pt x="119015" y="48906"/>
                  </a:cubicBezTo>
                  <a:cubicBezTo>
                    <a:pt x="119179" y="50202"/>
                    <a:pt x="119179" y="50202"/>
                    <a:pt x="119179" y="50202"/>
                  </a:cubicBezTo>
                  <a:cubicBezTo>
                    <a:pt x="118686" y="46315"/>
                    <a:pt x="116552" y="39352"/>
                    <a:pt x="114911" y="36113"/>
                  </a:cubicBezTo>
                  <a:cubicBezTo>
                    <a:pt x="114418" y="35303"/>
                    <a:pt x="114090" y="34655"/>
                    <a:pt x="113761" y="33846"/>
                  </a:cubicBezTo>
                  <a:cubicBezTo>
                    <a:pt x="112777" y="32226"/>
                    <a:pt x="112120" y="30931"/>
                    <a:pt x="111463" y="29959"/>
                  </a:cubicBezTo>
                  <a:cubicBezTo>
                    <a:pt x="110150" y="27530"/>
                    <a:pt x="108508" y="25425"/>
                    <a:pt x="106867" y="23319"/>
                  </a:cubicBezTo>
                  <a:cubicBezTo>
                    <a:pt x="103255" y="19271"/>
                    <a:pt x="103255" y="19271"/>
                    <a:pt x="103255" y="19271"/>
                  </a:cubicBezTo>
                  <a:cubicBezTo>
                    <a:pt x="96361" y="12145"/>
                    <a:pt x="88153" y="7125"/>
                    <a:pt x="79124" y="4210"/>
                  </a:cubicBezTo>
                  <a:cubicBezTo>
                    <a:pt x="68290" y="647"/>
                    <a:pt x="56306" y="0"/>
                    <a:pt x="44322" y="3400"/>
                  </a:cubicBezTo>
                  <a:cubicBezTo>
                    <a:pt x="39562" y="4696"/>
                    <a:pt x="36771" y="5991"/>
                    <a:pt x="34145" y="7125"/>
                  </a:cubicBezTo>
                  <a:cubicBezTo>
                    <a:pt x="31190" y="8582"/>
                    <a:pt x="26429" y="11497"/>
                    <a:pt x="23146" y="13927"/>
                  </a:cubicBezTo>
                  <a:cubicBezTo>
                    <a:pt x="16415" y="19433"/>
                    <a:pt x="11655" y="25263"/>
                    <a:pt x="8043" y="31740"/>
                  </a:cubicBezTo>
                  <a:cubicBezTo>
                    <a:pt x="5745" y="35951"/>
                    <a:pt x="4760" y="38542"/>
                    <a:pt x="4103" y="40647"/>
                  </a:cubicBezTo>
                  <a:cubicBezTo>
                    <a:pt x="2626" y="43886"/>
                    <a:pt x="1805" y="49068"/>
                    <a:pt x="1641" y="50040"/>
                  </a:cubicBezTo>
                  <a:cubicBezTo>
                    <a:pt x="1313" y="51497"/>
                    <a:pt x="1149" y="53603"/>
                    <a:pt x="984" y="55060"/>
                  </a:cubicBezTo>
                  <a:cubicBezTo>
                    <a:pt x="0" y="62510"/>
                    <a:pt x="1805" y="73360"/>
                    <a:pt x="3611" y="78056"/>
                  </a:cubicBezTo>
                  <a:cubicBezTo>
                    <a:pt x="3939" y="79352"/>
                    <a:pt x="4596" y="81133"/>
                    <a:pt x="5088" y="82267"/>
                  </a:cubicBezTo>
                  <a:cubicBezTo>
                    <a:pt x="7879" y="89068"/>
                    <a:pt x="10670" y="92469"/>
                    <a:pt x="12476" y="95222"/>
                  </a:cubicBezTo>
                  <a:cubicBezTo>
                    <a:pt x="13461" y="96518"/>
                    <a:pt x="14938" y="98299"/>
                    <a:pt x="16087" y="99595"/>
                  </a:cubicBezTo>
                  <a:cubicBezTo>
                    <a:pt x="20355" y="103805"/>
                    <a:pt x="22325" y="105587"/>
                    <a:pt x="27578" y="109149"/>
                  </a:cubicBezTo>
                  <a:cubicBezTo>
                    <a:pt x="28563" y="109797"/>
                    <a:pt x="29876" y="110607"/>
                    <a:pt x="30861" y="111255"/>
                  </a:cubicBezTo>
                  <a:cubicBezTo>
                    <a:pt x="34309" y="113198"/>
                    <a:pt x="37920" y="114655"/>
                    <a:pt x="41532" y="115951"/>
                  </a:cubicBezTo>
                  <a:cubicBezTo>
                    <a:pt x="50725" y="119028"/>
                    <a:pt x="62380" y="120000"/>
                    <a:pt x="73707" y="117408"/>
                  </a:cubicBezTo>
                  <a:cubicBezTo>
                    <a:pt x="82407" y="115303"/>
                    <a:pt x="90287" y="111578"/>
                    <a:pt x="97017" y="106396"/>
                  </a:cubicBezTo>
                  <a:cubicBezTo>
                    <a:pt x="102106" y="102510"/>
                    <a:pt x="106538" y="97813"/>
                    <a:pt x="109986" y="92631"/>
                  </a:cubicBezTo>
                  <a:cubicBezTo>
                    <a:pt x="112612" y="88744"/>
                    <a:pt x="113761" y="86153"/>
                    <a:pt x="114746" y="84210"/>
                  </a:cubicBezTo>
                  <a:cubicBezTo>
                    <a:pt x="116060" y="81619"/>
                    <a:pt x="116716" y="79676"/>
                    <a:pt x="118030" y="75141"/>
                  </a:cubicBezTo>
                  <a:cubicBezTo>
                    <a:pt x="118522" y="73360"/>
                    <a:pt x="119015" y="71093"/>
                    <a:pt x="119343" y="68825"/>
                  </a:cubicBezTo>
                  <a:cubicBezTo>
                    <a:pt x="119343" y="68825"/>
                    <a:pt x="119343" y="68987"/>
                    <a:pt x="119179" y="68987"/>
                  </a:cubicBezTo>
                  <a:close/>
                  <a:moveTo>
                    <a:pt x="101778" y="17975"/>
                  </a:moveTo>
                  <a:cubicBezTo>
                    <a:pt x="101778" y="17975"/>
                    <a:pt x="101778" y="17975"/>
                    <a:pt x="101778" y="17975"/>
                  </a:cubicBezTo>
                  <a:cubicBezTo>
                    <a:pt x="101942" y="18137"/>
                    <a:pt x="101942" y="18299"/>
                    <a:pt x="101942" y="18299"/>
                  </a:cubicBezTo>
                  <a:cubicBezTo>
                    <a:pt x="101942" y="18299"/>
                    <a:pt x="101942" y="18299"/>
                    <a:pt x="101942" y="18299"/>
                  </a:cubicBezTo>
                  <a:cubicBezTo>
                    <a:pt x="101942" y="18299"/>
                    <a:pt x="101942" y="18299"/>
                    <a:pt x="102599" y="18947"/>
                  </a:cubicBezTo>
                  <a:cubicBezTo>
                    <a:pt x="103584" y="19919"/>
                    <a:pt x="103912" y="20080"/>
                    <a:pt x="104076" y="20242"/>
                  </a:cubicBezTo>
                  <a:cubicBezTo>
                    <a:pt x="100629" y="17489"/>
                    <a:pt x="100629" y="17489"/>
                    <a:pt x="97017" y="14898"/>
                  </a:cubicBezTo>
                  <a:cubicBezTo>
                    <a:pt x="97181" y="14898"/>
                    <a:pt x="98002" y="15222"/>
                    <a:pt x="101614" y="17975"/>
                  </a:cubicBezTo>
                  <a:cubicBezTo>
                    <a:pt x="101778" y="17975"/>
                    <a:pt x="101778" y="17975"/>
                    <a:pt x="101778" y="17975"/>
                  </a:cubicBezTo>
                  <a:close/>
                  <a:moveTo>
                    <a:pt x="68454" y="8582"/>
                  </a:moveTo>
                  <a:cubicBezTo>
                    <a:pt x="68454" y="8582"/>
                    <a:pt x="68454" y="8421"/>
                    <a:pt x="68454" y="8421"/>
                  </a:cubicBezTo>
                  <a:cubicBezTo>
                    <a:pt x="68618" y="8421"/>
                    <a:pt x="68618" y="8421"/>
                    <a:pt x="68782" y="8582"/>
                  </a:cubicBezTo>
                  <a:cubicBezTo>
                    <a:pt x="69439" y="9230"/>
                    <a:pt x="70095" y="10202"/>
                    <a:pt x="69767" y="10202"/>
                  </a:cubicBezTo>
                  <a:cubicBezTo>
                    <a:pt x="69767" y="10202"/>
                    <a:pt x="68618" y="10040"/>
                    <a:pt x="68290" y="9230"/>
                  </a:cubicBezTo>
                  <a:cubicBezTo>
                    <a:pt x="68454" y="9230"/>
                    <a:pt x="68454" y="9068"/>
                    <a:pt x="68454" y="8582"/>
                  </a:cubicBezTo>
                  <a:close/>
                  <a:moveTo>
                    <a:pt x="67797" y="9554"/>
                  </a:moveTo>
                  <a:cubicBezTo>
                    <a:pt x="67797" y="9554"/>
                    <a:pt x="67797" y="9554"/>
                    <a:pt x="67797" y="9554"/>
                  </a:cubicBezTo>
                  <a:cubicBezTo>
                    <a:pt x="67961" y="9554"/>
                    <a:pt x="67961" y="9554"/>
                    <a:pt x="68125" y="9716"/>
                  </a:cubicBezTo>
                  <a:cubicBezTo>
                    <a:pt x="68290" y="9716"/>
                    <a:pt x="68290" y="9716"/>
                    <a:pt x="68290" y="9716"/>
                  </a:cubicBezTo>
                  <a:cubicBezTo>
                    <a:pt x="68290" y="9878"/>
                    <a:pt x="68290" y="9878"/>
                    <a:pt x="68454" y="9878"/>
                  </a:cubicBezTo>
                  <a:cubicBezTo>
                    <a:pt x="68618" y="10364"/>
                    <a:pt x="68618" y="10526"/>
                    <a:pt x="68454" y="10526"/>
                  </a:cubicBezTo>
                  <a:cubicBezTo>
                    <a:pt x="68125" y="10364"/>
                    <a:pt x="67633" y="9716"/>
                    <a:pt x="67797" y="9554"/>
                  </a:cubicBezTo>
                  <a:close/>
                  <a:moveTo>
                    <a:pt x="63529" y="11497"/>
                  </a:moveTo>
                  <a:cubicBezTo>
                    <a:pt x="63693" y="11336"/>
                    <a:pt x="63857" y="11336"/>
                    <a:pt x="64021" y="11336"/>
                  </a:cubicBezTo>
                  <a:cubicBezTo>
                    <a:pt x="64186" y="11336"/>
                    <a:pt x="64186" y="11336"/>
                    <a:pt x="64350" y="11336"/>
                  </a:cubicBezTo>
                  <a:cubicBezTo>
                    <a:pt x="64514" y="11336"/>
                    <a:pt x="64678" y="11336"/>
                    <a:pt x="64842" y="11336"/>
                  </a:cubicBezTo>
                  <a:cubicBezTo>
                    <a:pt x="64842" y="11336"/>
                    <a:pt x="64842" y="11336"/>
                    <a:pt x="65006" y="11336"/>
                  </a:cubicBezTo>
                  <a:cubicBezTo>
                    <a:pt x="65170" y="11497"/>
                    <a:pt x="65335" y="11659"/>
                    <a:pt x="65335" y="11983"/>
                  </a:cubicBezTo>
                  <a:cubicBezTo>
                    <a:pt x="65335" y="11983"/>
                    <a:pt x="65335" y="11983"/>
                    <a:pt x="65335" y="11983"/>
                  </a:cubicBezTo>
                  <a:cubicBezTo>
                    <a:pt x="65499" y="12469"/>
                    <a:pt x="65335" y="12469"/>
                    <a:pt x="65170" y="12307"/>
                  </a:cubicBezTo>
                  <a:cubicBezTo>
                    <a:pt x="65170" y="12307"/>
                    <a:pt x="65170" y="12307"/>
                    <a:pt x="65170" y="12307"/>
                  </a:cubicBezTo>
                  <a:cubicBezTo>
                    <a:pt x="65170" y="12307"/>
                    <a:pt x="65170" y="12307"/>
                    <a:pt x="65170" y="12307"/>
                  </a:cubicBezTo>
                  <a:cubicBezTo>
                    <a:pt x="65827" y="13117"/>
                    <a:pt x="65991" y="13603"/>
                    <a:pt x="65663" y="13603"/>
                  </a:cubicBezTo>
                  <a:cubicBezTo>
                    <a:pt x="65006" y="13603"/>
                    <a:pt x="65006" y="13603"/>
                    <a:pt x="65170" y="13927"/>
                  </a:cubicBezTo>
                  <a:cubicBezTo>
                    <a:pt x="65335" y="14736"/>
                    <a:pt x="64842" y="14898"/>
                    <a:pt x="64186" y="14251"/>
                  </a:cubicBezTo>
                  <a:cubicBezTo>
                    <a:pt x="62708" y="12631"/>
                    <a:pt x="63529" y="11659"/>
                    <a:pt x="63529" y="11497"/>
                  </a:cubicBezTo>
                  <a:close/>
                  <a:moveTo>
                    <a:pt x="60902" y="32712"/>
                  </a:moveTo>
                  <a:cubicBezTo>
                    <a:pt x="60902" y="33036"/>
                    <a:pt x="60574" y="33198"/>
                    <a:pt x="60410" y="33522"/>
                  </a:cubicBezTo>
                  <a:cubicBezTo>
                    <a:pt x="60410" y="33684"/>
                    <a:pt x="60410" y="33684"/>
                    <a:pt x="60902" y="34493"/>
                  </a:cubicBezTo>
                  <a:cubicBezTo>
                    <a:pt x="61231" y="34979"/>
                    <a:pt x="62051" y="36599"/>
                    <a:pt x="62380" y="37246"/>
                  </a:cubicBezTo>
                  <a:cubicBezTo>
                    <a:pt x="62544" y="37894"/>
                    <a:pt x="62544" y="38056"/>
                    <a:pt x="62544" y="38218"/>
                  </a:cubicBezTo>
                  <a:cubicBezTo>
                    <a:pt x="62544" y="38218"/>
                    <a:pt x="62544" y="38218"/>
                    <a:pt x="62544" y="38218"/>
                  </a:cubicBezTo>
                  <a:cubicBezTo>
                    <a:pt x="62216" y="38542"/>
                    <a:pt x="58768" y="39676"/>
                    <a:pt x="58440" y="39190"/>
                  </a:cubicBezTo>
                  <a:cubicBezTo>
                    <a:pt x="58276" y="39028"/>
                    <a:pt x="58604" y="38542"/>
                    <a:pt x="58932" y="37894"/>
                  </a:cubicBezTo>
                  <a:cubicBezTo>
                    <a:pt x="59097" y="37570"/>
                    <a:pt x="59425" y="37085"/>
                    <a:pt x="59425" y="36761"/>
                  </a:cubicBezTo>
                  <a:cubicBezTo>
                    <a:pt x="59589" y="36437"/>
                    <a:pt x="59753" y="36113"/>
                    <a:pt x="59425" y="34979"/>
                  </a:cubicBezTo>
                  <a:cubicBezTo>
                    <a:pt x="59261" y="34331"/>
                    <a:pt x="58768" y="33846"/>
                    <a:pt x="58604" y="33198"/>
                  </a:cubicBezTo>
                  <a:cubicBezTo>
                    <a:pt x="58604" y="33198"/>
                    <a:pt x="58604" y="33198"/>
                    <a:pt x="58604" y="33198"/>
                  </a:cubicBezTo>
                  <a:cubicBezTo>
                    <a:pt x="58604" y="32712"/>
                    <a:pt x="58604" y="32550"/>
                    <a:pt x="58276" y="32550"/>
                  </a:cubicBezTo>
                  <a:cubicBezTo>
                    <a:pt x="58112" y="32388"/>
                    <a:pt x="57948" y="32388"/>
                    <a:pt x="57948" y="32064"/>
                  </a:cubicBezTo>
                  <a:cubicBezTo>
                    <a:pt x="57948" y="31417"/>
                    <a:pt x="58440" y="30931"/>
                    <a:pt x="58768" y="31093"/>
                  </a:cubicBezTo>
                  <a:cubicBezTo>
                    <a:pt x="58932" y="31255"/>
                    <a:pt x="58932" y="31578"/>
                    <a:pt x="58932" y="31740"/>
                  </a:cubicBezTo>
                  <a:cubicBezTo>
                    <a:pt x="58932" y="31740"/>
                    <a:pt x="58932" y="31578"/>
                    <a:pt x="59097" y="31578"/>
                  </a:cubicBezTo>
                  <a:cubicBezTo>
                    <a:pt x="59425" y="30769"/>
                    <a:pt x="59425" y="30769"/>
                    <a:pt x="59753" y="30769"/>
                  </a:cubicBezTo>
                  <a:cubicBezTo>
                    <a:pt x="60246" y="31093"/>
                    <a:pt x="60902" y="32550"/>
                    <a:pt x="60902" y="32712"/>
                  </a:cubicBezTo>
                  <a:close/>
                  <a:moveTo>
                    <a:pt x="56634" y="35951"/>
                  </a:moveTo>
                  <a:cubicBezTo>
                    <a:pt x="56470" y="35789"/>
                    <a:pt x="56470" y="35627"/>
                    <a:pt x="56306" y="35303"/>
                  </a:cubicBezTo>
                  <a:cubicBezTo>
                    <a:pt x="56306" y="35303"/>
                    <a:pt x="56306" y="35141"/>
                    <a:pt x="56470" y="34979"/>
                  </a:cubicBezTo>
                  <a:cubicBezTo>
                    <a:pt x="56470" y="34979"/>
                    <a:pt x="56470" y="34979"/>
                    <a:pt x="56470" y="34979"/>
                  </a:cubicBezTo>
                  <a:cubicBezTo>
                    <a:pt x="56634" y="34817"/>
                    <a:pt x="56798" y="34979"/>
                    <a:pt x="56963" y="34817"/>
                  </a:cubicBezTo>
                  <a:cubicBezTo>
                    <a:pt x="57127" y="34817"/>
                    <a:pt x="57127" y="34493"/>
                    <a:pt x="57291" y="34493"/>
                  </a:cubicBezTo>
                  <a:cubicBezTo>
                    <a:pt x="57291" y="34493"/>
                    <a:pt x="58112" y="34331"/>
                    <a:pt x="58276" y="34331"/>
                  </a:cubicBezTo>
                  <a:cubicBezTo>
                    <a:pt x="58768" y="34331"/>
                    <a:pt x="58932" y="35303"/>
                    <a:pt x="58932" y="35789"/>
                  </a:cubicBezTo>
                  <a:cubicBezTo>
                    <a:pt x="58932" y="35789"/>
                    <a:pt x="58932" y="35789"/>
                    <a:pt x="58932" y="35789"/>
                  </a:cubicBezTo>
                  <a:cubicBezTo>
                    <a:pt x="58932" y="36599"/>
                    <a:pt x="58768" y="37085"/>
                    <a:pt x="58112" y="37570"/>
                  </a:cubicBezTo>
                  <a:cubicBezTo>
                    <a:pt x="57619" y="37732"/>
                    <a:pt x="56470" y="37894"/>
                    <a:pt x="55978" y="37408"/>
                  </a:cubicBezTo>
                  <a:cubicBezTo>
                    <a:pt x="55978" y="37408"/>
                    <a:pt x="55978" y="37246"/>
                    <a:pt x="55978" y="37246"/>
                  </a:cubicBezTo>
                  <a:cubicBezTo>
                    <a:pt x="55978" y="36923"/>
                    <a:pt x="56142" y="36761"/>
                    <a:pt x="56470" y="36437"/>
                  </a:cubicBezTo>
                  <a:cubicBezTo>
                    <a:pt x="56634" y="36113"/>
                    <a:pt x="56634" y="36113"/>
                    <a:pt x="56634" y="35951"/>
                  </a:cubicBezTo>
                  <a:close/>
                  <a:moveTo>
                    <a:pt x="52202" y="26558"/>
                  </a:moveTo>
                  <a:cubicBezTo>
                    <a:pt x="51545" y="25587"/>
                    <a:pt x="52202" y="23805"/>
                    <a:pt x="53515" y="24129"/>
                  </a:cubicBezTo>
                  <a:cubicBezTo>
                    <a:pt x="53844" y="24291"/>
                    <a:pt x="54172" y="24453"/>
                    <a:pt x="54500" y="24453"/>
                  </a:cubicBezTo>
                  <a:cubicBezTo>
                    <a:pt x="55157" y="24453"/>
                    <a:pt x="55485" y="24129"/>
                    <a:pt x="55978" y="24129"/>
                  </a:cubicBezTo>
                  <a:cubicBezTo>
                    <a:pt x="56306" y="24129"/>
                    <a:pt x="56634" y="24129"/>
                    <a:pt x="56470" y="25101"/>
                  </a:cubicBezTo>
                  <a:cubicBezTo>
                    <a:pt x="55978" y="27368"/>
                    <a:pt x="53023" y="27692"/>
                    <a:pt x="52202" y="26558"/>
                  </a:cubicBezTo>
                  <a:close/>
                  <a:moveTo>
                    <a:pt x="53187" y="6801"/>
                  </a:moveTo>
                  <a:cubicBezTo>
                    <a:pt x="54172" y="7125"/>
                    <a:pt x="54993" y="7449"/>
                    <a:pt x="54008" y="8097"/>
                  </a:cubicBezTo>
                  <a:cubicBezTo>
                    <a:pt x="54008" y="8097"/>
                    <a:pt x="54008" y="8097"/>
                    <a:pt x="54008" y="8097"/>
                  </a:cubicBezTo>
                  <a:cubicBezTo>
                    <a:pt x="54008" y="8259"/>
                    <a:pt x="53679" y="8421"/>
                    <a:pt x="53515" y="8421"/>
                  </a:cubicBezTo>
                  <a:cubicBezTo>
                    <a:pt x="52038" y="9068"/>
                    <a:pt x="50560" y="9230"/>
                    <a:pt x="49247" y="10202"/>
                  </a:cubicBezTo>
                  <a:cubicBezTo>
                    <a:pt x="49083" y="10364"/>
                    <a:pt x="48919" y="10688"/>
                    <a:pt x="48590" y="10688"/>
                  </a:cubicBezTo>
                  <a:cubicBezTo>
                    <a:pt x="48098" y="10850"/>
                    <a:pt x="47934" y="10040"/>
                    <a:pt x="47934" y="9878"/>
                  </a:cubicBezTo>
                  <a:cubicBezTo>
                    <a:pt x="47934" y="9716"/>
                    <a:pt x="48098" y="9554"/>
                    <a:pt x="48262" y="9554"/>
                  </a:cubicBezTo>
                  <a:cubicBezTo>
                    <a:pt x="48426" y="9392"/>
                    <a:pt x="48426" y="9392"/>
                    <a:pt x="48426" y="9392"/>
                  </a:cubicBezTo>
                  <a:cubicBezTo>
                    <a:pt x="49247" y="9068"/>
                    <a:pt x="49411" y="9068"/>
                    <a:pt x="49575" y="9068"/>
                  </a:cubicBezTo>
                  <a:cubicBezTo>
                    <a:pt x="49740" y="9068"/>
                    <a:pt x="49740" y="9068"/>
                    <a:pt x="50232" y="8744"/>
                  </a:cubicBezTo>
                  <a:cubicBezTo>
                    <a:pt x="50560" y="8421"/>
                    <a:pt x="51053" y="8259"/>
                    <a:pt x="51381" y="8097"/>
                  </a:cubicBezTo>
                  <a:cubicBezTo>
                    <a:pt x="51545" y="8097"/>
                    <a:pt x="51709" y="8259"/>
                    <a:pt x="51874" y="8097"/>
                  </a:cubicBezTo>
                  <a:cubicBezTo>
                    <a:pt x="52038" y="8097"/>
                    <a:pt x="52038" y="7773"/>
                    <a:pt x="52038" y="7611"/>
                  </a:cubicBezTo>
                  <a:cubicBezTo>
                    <a:pt x="52202" y="7125"/>
                    <a:pt x="53023" y="6801"/>
                    <a:pt x="53023" y="6801"/>
                  </a:cubicBezTo>
                  <a:cubicBezTo>
                    <a:pt x="53187" y="6801"/>
                    <a:pt x="53187" y="6801"/>
                    <a:pt x="53187" y="6801"/>
                  </a:cubicBezTo>
                  <a:close/>
                  <a:moveTo>
                    <a:pt x="47113" y="11012"/>
                  </a:moveTo>
                  <a:cubicBezTo>
                    <a:pt x="47277" y="11174"/>
                    <a:pt x="47277" y="11174"/>
                    <a:pt x="47277" y="11497"/>
                  </a:cubicBezTo>
                  <a:cubicBezTo>
                    <a:pt x="47113" y="11659"/>
                    <a:pt x="46949" y="11821"/>
                    <a:pt x="46785" y="11983"/>
                  </a:cubicBezTo>
                  <a:cubicBezTo>
                    <a:pt x="46456" y="12145"/>
                    <a:pt x="46456" y="12307"/>
                    <a:pt x="46456" y="12307"/>
                  </a:cubicBezTo>
                  <a:cubicBezTo>
                    <a:pt x="46456" y="12307"/>
                    <a:pt x="46456" y="12307"/>
                    <a:pt x="46456" y="12307"/>
                  </a:cubicBezTo>
                  <a:cubicBezTo>
                    <a:pt x="43830" y="11012"/>
                    <a:pt x="48426" y="8582"/>
                    <a:pt x="48590" y="8582"/>
                  </a:cubicBezTo>
                  <a:cubicBezTo>
                    <a:pt x="48590" y="8582"/>
                    <a:pt x="48590" y="8582"/>
                    <a:pt x="48590" y="8582"/>
                  </a:cubicBezTo>
                  <a:cubicBezTo>
                    <a:pt x="48590" y="8582"/>
                    <a:pt x="48590" y="8582"/>
                    <a:pt x="48590" y="8582"/>
                  </a:cubicBezTo>
                  <a:cubicBezTo>
                    <a:pt x="48426" y="8906"/>
                    <a:pt x="48262" y="9068"/>
                    <a:pt x="48098" y="9230"/>
                  </a:cubicBezTo>
                  <a:cubicBezTo>
                    <a:pt x="48098" y="9230"/>
                    <a:pt x="48098" y="9392"/>
                    <a:pt x="48098" y="9392"/>
                  </a:cubicBezTo>
                  <a:cubicBezTo>
                    <a:pt x="47934" y="9554"/>
                    <a:pt x="47770" y="9716"/>
                    <a:pt x="47770" y="9716"/>
                  </a:cubicBezTo>
                  <a:cubicBezTo>
                    <a:pt x="47606" y="9878"/>
                    <a:pt x="47113" y="10202"/>
                    <a:pt x="46949" y="10364"/>
                  </a:cubicBezTo>
                  <a:cubicBezTo>
                    <a:pt x="46785" y="10688"/>
                    <a:pt x="46949" y="10850"/>
                    <a:pt x="47113" y="11012"/>
                  </a:cubicBezTo>
                  <a:close/>
                  <a:moveTo>
                    <a:pt x="44815" y="8582"/>
                  </a:moveTo>
                  <a:cubicBezTo>
                    <a:pt x="44651" y="8744"/>
                    <a:pt x="44322" y="9068"/>
                    <a:pt x="44158" y="9392"/>
                  </a:cubicBezTo>
                  <a:cubicBezTo>
                    <a:pt x="44322" y="9392"/>
                    <a:pt x="44322" y="9392"/>
                    <a:pt x="44487" y="9392"/>
                  </a:cubicBezTo>
                  <a:cubicBezTo>
                    <a:pt x="44322" y="9878"/>
                    <a:pt x="41532" y="11821"/>
                    <a:pt x="40547" y="12469"/>
                  </a:cubicBezTo>
                  <a:cubicBezTo>
                    <a:pt x="40054" y="12793"/>
                    <a:pt x="39726" y="13117"/>
                    <a:pt x="39398" y="13117"/>
                  </a:cubicBezTo>
                  <a:cubicBezTo>
                    <a:pt x="39069" y="13279"/>
                    <a:pt x="38905" y="12955"/>
                    <a:pt x="38741" y="12955"/>
                  </a:cubicBezTo>
                  <a:cubicBezTo>
                    <a:pt x="39233" y="12307"/>
                    <a:pt x="39233" y="12307"/>
                    <a:pt x="38741" y="11983"/>
                  </a:cubicBezTo>
                  <a:cubicBezTo>
                    <a:pt x="38741" y="11983"/>
                    <a:pt x="38741" y="11821"/>
                    <a:pt x="38741" y="11821"/>
                  </a:cubicBezTo>
                  <a:cubicBezTo>
                    <a:pt x="39069" y="11336"/>
                    <a:pt x="40054" y="10850"/>
                    <a:pt x="42352" y="9230"/>
                  </a:cubicBezTo>
                  <a:cubicBezTo>
                    <a:pt x="42188" y="9068"/>
                    <a:pt x="41860" y="9554"/>
                    <a:pt x="41696" y="9230"/>
                  </a:cubicBezTo>
                  <a:cubicBezTo>
                    <a:pt x="42188" y="8582"/>
                    <a:pt x="46128" y="7125"/>
                    <a:pt x="46785" y="7125"/>
                  </a:cubicBezTo>
                  <a:cubicBezTo>
                    <a:pt x="46128" y="7611"/>
                    <a:pt x="45471" y="8097"/>
                    <a:pt x="44815" y="8582"/>
                  </a:cubicBezTo>
                  <a:close/>
                  <a:moveTo>
                    <a:pt x="44979" y="10364"/>
                  </a:moveTo>
                  <a:cubicBezTo>
                    <a:pt x="44979" y="10364"/>
                    <a:pt x="44979" y="10526"/>
                    <a:pt x="44651" y="10688"/>
                  </a:cubicBezTo>
                  <a:cubicBezTo>
                    <a:pt x="44651" y="10688"/>
                    <a:pt x="44651" y="10688"/>
                    <a:pt x="44487" y="10688"/>
                  </a:cubicBezTo>
                  <a:cubicBezTo>
                    <a:pt x="44322" y="10688"/>
                    <a:pt x="43830" y="11012"/>
                    <a:pt x="43173" y="11336"/>
                  </a:cubicBezTo>
                  <a:cubicBezTo>
                    <a:pt x="42517" y="11821"/>
                    <a:pt x="42352" y="11983"/>
                    <a:pt x="42188" y="11821"/>
                  </a:cubicBezTo>
                  <a:cubicBezTo>
                    <a:pt x="42188" y="11821"/>
                    <a:pt x="42188" y="11821"/>
                    <a:pt x="42188" y="11821"/>
                  </a:cubicBezTo>
                  <a:cubicBezTo>
                    <a:pt x="42352" y="11336"/>
                    <a:pt x="44651" y="10202"/>
                    <a:pt x="44979" y="10364"/>
                  </a:cubicBezTo>
                  <a:cubicBezTo>
                    <a:pt x="44979" y="10364"/>
                    <a:pt x="44979" y="10364"/>
                    <a:pt x="44979" y="10364"/>
                  </a:cubicBezTo>
                  <a:close/>
                  <a:moveTo>
                    <a:pt x="48426" y="7449"/>
                  </a:moveTo>
                  <a:cubicBezTo>
                    <a:pt x="48426" y="7449"/>
                    <a:pt x="48426" y="7449"/>
                    <a:pt x="48426" y="7449"/>
                  </a:cubicBezTo>
                  <a:cubicBezTo>
                    <a:pt x="48426" y="7773"/>
                    <a:pt x="47277" y="8582"/>
                    <a:pt x="46949" y="8744"/>
                  </a:cubicBezTo>
                  <a:cubicBezTo>
                    <a:pt x="46621" y="8744"/>
                    <a:pt x="46292" y="8906"/>
                    <a:pt x="46128" y="8906"/>
                  </a:cubicBezTo>
                  <a:cubicBezTo>
                    <a:pt x="45964" y="8744"/>
                    <a:pt x="45964" y="8421"/>
                    <a:pt x="45800" y="8421"/>
                  </a:cubicBezTo>
                  <a:cubicBezTo>
                    <a:pt x="46292" y="7773"/>
                    <a:pt x="47770" y="7125"/>
                    <a:pt x="47934" y="7449"/>
                  </a:cubicBezTo>
                  <a:cubicBezTo>
                    <a:pt x="47934" y="7449"/>
                    <a:pt x="47934" y="7611"/>
                    <a:pt x="47606" y="7773"/>
                  </a:cubicBezTo>
                  <a:cubicBezTo>
                    <a:pt x="47934" y="7773"/>
                    <a:pt x="48098" y="7449"/>
                    <a:pt x="48426" y="7449"/>
                  </a:cubicBezTo>
                  <a:close/>
                  <a:moveTo>
                    <a:pt x="49247" y="7773"/>
                  </a:moveTo>
                  <a:cubicBezTo>
                    <a:pt x="49411" y="7611"/>
                    <a:pt x="50725" y="6801"/>
                    <a:pt x="51053" y="6801"/>
                  </a:cubicBezTo>
                  <a:cubicBezTo>
                    <a:pt x="51217" y="6801"/>
                    <a:pt x="50725" y="7287"/>
                    <a:pt x="50068" y="7611"/>
                  </a:cubicBezTo>
                  <a:cubicBezTo>
                    <a:pt x="49740" y="7773"/>
                    <a:pt x="49575" y="7935"/>
                    <a:pt x="49575" y="7935"/>
                  </a:cubicBezTo>
                  <a:cubicBezTo>
                    <a:pt x="49575" y="7935"/>
                    <a:pt x="49247" y="7935"/>
                    <a:pt x="49247" y="7773"/>
                  </a:cubicBezTo>
                  <a:close/>
                  <a:moveTo>
                    <a:pt x="51053" y="8097"/>
                  </a:moveTo>
                  <a:cubicBezTo>
                    <a:pt x="50725" y="8259"/>
                    <a:pt x="50560" y="8259"/>
                    <a:pt x="50396" y="8259"/>
                  </a:cubicBezTo>
                  <a:cubicBezTo>
                    <a:pt x="50068" y="8421"/>
                    <a:pt x="50068" y="8421"/>
                    <a:pt x="49904" y="8421"/>
                  </a:cubicBezTo>
                  <a:cubicBezTo>
                    <a:pt x="50560" y="7611"/>
                    <a:pt x="50560" y="7611"/>
                    <a:pt x="50889" y="7449"/>
                  </a:cubicBezTo>
                  <a:cubicBezTo>
                    <a:pt x="51381" y="7125"/>
                    <a:pt x="52530" y="6639"/>
                    <a:pt x="52694" y="6639"/>
                  </a:cubicBezTo>
                  <a:cubicBezTo>
                    <a:pt x="52694" y="6801"/>
                    <a:pt x="51381" y="7935"/>
                    <a:pt x="51053" y="8097"/>
                  </a:cubicBezTo>
                  <a:close/>
                  <a:moveTo>
                    <a:pt x="51545" y="6153"/>
                  </a:moveTo>
                  <a:cubicBezTo>
                    <a:pt x="51545" y="6315"/>
                    <a:pt x="51545" y="6315"/>
                    <a:pt x="50560" y="6639"/>
                  </a:cubicBezTo>
                  <a:cubicBezTo>
                    <a:pt x="50068" y="6963"/>
                    <a:pt x="49904" y="6963"/>
                    <a:pt x="49740" y="6801"/>
                  </a:cubicBezTo>
                  <a:cubicBezTo>
                    <a:pt x="49904" y="6639"/>
                    <a:pt x="51381" y="6153"/>
                    <a:pt x="51545" y="6153"/>
                  </a:cubicBezTo>
                  <a:cubicBezTo>
                    <a:pt x="51545" y="6153"/>
                    <a:pt x="51545" y="6153"/>
                    <a:pt x="51545" y="6153"/>
                  </a:cubicBezTo>
                  <a:close/>
                  <a:moveTo>
                    <a:pt x="50560" y="6153"/>
                  </a:moveTo>
                  <a:cubicBezTo>
                    <a:pt x="50560" y="6153"/>
                    <a:pt x="50560" y="6153"/>
                    <a:pt x="50560" y="6153"/>
                  </a:cubicBezTo>
                  <a:cubicBezTo>
                    <a:pt x="50560" y="6315"/>
                    <a:pt x="50560" y="6315"/>
                    <a:pt x="49740" y="6639"/>
                  </a:cubicBezTo>
                  <a:cubicBezTo>
                    <a:pt x="49740" y="6639"/>
                    <a:pt x="49740" y="6639"/>
                    <a:pt x="49740" y="6639"/>
                  </a:cubicBezTo>
                  <a:cubicBezTo>
                    <a:pt x="48919" y="6963"/>
                    <a:pt x="48919" y="6963"/>
                    <a:pt x="47770" y="7125"/>
                  </a:cubicBezTo>
                  <a:cubicBezTo>
                    <a:pt x="47770" y="7125"/>
                    <a:pt x="47770" y="7125"/>
                    <a:pt x="47770" y="7125"/>
                  </a:cubicBezTo>
                  <a:cubicBezTo>
                    <a:pt x="48098" y="6801"/>
                    <a:pt x="50068" y="6153"/>
                    <a:pt x="50560" y="6153"/>
                  </a:cubicBezTo>
                  <a:close/>
                  <a:moveTo>
                    <a:pt x="29384" y="108340"/>
                  </a:moveTo>
                  <a:cubicBezTo>
                    <a:pt x="29384" y="108178"/>
                    <a:pt x="29220" y="107854"/>
                    <a:pt x="29220" y="107854"/>
                  </a:cubicBezTo>
                  <a:cubicBezTo>
                    <a:pt x="29384" y="107854"/>
                    <a:pt x="29384" y="107854"/>
                    <a:pt x="29384" y="108016"/>
                  </a:cubicBezTo>
                  <a:cubicBezTo>
                    <a:pt x="29384" y="108016"/>
                    <a:pt x="29384" y="108016"/>
                    <a:pt x="29384" y="108016"/>
                  </a:cubicBezTo>
                  <a:cubicBezTo>
                    <a:pt x="29384" y="108178"/>
                    <a:pt x="29548" y="108340"/>
                    <a:pt x="29548" y="108340"/>
                  </a:cubicBezTo>
                  <a:cubicBezTo>
                    <a:pt x="29548" y="108340"/>
                    <a:pt x="29548" y="108340"/>
                    <a:pt x="29384" y="108340"/>
                  </a:cubicBezTo>
                  <a:close/>
                  <a:moveTo>
                    <a:pt x="30697" y="109311"/>
                  </a:moveTo>
                  <a:cubicBezTo>
                    <a:pt x="30697" y="109149"/>
                    <a:pt x="30697" y="109149"/>
                    <a:pt x="30697" y="109149"/>
                  </a:cubicBezTo>
                  <a:cubicBezTo>
                    <a:pt x="30697" y="109149"/>
                    <a:pt x="28891" y="106882"/>
                    <a:pt x="27414" y="105910"/>
                  </a:cubicBezTo>
                  <a:cubicBezTo>
                    <a:pt x="24623" y="105101"/>
                    <a:pt x="19370" y="93765"/>
                    <a:pt x="19206" y="93603"/>
                  </a:cubicBezTo>
                  <a:cubicBezTo>
                    <a:pt x="17729" y="89554"/>
                    <a:pt x="17729" y="89554"/>
                    <a:pt x="15923" y="87935"/>
                  </a:cubicBezTo>
                  <a:cubicBezTo>
                    <a:pt x="12476" y="85182"/>
                    <a:pt x="9685" y="76437"/>
                    <a:pt x="9685" y="76275"/>
                  </a:cubicBezTo>
                  <a:cubicBezTo>
                    <a:pt x="10834" y="67692"/>
                    <a:pt x="10834" y="67692"/>
                    <a:pt x="10834" y="67692"/>
                  </a:cubicBezTo>
                  <a:cubicBezTo>
                    <a:pt x="10834" y="67692"/>
                    <a:pt x="10998" y="67530"/>
                    <a:pt x="10998" y="67368"/>
                  </a:cubicBezTo>
                  <a:cubicBezTo>
                    <a:pt x="11162" y="66396"/>
                    <a:pt x="12311" y="66234"/>
                    <a:pt x="12640" y="65587"/>
                  </a:cubicBezTo>
                  <a:cubicBezTo>
                    <a:pt x="12804" y="65101"/>
                    <a:pt x="12804" y="65101"/>
                    <a:pt x="12804" y="65101"/>
                  </a:cubicBezTo>
                  <a:cubicBezTo>
                    <a:pt x="17893" y="68340"/>
                    <a:pt x="18057" y="68340"/>
                    <a:pt x="18714" y="68340"/>
                  </a:cubicBezTo>
                  <a:cubicBezTo>
                    <a:pt x="19370" y="68340"/>
                    <a:pt x="19370" y="68340"/>
                    <a:pt x="19534" y="68502"/>
                  </a:cubicBezTo>
                  <a:cubicBezTo>
                    <a:pt x="20519" y="69149"/>
                    <a:pt x="20191" y="70445"/>
                    <a:pt x="20848" y="71255"/>
                  </a:cubicBezTo>
                  <a:cubicBezTo>
                    <a:pt x="22982" y="73198"/>
                    <a:pt x="22982" y="73198"/>
                    <a:pt x="23310" y="72550"/>
                  </a:cubicBezTo>
                  <a:cubicBezTo>
                    <a:pt x="24787" y="74331"/>
                    <a:pt x="25116" y="74817"/>
                    <a:pt x="25444" y="76923"/>
                  </a:cubicBezTo>
                  <a:cubicBezTo>
                    <a:pt x="25772" y="78704"/>
                    <a:pt x="26593" y="79190"/>
                    <a:pt x="28727" y="80485"/>
                  </a:cubicBezTo>
                  <a:cubicBezTo>
                    <a:pt x="31354" y="81619"/>
                    <a:pt x="33980" y="81943"/>
                    <a:pt x="36279" y="83562"/>
                  </a:cubicBezTo>
                  <a:cubicBezTo>
                    <a:pt x="36771" y="83724"/>
                    <a:pt x="36771" y="85668"/>
                    <a:pt x="36771" y="85668"/>
                  </a:cubicBezTo>
                  <a:cubicBezTo>
                    <a:pt x="36935" y="87287"/>
                    <a:pt x="35294" y="88097"/>
                    <a:pt x="34965" y="89716"/>
                  </a:cubicBezTo>
                  <a:cubicBezTo>
                    <a:pt x="34637" y="91497"/>
                    <a:pt x="35294" y="93279"/>
                    <a:pt x="34965" y="95060"/>
                  </a:cubicBezTo>
                  <a:cubicBezTo>
                    <a:pt x="34801" y="95222"/>
                    <a:pt x="34637" y="95546"/>
                    <a:pt x="34637" y="95708"/>
                  </a:cubicBezTo>
                  <a:cubicBezTo>
                    <a:pt x="31025" y="96842"/>
                    <a:pt x="31025" y="96842"/>
                    <a:pt x="31354" y="98299"/>
                  </a:cubicBezTo>
                  <a:cubicBezTo>
                    <a:pt x="31354" y="98299"/>
                    <a:pt x="31354" y="98299"/>
                    <a:pt x="31354" y="98299"/>
                  </a:cubicBezTo>
                  <a:cubicBezTo>
                    <a:pt x="31354" y="98299"/>
                    <a:pt x="31354" y="98299"/>
                    <a:pt x="31518" y="98299"/>
                  </a:cubicBezTo>
                  <a:cubicBezTo>
                    <a:pt x="31518" y="98299"/>
                    <a:pt x="31518" y="98299"/>
                    <a:pt x="31518" y="98299"/>
                  </a:cubicBezTo>
                  <a:cubicBezTo>
                    <a:pt x="31518" y="98461"/>
                    <a:pt x="31518" y="98461"/>
                    <a:pt x="31518" y="98461"/>
                  </a:cubicBezTo>
                  <a:cubicBezTo>
                    <a:pt x="31518" y="98461"/>
                    <a:pt x="31518" y="98461"/>
                    <a:pt x="31518" y="98461"/>
                  </a:cubicBezTo>
                  <a:cubicBezTo>
                    <a:pt x="31518" y="98461"/>
                    <a:pt x="31518" y="98461"/>
                    <a:pt x="31518" y="98461"/>
                  </a:cubicBezTo>
                  <a:cubicBezTo>
                    <a:pt x="31518" y="98461"/>
                    <a:pt x="31518" y="98623"/>
                    <a:pt x="31518" y="98623"/>
                  </a:cubicBezTo>
                  <a:cubicBezTo>
                    <a:pt x="31518" y="98623"/>
                    <a:pt x="31518" y="98623"/>
                    <a:pt x="31518" y="98623"/>
                  </a:cubicBezTo>
                  <a:cubicBezTo>
                    <a:pt x="31846" y="100080"/>
                    <a:pt x="31846" y="101376"/>
                    <a:pt x="31190" y="102348"/>
                  </a:cubicBezTo>
                  <a:cubicBezTo>
                    <a:pt x="30861" y="103157"/>
                    <a:pt x="30041" y="102348"/>
                    <a:pt x="29384" y="102510"/>
                  </a:cubicBezTo>
                  <a:cubicBezTo>
                    <a:pt x="30041" y="102995"/>
                    <a:pt x="30697" y="103481"/>
                    <a:pt x="31190" y="104291"/>
                  </a:cubicBezTo>
                  <a:cubicBezTo>
                    <a:pt x="30697" y="104129"/>
                    <a:pt x="30697" y="104129"/>
                    <a:pt x="30205" y="104453"/>
                  </a:cubicBezTo>
                  <a:cubicBezTo>
                    <a:pt x="30041" y="104777"/>
                    <a:pt x="30041" y="104939"/>
                    <a:pt x="30533" y="105587"/>
                  </a:cubicBezTo>
                  <a:cubicBezTo>
                    <a:pt x="30533" y="105587"/>
                    <a:pt x="30533" y="105587"/>
                    <a:pt x="30533" y="105748"/>
                  </a:cubicBezTo>
                  <a:cubicBezTo>
                    <a:pt x="30533" y="105748"/>
                    <a:pt x="30533" y="105748"/>
                    <a:pt x="30533" y="105748"/>
                  </a:cubicBezTo>
                  <a:cubicBezTo>
                    <a:pt x="30369" y="105748"/>
                    <a:pt x="30205" y="105748"/>
                    <a:pt x="30041" y="105748"/>
                  </a:cubicBezTo>
                  <a:cubicBezTo>
                    <a:pt x="31846" y="108663"/>
                    <a:pt x="31846" y="108663"/>
                    <a:pt x="31846" y="108663"/>
                  </a:cubicBezTo>
                  <a:cubicBezTo>
                    <a:pt x="37920" y="113036"/>
                    <a:pt x="37920" y="113036"/>
                    <a:pt x="37920" y="113036"/>
                  </a:cubicBezTo>
                  <a:cubicBezTo>
                    <a:pt x="36607" y="113198"/>
                    <a:pt x="32503" y="110607"/>
                    <a:pt x="30697" y="109311"/>
                  </a:cubicBezTo>
                  <a:close/>
                  <a:moveTo>
                    <a:pt x="14281" y="57813"/>
                  </a:moveTo>
                  <a:cubicBezTo>
                    <a:pt x="14281" y="57813"/>
                    <a:pt x="14281" y="57813"/>
                    <a:pt x="14281" y="57813"/>
                  </a:cubicBezTo>
                  <a:cubicBezTo>
                    <a:pt x="13296" y="58299"/>
                    <a:pt x="12804" y="57651"/>
                    <a:pt x="12147" y="56518"/>
                  </a:cubicBezTo>
                  <a:cubicBezTo>
                    <a:pt x="11491" y="55546"/>
                    <a:pt x="11491" y="55546"/>
                    <a:pt x="11491" y="55384"/>
                  </a:cubicBezTo>
                  <a:cubicBezTo>
                    <a:pt x="11326" y="55384"/>
                    <a:pt x="11162" y="55222"/>
                    <a:pt x="11162" y="55222"/>
                  </a:cubicBezTo>
                  <a:cubicBezTo>
                    <a:pt x="10998" y="55060"/>
                    <a:pt x="10998" y="54898"/>
                    <a:pt x="10834" y="54736"/>
                  </a:cubicBezTo>
                  <a:cubicBezTo>
                    <a:pt x="10670" y="54736"/>
                    <a:pt x="10341" y="54736"/>
                    <a:pt x="10177" y="54574"/>
                  </a:cubicBezTo>
                  <a:cubicBezTo>
                    <a:pt x="10177" y="54412"/>
                    <a:pt x="10177" y="54412"/>
                    <a:pt x="10177" y="54251"/>
                  </a:cubicBezTo>
                  <a:cubicBezTo>
                    <a:pt x="10341" y="53765"/>
                    <a:pt x="10834" y="53927"/>
                    <a:pt x="11326" y="54089"/>
                  </a:cubicBezTo>
                  <a:cubicBezTo>
                    <a:pt x="12311" y="54736"/>
                    <a:pt x="14281" y="57651"/>
                    <a:pt x="14281" y="57813"/>
                  </a:cubicBezTo>
                  <a:cubicBezTo>
                    <a:pt x="14281" y="57813"/>
                    <a:pt x="14281" y="57813"/>
                    <a:pt x="14281" y="57813"/>
                  </a:cubicBezTo>
                  <a:close/>
                  <a:moveTo>
                    <a:pt x="15595" y="58785"/>
                  </a:moveTo>
                  <a:cubicBezTo>
                    <a:pt x="15759" y="58947"/>
                    <a:pt x="15759" y="58947"/>
                    <a:pt x="15923" y="59271"/>
                  </a:cubicBezTo>
                  <a:cubicBezTo>
                    <a:pt x="16251" y="59595"/>
                    <a:pt x="16415" y="59919"/>
                    <a:pt x="16580" y="60242"/>
                  </a:cubicBezTo>
                  <a:cubicBezTo>
                    <a:pt x="16744" y="60404"/>
                    <a:pt x="16744" y="60566"/>
                    <a:pt x="16744" y="60728"/>
                  </a:cubicBezTo>
                  <a:cubicBezTo>
                    <a:pt x="16744" y="60728"/>
                    <a:pt x="16580" y="60728"/>
                    <a:pt x="16580" y="60728"/>
                  </a:cubicBezTo>
                  <a:cubicBezTo>
                    <a:pt x="16251" y="60728"/>
                    <a:pt x="15923" y="60566"/>
                    <a:pt x="15595" y="60566"/>
                  </a:cubicBezTo>
                  <a:cubicBezTo>
                    <a:pt x="15266" y="60404"/>
                    <a:pt x="14938" y="60728"/>
                    <a:pt x="14610" y="60728"/>
                  </a:cubicBezTo>
                  <a:cubicBezTo>
                    <a:pt x="14117" y="60566"/>
                    <a:pt x="13953" y="60080"/>
                    <a:pt x="13789" y="59919"/>
                  </a:cubicBezTo>
                  <a:cubicBezTo>
                    <a:pt x="13789" y="59433"/>
                    <a:pt x="15102" y="58785"/>
                    <a:pt x="15595" y="58785"/>
                  </a:cubicBezTo>
                  <a:close/>
                  <a:moveTo>
                    <a:pt x="12640" y="59433"/>
                  </a:moveTo>
                  <a:cubicBezTo>
                    <a:pt x="12640" y="59433"/>
                    <a:pt x="12640" y="59433"/>
                    <a:pt x="12640" y="59433"/>
                  </a:cubicBezTo>
                  <a:cubicBezTo>
                    <a:pt x="12640" y="59595"/>
                    <a:pt x="12476" y="59757"/>
                    <a:pt x="12311" y="59757"/>
                  </a:cubicBezTo>
                  <a:cubicBezTo>
                    <a:pt x="12147" y="59595"/>
                    <a:pt x="11983" y="59433"/>
                    <a:pt x="11819" y="59271"/>
                  </a:cubicBezTo>
                  <a:cubicBezTo>
                    <a:pt x="11655" y="58785"/>
                    <a:pt x="11655" y="58299"/>
                    <a:pt x="11983" y="58461"/>
                  </a:cubicBezTo>
                  <a:cubicBezTo>
                    <a:pt x="12804" y="58785"/>
                    <a:pt x="12640" y="59109"/>
                    <a:pt x="12640" y="59271"/>
                  </a:cubicBezTo>
                  <a:lnTo>
                    <a:pt x="12640" y="59433"/>
                  </a:lnTo>
                  <a:close/>
                  <a:moveTo>
                    <a:pt x="41532" y="20566"/>
                  </a:moveTo>
                  <a:cubicBezTo>
                    <a:pt x="41367" y="20404"/>
                    <a:pt x="41039" y="20242"/>
                    <a:pt x="40875" y="20242"/>
                  </a:cubicBezTo>
                  <a:cubicBezTo>
                    <a:pt x="39562" y="20890"/>
                    <a:pt x="39726" y="22834"/>
                    <a:pt x="38248" y="23319"/>
                  </a:cubicBezTo>
                  <a:cubicBezTo>
                    <a:pt x="37428" y="22834"/>
                    <a:pt x="38084" y="19757"/>
                    <a:pt x="38084" y="19757"/>
                  </a:cubicBezTo>
                  <a:cubicBezTo>
                    <a:pt x="38248" y="19595"/>
                    <a:pt x="38413" y="19271"/>
                    <a:pt x="38577" y="19271"/>
                  </a:cubicBezTo>
                  <a:cubicBezTo>
                    <a:pt x="39398" y="19109"/>
                    <a:pt x="39398" y="19109"/>
                    <a:pt x="41696" y="17165"/>
                  </a:cubicBezTo>
                  <a:cubicBezTo>
                    <a:pt x="41696" y="17004"/>
                    <a:pt x="42681" y="15708"/>
                    <a:pt x="42024" y="15060"/>
                  </a:cubicBezTo>
                  <a:cubicBezTo>
                    <a:pt x="41860" y="15060"/>
                    <a:pt x="41696" y="15060"/>
                    <a:pt x="41696" y="15222"/>
                  </a:cubicBezTo>
                  <a:cubicBezTo>
                    <a:pt x="38084" y="18461"/>
                    <a:pt x="32667" y="18785"/>
                    <a:pt x="29056" y="22186"/>
                  </a:cubicBezTo>
                  <a:cubicBezTo>
                    <a:pt x="27742" y="23481"/>
                    <a:pt x="28727" y="25101"/>
                    <a:pt x="28235" y="26558"/>
                  </a:cubicBezTo>
                  <a:cubicBezTo>
                    <a:pt x="27742" y="27692"/>
                    <a:pt x="26593" y="28502"/>
                    <a:pt x="26101" y="29797"/>
                  </a:cubicBezTo>
                  <a:cubicBezTo>
                    <a:pt x="26101" y="29797"/>
                    <a:pt x="25937" y="29959"/>
                    <a:pt x="25937" y="30121"/>
                  </a:cubicBezTo>
                  <a:cubicBezTo>
                    <a:pt x="26101" y="30121"/>
                    <a:pt x="26265" y="30121"/>
                    <a:pt x="26265" y="30283"/>
                  </a:cubicBezTo>
                  <a:cubicBezTo>
                    <a:pt x="26429" y="30121"/>
                    <a:pt x="26429" y="30121"/>
                    <a:pt x="31682" y="26072"/>
                  </a:cubicBezTo>
                  <a:cubicBezTo>
                    <a:pt x="32339" y="24777"/>
                    <a:pt x="33488" y="22186"/>
                    <a:pt x="35786" y="21862"/>
                  </a:cubicBezTo>
                  <a:cubicBezTo>
                    <a:pt x="36114" y="22348"/>
                    <a:pt x="36114" y="22348"/>
                    <a:pt x="35129" y="26072"/>
                  </a:cubicBezTo>
                  <a:cubicBezTo>
                    <a:pt x="35129" y="26072"/>
                    <a:pt x="35294" y="26072"/>
                    <a:pt x="35458" y="26234"/>
                  </a:cubicBezTo>
                  <a:cubicBezTo>
                    <a:pt x="36279" y="25587"/>
                    <a:pt x="36279" y="25587"/>
                    <a:pt x="36771" y="25587"/>
                  </a:cubicBezTo>
                  <a:cubicBezTo>
                    <a:pt x="37099" y="25748"/>
                    <a:pt x="37099" y="25748"/>
                    <a:pt x="35294" y="33522"/>
                  </a:cubicBezTo>
                  <a:cubicBezTo>
                    <a:pt x="34801" y="34817"/>
                    <a:pt x="35458" y="36275"/>
                    <a:pt x="34473" y="37408"/>
                  </a:cubicBezTo>
                  <a:cubicBezTo>
                    <a:pt x="33816" y="38218"/>
                    <a:pt x="32010" y="37570"/>
                    <a:pt x="32175" y="36437"/>
                  </a:cubicBezTo>
                  <a:cubicBezTo>
                    <a:pt x="32339" y="35465"/>
                    <a:pt x="33488" y="35303"/>
                    <a:pt x="33816" y="34493"/>
                  </a:cubicBezTo>
                  <a:cubicBezTo>
                    <a:pt x="32831" y="34008"/>
                    <a:pt x="32175" y="34817"/>
                    <a:pt x="31354" y="34979"/>
                  </a:cubicBezTo>
                  <a:cubicBezTo>
                    <a:pt x="31025" y="34655"/>
                    <a:pt x="30861" y="34331"/>
                    <a:pt x="30533" y="34008"/>
                  </a:cubicBezTo>
                  <a:cubicBezTo>
                    <a:pt x="30041" y="34170"/>
                    <a:pt x="29876" y="34170"/>
                    <a:pt x="29712" y="34817"/>
                  </a:cubicBezTo>
                  <a:cubicBezTo>
                    <a:pt x="29712" y="34817"/>
                    <a:pt x="29712" y="34979"/>
                    <a:pt x="29712" y="35141"/>
                  </a:cubicBezTo>
                  <a:cubicBezTo>
                    <a:pt x="29876" y="35141"/>
                    <a:pt x="29876" y="35141"/>
                    <a:pt x="29876" y="35141"/>
                  </a:cubicBezTo>
                  <a:cubicBezTo>
                    <a:pt x="29712" y="35789"/>
                    <a:pt x="29220" y="36275"/>
                    <a:pt x="29056" y="36923"/>
                  </a:cubicBezTo>
                  <a:cubicBezTo>
                    <a:pt x="29384" y="37408"/>
                    <a:pt x="29876" y="37570"/>
                    <a:pt x="30369" y="38056"/>
                  </a:cubicBezTo>
                  <a:cubicBezTo>
                    <a:pt x="30369" y="38056"/>
                    <a:pt x="30205" y="38218"/>
                    <a:pt x="30205" y="38380"/>
                  </a:cubicBezTo>
                  <a:cubicBezTo>
                    <a:pt x="30205" y="38380"/>
                    <a:pt x="27742" y="40000"/>
                    <a:pt x="26593" y="39352"/>
                  </a:cubicBezTo>
                  <a:cubicBezTo>
                    <a:pt x="26757" y="39028"/>
                    <a:pt x="26757" y="38704"/>
                    <a:pt x="26757" y="38542"/>
                  </a:cubicBezTo>
                  <a:cubicBezTo>
                    <a:pt x="25937" y="38380"/>
                    <a:pt x="25772" y="38218"/>
                    <a:pt x="23474" y="39838"/>
                  </a:cubicBezTo>
                  <a:cubicBezTo>
                    <a:pt x="14938" y="46801"/>
                    <a:pt x="14938" y="46801"/>
                    <a:pt x="14938" y="46801"/>
                  </a:cubicBezTo>
                  <a:cubicBezTo>
                    <a:pt x="13461" y="48097"/>
                    <a:pt x="14117" y="50364"/>
                    <a:pt x="12640" y="51821"/>
                  </a:cubicBezTo>
                  <a:cubicBezTo>
                    <a:pt x="12640" y="51821"/>
                    <a:pt x="12476" y="51659"/>
                    <a:pt x="12311" y="51497"/>
                  </a:cubicBezTo>
                  <a:cubicBezTo>
                    <a:pt x="12476" y="50040"/>
                    <a:pt x="14117" y="48582"/>
                    <a:pt x="12968" y="46801"/>
                  </a:cubicBezTo>
                  <a:cubicBezTo>
                    <a:pt x="12804" y="46639"/>
                    <a:pt x="12476" y="46315"/>
                    <a:pt x="12311" y="46315"/>
                  </a:cubicBezTo>
                  <a:cubicBezTo>
                    <a:pt x="8372" y="45829"/>
                    <a:pt x="8372" y="45829"/>
                    <a:pt x="8372" y="45829"/>
                  </a:cubicBezTo>
                  <a:cubicBezTo>
                    <a:pt x="6894" y="47125"/>
                    <a:pt x="5417" y="52793"/>
                    <a:pt x="6238" y="54251"/>
                  </a:cubicBezTo>
                  <a:cubicBezTo>
                    <a:pt x="7058" y="54089"/>
                    <a:pt x="8372" y="52145"/>
                    <a:pt x="8864" y="53441"/>
                  </a:cubicBezTo>
                  <a:cubicBezTo>
                    <a:pt x="9521" y="55222"/>
                    <a:pt x="7715" y="56356"/>
                    <a:pt x="7551" y="57813"/>
                  </a:cubicBezTo>
                  <a:cubicBezTo>
                    <a:pt x="7387" y="59271"/>
                    <a:pt x="8864" y="60080"/>
                    <a:pt x="8700" y="61538"/>
                  </a:cubicBezTo>
                  <a:cubicBezTo>
                    <a:pt x="8536" y="63967"/>
                    <a:pt x="8536" y="63967"/>
                    <a:pt x="8700" y="64291"/>
                  </a:cubicBezTo>
                  <a:cubicBezTo>
                    <a:pt x="8700" y="64453"/>
                    <a:pt x="8700" y="64615"/>
                    <a:pt x="8700" y="64615"/>
                  </a:cubicBezTo>
                  <a:cubicBezTo>
                    <a:pt x="8700" y="64939"/>
                    <a:pt x="9028" y="65263"/>
                    <a:pt x="9192" y="65425"/>
                  </a:cubicBezTo>
                  <a:cubicBezTo>
                    <a:pt x="9357" y="65263"/>
                    <a:pt x="9685" y="64939"/>
                    <a:pt x="9849" y="64777"/>
                  </a:cubicBezTo>
                  <a:cubicBezTo>
                    <a:pt x="10013" y="64939"/>
                    <a:pt x="10177" y="65101"/>
                    <a:pt x="10341" y="65263"/>
                  </a:cubicBezTo>
                  <a:cubicBezTo>
                    <a:pt x="10506" y="65425"/>
                    <a:pt x="10506" y="65425"/>
                    <a:pt x="10506" y="65587"/>
                  </a:cubicBezTo>
                  <a:cubicBezTo>
                    <a:pt x="10341" y="66396"/>
                    <a:pt x="10341" y="66396"/>
                    <a:pt x="9849" y="66882"/>
                  </a:cubicBezTo>
                  <a:cubicBezTo>
                    <a:pt x="8536" y="66558"/>
                    <a:pt x="4103" y="53765"/>
                    <a:pt x="4103" y="53603"/>
                  </a:cubicBezTo>
                  <a:cubicBezTo>
                    <a:pt x="3611" y="49716"/>
                    <a:pt x="4432" y="46963"/>
                    <a:pt x="7058" y="38542"/>
                  </a:cubicBezTo>
                  <a:cubicBezTo>
                    <a:pt x="6238" y="39514"/>
                    <a:pt x="5909" y="40323"/>
                    <a:pt x="4103" y="46963"/>
                  </a:cubicBezTo>
                  <a:cubicBezTo>
                    <a:pt x="4103" y="43238"/>
                    <a:pt x="5581" y="32550"/>
                    <a:pt x="23146" y="17489"/>
                  </a:cubicBezTo>
                  <a:cubicBezTo>
                    <a:pt x="22161" y="17975"/>
                    <a:pt x="21340" y="18785"/>
                    <a:pt x="20519" y="19271"/>
                  </a:cubicBezTo>
                  <a:cubicBezTo>
                    <a:pt x="21012" y="18785"/>
                    <a:pt x="28891" y="12307"/>
                    <a:pt x="31354" y="10850"/>
                  </a:cubicBezTo>
                  <a:cubicBezTo>
                    <a:pt x="30369" y="11336"/>
                    <a:pt x="30369" y="11336"/>
                    <a:pt x="30041" y="11336"/>
                  </a:cubicBezTo>
                  <a:cubicBezTo>
                    <a:pt x="30205" y="11012"/>
                    <a:pt x="30205" y="11012"/>
                    <a:pt x="32339" y="10040"/>
                  </a:cubicBezTo>
                  <a:cubicBezTo>
                    <a:pt x="27906" y="11497"/>
                    <a:pt x="27906" y="11497"/>
                    <a:pt x="26922" y="11497"/>
                  </a:cubicBezTo>
                  <a:cubicBezTo>
                    <a:pt x="26922" y="11497"/>
                    <a:pt x="38905" y="5829"/>
                    <a:pt x="43337" y="5344"/>
                  </a:cubicBezTo>
                  <a:cubicBezTo>
                    <a:pt x="43173" y="5506"/>
                    <a:pt x="43173" y="5506"/>
                    <a:pt x="43009" y="5506"/>
                  </a:cubicBezTo>
                  <a:cubicBezTo>
                    <a:pt x="44651" y="5668"/>
                    <a:pt x="46128" y="4372"/>
                    <a:pt x="47770" y="5020"/>
                  </a:cubicBezTo>
                  <a:cubicBezTo>
                    <a:pt x="45471" y="5829"/>
                    <a:pt x="43830" y="6477"/>
                    <a:pt x="41203" y="7935"/>
                  </a:cubicBezTo>
                  <a:cubicBezTo>
                    <a:pt x="41367" y="8097"/>
                    <a:pt x="41367" y="8421"/>
                    <a:pt x="41367" y="8582"/>
                  </a:cubicBezTo>
                  <a:cubicBezTo>
                    <a:pt x="37264" y="12145"/>
                    <a:pt x="37264" y="12145"/>
                    <a:pt x="37264" y="13603"/>
                  </a:cubicBezTo>
                  <a:cubicBezTo>
                    <a:pt x="40054" y="15870"/>
                    <a:pt x="42024" y="11497"/>
                    <a:pt x="44487" y="11012"/>
                  </a:cubicBezTo>
                  <a:cubicBezTo>
                    <a:pt x="44322" y="11497"/>
                    <a:pt x="44322" y="11497"/>
                    <a:pt x="43666" y="11821"/>
                  </a:cubicBezTo>
                  <a:cubicBezTo>
                    <a:pt x="43666" y="11821"/>
                    <a:pt x="40547" y="13603"/>
                    <a:pt x="39562" y="15222"/>
                  </a:cubicBezTo>
                  <a:cubicBezTo>
                    <a:pt x="39562" y="15384"/>
                    <a:pt x="39726" y="15384"/>
                    <a:pt x="39890" y="15546"/>
                  </a:cubicBezTo>
                  <a:cubicBezTo>
                    <a:pt x="41696" y="14412"/>
                    <a:pt x="42845" y="12631"/>
                    <a:pt x="44815" y="11659"/>
                  </a:cubicBezTo>
                  <a:cubicBezTo>
                    <a:pt x="44815" y="11821"/>
                    <a:pt x="44815" y="11821"/>
                    <a:pt x="43173" y="13279"/>
                  </a:cubicBezTo>
                  <a:cubicBezTo>
                    <a:pt x="44815" y="12307"/>
                    <a:pt x="44815" y="12307"/>
                    <a:pt x="44979" y="12307"/>
                  </a:cubicBezTo>
                  <a:cubicBezTo>
                    <a:pt x="44979" y="12631"/>
                    <a:pt x="44815" y="12793"/>
                    <a:pt x="44651" y="12955"/>
                  </a:cubicBezTo>
                  <a:cubicBezTo>
                    <a:pt x="44815" y="13117"/>
                    <a:pt x="44815" y="13117"/>
                    <a:pt x="44979" y="13117"/>
                  </a:cubicBezTo>
                  <a:cubicBezTo>
                    <a:pt x="44979" y="14736"/>
                    <a:pt x="42024" y="20080"/>
                    <a:pt x="41532" y="20566"/>
                  </a:cubicBezTo>
                  <a:close/>
                  <a:moveTo>
                    <a:pt x="36771" y="19595"/>
                  </a:moveTo>
                  <a:cubicBezTo>
                    <a:pt x="36771" y="19757"/>
                    <a:pt x="36771" y="19919"/>
                    <a:pt x="36607" y="20080"/>
                  </a:cubicBezTo>
                  <a:cubicBezTo>
                    <a:pt x="36607" y="20080"/>
                    <a:pt x="36607" y="20080"/>
                    <a:pt x="36607" y="20080"/>
                  </a:cubicBezTo>
                  <a:cubicBezTo>
                    <a:pt x="36607" y="20080"/>
                    <a:pt x="36607" y="20080"/>
                    <a:pt x="36607" y="20080"/>
                  </a:cubicBezTo>
                  <a:cubicBezTo>
                    <a:pt x="36443" y="20242"/>
                    <a:pt x="36443" y="20242"/>
                    <a:pt x="36443" y="20242"/>
                  </a:cubicBezTo>
                  <a:cubicBezTo>
                    <a:pt x="36443" y="20242"/>
                    <a:pt x="36443" y="20242"/>
                    <a:pt x="36443" y="20242"/>
                  </a:cubicBezTo>
                  <a:cubicBezTo>
                    <a:pt x="36443" y="20242"/>
                    <a:pt x="36279" y="20242"/>
                    <a:pt x="36279" y="20242"/>
                  </a:cubicBezTo>
                  <a:cubicBezTo>
                    <a:pt x="36114" y="20242"/>
                    <a:pt x="35950" y="20080"/>
                    <a:pt x="35786" y="20080"/>
                  </a:cubicBezTo>
                  <a:cubicBezTo>
                    <a:pt x="35786" y="20080"/>
                    <a:pt x="35786" y="20080"/>
                    <a:pt x="35786" y="20080"/>
                  </a:cubicBezTo>
                  <a:cubicBezTo>
                    <a:pt x="35458" y="20080"/>
                    <a:pt x="35294" y="20080"/>
                    <a:pt x="34965" y="20080"/>
                  </a:cubicBezTo>
                  <a:cubicBezTo>
                    <a:pt x="34965" y="20080"/>
                    <a:pt x="34965" y="19919"/>
                    <a:pt x="34965" y="19919"/>
                  </a:cubicBezTo>
                  <a:cubicBezTo>
                    <a:pt x="34965" y="19595"/>
                    <a:pt x="36443" y="18461"/>
                    <a:pt x="36771" y="18461"/>
                  </a:cubicBezTo>
                  <a:cubicBezTo>
                    <a:pt x="36771" y="18461"/>
                    <a:pt x="36771" y="18461"/>
                    <a:pt x="36771" y="18785"/>
                  </a:cubicBezTo>
                  <a:cubicBezTo>
                    <a:pt x="36771" y="19271"/>
                    <a:pt x="36771" y="19433"/>
                    <a:pt x="36771" y="19595"/>
                  </a:cubicBezTo>
                  <a:close/>
                  <a:moveTo>
                    <a:pt x="46621" y="25587"/>
                  </a:moveTo>
                  <a:cubicBezTo>
                    <a:pt x="46456" y="26072"/>
                    <a:pt x="45964" y="26558"/>
                    <a:pt x="45471" y="26558"/>
                  </a:cubicBezTo>
                  <a:cubicBezTo>
                    <a:pt x="44651" y="27044"/>
                    <a:pt x="44322" y="27044"/>
                    <a:pt x="42681" y="26882"/>
                  </a:cubicBezTo>
                  <a:cubicBezTo>
                    <a:pt x="43666" y="24129"/>
                    <a:pt x="43830" y="23643"/>
                    <a:pt x="44322" y="22186"/>
                  </a:cubicBezTo>
                  <a:cubicBezTo>
                    <a:pt x="44651" y="21376"/>
                    <a:pt x="44979" y="20890"/>
                    <a:pt x="46128" y="19757"/>
                  </a:cubicBezTo>
                  <a:cubicBezTo>
                    <a:pt x="49247" y="16032"/>
                    <a:pt x="49740" y="12955"/>
                    <a:pt x="49411" y="12631"/>
                  </a:cubicBezTo>
                  <a:cubicBezTo>
                    <a:pt x="48919" y="12631"/>
                    <a:pt x="48919" y="12631"/>
                    <a:pt x="48919" y="12469"/>
                  </a:cubicBezTo>
                  <a:cubicBezTo>
                    <a:pt x="49083" y="11497"/>
                    <a:pt x="50560" y="9878"/>
                    <a:pt x="50560" y="9878"/>
                  </a:cubicBezTo>
                  <a:cubicBezTo>
                    <a:pt x="50725" y="9878"/>
                    <a:pt x="50725" y="9878"/>
                    <a:pt x="53515" y="8906"/>
                  </a:cubicBezTo>
                  <a:cubicBezTo>
                    <a:pt x="53844" y="8744"/>
                    <a:pt x="54336" y="8582"/>
                    <a:pt x="54336" y="8582"/>
                  </a:cubicBezTo>
                  <a:cubicBezTo>
                    <a:pt x="54829" y="8421"/>
                    <a:pt x="55157" y="9554"/>
                    <a:pt x="55485" y="9068"/>
                  </a:cubicBezTo>
                  <a:cubicBezTo>
                    <a:pt x="55813" y="8582"/>
                    <a:pt x="55813" y="8582"/>
                    <a:pt x="56963" y="8744"/>
                  </a:cubicBezTo>
                  <a:cubicBezTo>
                    <a:pt x="57455" y="8744"/>
                    <a:pt x="58604" y="9392"/>
                    <a:pt x="57783" y="9878"/>
                  </a:cubicBezTo>
                  <a:cubicBezTo>
                    <a:pt x="57619" y="10040"/>
                    <a:pt x="57291" y="9716"/>
                    <a:pt x="57127" y="10040"/>
                  </a:cubicBezTo>
                  <a:cubicBezTo>
                    <a:pt x="56798" y="10364"/>
                    <a:pt x="57127" y="10688"/>
                    <a:pt x="57291" y="10688"/>
                  </a:cubicBezTo>
                  <a:cubicBezTo>
                    <a:pt x="57619" y="10850"/>
                    <a:pt x="57948" y="10526"/>
                    <a:pt x="58276" y="10202"/>
                  </a:cubicBezTo>
                  <a:cubicBezTo>
                    <a:pt x="58440" y="10526"/>
                    <a:pt x="58440" y="10526"/>
                    <a:pt x="59425" y="10688"/>
                  </a:cubicBezTo>
                  <a:cubicBezTo>
                    <a:pt x="59425" y="10688"/>
                    <a:pt x="59425" y="10688"/>
                    <a:pt x="59425" y="10850"/>
                  </a:cubicBezTo>
                  <a:cubicBezTo>
                    <a:pt x="59425" y="10850"/>
                    <a:pt x="59425" y="11012"/>
                    <a:pt x="59261" y="11012"/>
                  </a:cubicBezTo>
                  <a:cubicBezTo>
                    <a:pt x="58932" y="11497"/>
                    <a:pt x="58276" y="11821"/>
                    <a:pt x="57948" y="12469"/>
                  </a:cubicBezTo>
                  <a:cubicBezTo>
                    <a:pt x="57948" y="12469"/>
                    <a:pt x="57948" y="12469"/>
                    <a:pt x="57948" y="12469"/>
                  </a:cubicBezTo>
                  <a:cubicBezTo>
                    <a:pt x="57948" y="12469"/>
                    <a:pt x="57948" y="12631"/>
                    <a:pt x="57948" y="12631"/>
                  </a:cubicBezTo>
                  <a:cubicBezTo>
                    <a:pt x="58440" y="12955"/>
                    <a:pt x="58440" y="12955"/>
                    <a:pt x="58276" y="13279"/>
                  </a:cubicBezTo>
                  <a:cubicBezTo>
                    <a:pt x="58276" y="13279"/>
                    <a:pt x="58112" y="13441"/>
                    <a:pt x="57948" y="13441"/>
                  </a:cubicBezTo>
                  <a:cubicBezTo>
                    <a:pt x="57783" y="13603"/>
                    <a:pt x="57783" y="13603"/>
                    <a:pt x="57455" y="14736"/>
                  </a:cubicBezTo>
                  <a:cubicBezTo>
                    <a:pt x="57455" y="15222"/>
                    <a:pt x="56963" y="15546"/>
                    <a:pt x="56798" y="15870"/>
                  </a:cubicBezTo>
                  <a:cubicBezTo>
                    <a:pt x="56634" y="16356"/>
                    <a:pt x="56963" y="16842"/>
                    <a:pt x="56798" y="17165"/>
                  </a:cubicBezTo>
                  <a:cubicBezTo>
                    <a:pt x="56142" y="18299"/>
                    <a:pt x="54993" y="19757"/>
                    <a:pt x="54500" y="19919"/>
                  </a:cubicBezTo>
                  <a:cubicBezTo>
                    <a:pt x="53515" y="20080"/>
                    <a:pt x="53515" y="20080"/>
                    <a:pt x="53515" y="20080"/>
                  </a:cubicBezTo>
                  <a:cubicBezTo>
                    <a:pt x="53515" y="20080"/>
                    <a:pt x="53515" y="20080"/>
                    <a:pt x="53515" y="20080"/>
                  </a:cubicBezTo>
                  <a:cubicBezTo>
                    <a:pt x="53351" y="20728"/>
                    <a:pt x="53023" y="21376"/>
                    <a:pt x="52038" y="21538"/>
                  </a:cubicBezTo>
                  <a:cubicBezTo>
                    <a:pt x="51217" y="21538"/>
                    <a:pt x="50889" y="21700"/>
                    <a:pt x="50560" y="22186"/>
                  </a:cubicBezTo>
                  <a:cubicBezTo>
                    <a:pt x="50396" y="22672"/>
                    <a:pt x="50560" y="23319"/>
                    <a:pt x="50068" y="23805"/>
                  </a:cubicBezTo>
                  <a:cubicBezTo>
                    <a:pt x="50068" y="23967"/>
                    <a:pt x="49740" y="24129"/>
                    <a:pt x="49740" y="24129"/>
                  </a:cubicBezTo>
                  <a:cubicBezTo>
                    <a:pt x="48919" y="24615"/>
                    <a:pt x="47770" y="24291"/>
                    <a:pt x="46949" y="24777"/>
                  </a:cubicBezTo>
                  <a:cubicBezTo>
                    <a:pt x="46785" y="24939"/>
                    <a:pt x="46621" y="25425"/>
                    <a:pt x="46621" y="25587"/>
                  </a:cubicBezTo>
                  <a:close/>
                  <a:moveTo>
                    <a:pt x="97838" y="88259"/>
                  </a:moveTo>
                  <a:cubicBezTo>
                    <a:pt x="97838" y="88259"/>
                    <a:pt x="97838" y="88259"/>
                    <a:pt x="97838" y="88259"/>
                  </a:cubicBezTo>
                  <a:cubicBezTo>
                    <a:pt x="97510" y="88906"/>
                    <a:pt x="92421" y="98137"/>
                    <a:pt x="91272" y="95870"/>
                  </a:cubicBezTo>
                  <a:cubicBezTo>
                    <a:pt x="91108" y="95384"/>
                    <a:pt x="91108" y="94898"/>
                    <a:pt x="91108" y="94736"/>
                  </a:cubicBezTo>
                  <a:cubicBezTo>
                    <a:pt x="91436" y="93927"/>
                    <a:pt x="92093" y="93279"/>
                    <a:pt x="92585" y="92793"/>
                  </a:cubicBezTo>
                  <a:cubicBezTo>
                    <a:pt x="92585" y="92793"/>
                    <a:pt x="92749" y="92631"/>
                    <a:pt x="92749" y="92631"/>
                  </a:cubicBezTo>
                  <a:cubicBezTo>
                    <a:pt x="92913" y="92145"/>
                    <a:pt x="92421" y="91821"/>
                    <a:pt x="92585" y="91336"/>
                  </a:cubicBezTo>
                  <a:cubicBezTo>
                    <a:pt x="92585" y="91336"/>
                    <a:pt x="92585" y="91174"/>
                    <a:pt x="92749" y="91174"/>
                  </a:cubicBezTo>
                  <a:cubicBezTo>
                    <a:pt x="92749" y="91174"/>
                    <a:pt x="93734" y="89716"/>
                    <a:pt x="94883" y="89716"/>
                  </a:cubicBezTo>
                  <a:cubicBezTo>
                    <a:pt x="95868" y="88906"/>
                    <a:pt x="96032" y="87449"/>
                    <a:pt x="97181" y="86801"/>
                  </a:cubicBezTo>
                  <a:cubicBezTo>
                    <a:pt x="97838" y="86639"/>
                    <a:pt x="98002" y="86963"/>
                    <a:pt x="97838" y="88259"/>
                  </a:cubicBezTo>
                  <a:close/>
                  <a:moveTo>
                    <a:pt x="95047" y="77894"/>
                  </a:moveTo>
                  <a:cubicBezTo>
                    <a:pt x="92749" y="80809"/>
                    <a:pt x="90943" y="83076"/>
                    <a:pt x="91600" y="86477"/>
                  </a:cubicBezTo>
                  <a:cubicBezTo>
                    <a:pt x="91928" y="87449"/>
                    <a:pt x="92421" y="90040"/>
                    <a:pt x="89630" y="91659"/>
                  </a:cubicBezTo>
                  <a:cubicBezTo>
                    <a:pt x="88645" y="92145"/>
                    <a:pt x="88645" y="92145"/>
                    <a:pt x="86511" y="96194"/>
                  </a:cubicBezTo>
                  <a:cubicBezTo>
                    <a:pt x="86019" y="97004"/>
                    <a:pt x="86019" y="97004"/>
                    <a:pt x="84049" y="97813"/>
                  </a:cubicBezTo>
                  <a:cubicBezTo>
                    <a:pt x="82900" y="103805"/>
                    <a:pt x="74035" y="104129"/>
                    <a:pt x="73871" y="104129"/>
                  </a:cubicBezTo>
                  <a:cubicBezTo>
                    <a:pt x="73871" y="104129"/>
                    <a:pt x="69439" y="95384"/>
                    <a:pt x="71244" y="91659"/>
                  </a:cubicBezTo>
                  <a:cubicBezTo>
                    <a:pt x="72393" y="89230"/>
                    <a:pt x="72558" y="88582"/>
                    <a:pt x="72229" y="86963"/>
                  </a:cubicBezTo>
                  <a:cubicBezTo>
                    <a:pt x="71901" y="84534"/>
                    <a:pt x="67797" y="83724"/>
                    <a:pt x="69274" y="80971"/>
                  </a:cubicBezTo>
                  <a:cubicBezTo>
                    <a:pt x="70095" y="79514"/>
                    <a:pt x="70259" y="79028"/>
                    <a:pt x="69439" y="78056"/>
                  </a:cubicBezTo>
                  <a:cubicBezTo>
                    <a:pt x="69274" y="77894"/>
                    <a:pt x="69110" y="77894"/>
                    <a:pt x="68946" y="77894"/>
                  </a:cubicBezTo>
                  <a:cubicBezTo>
                    <a:pt x="68125" y="77570"/>
                    <a:pt x="67469" y="78218"/>
                    <a:pt x="66648" y="78056"/>
                  </a:cubicBezTo>
                  <a:cubicBezTo>
                    <a:pt x="65827" y="77894"/>
                    <a:pt x="65827" y="76599"/>
                    <a:pt x="64842" y="76599"/>
                  </a:cubicBezTo>
                  <a:cubicBezTo>
                    <a:pt x="64842" y="76599"/>
                    <a:pt x="59753" y="77570"/>
                    <a:pt x="58768" y="77894"/>
                  </a:cubicBezTo>
                  <a:cubicBezTo>
                    <a:pt x="58768" y="77894"/>
                    <a:pt x="58768" y="77894"/>
                    <a:pt x="58768" y="77894"/>
                  </a:cubicBezTo>
                  <a:cubicBezTo>
                    <a:pt x="57948" y="77894"/>
                    <a:pt x="57127" y="78704"/>
                    <a:pt x="56142" y="78056"/>
                  </a:cubicBezTo>
                  <a:cubicBezTo>
                    <a:pt x="56142" y="78056"/>
                    <a:pt x="50396" y="73684"/>
                    <a:pt x="49247" y="71093"/>
                  </a:cubicBezTo>
                  <a:cubicBezTo>
                    <a:pt x="49083" y="69311"/>
                    <a:pt x="49083" y="69311"/>
                    <a:pt x="49904" y="66396"/>
                  </a:cubicBezTo>
                  <a:cubicBezTo>
                    <a:pt x="49904" y="65263"/>
                    <a:pt x="49740" y="64939"/>
                    <a:pt x="49083" y="64291"/>
                  </a:cubicBezTo>
                  <a:cubicBezTo>
                    <a:pt x="49575" y="61376"/>
                    <a:pt x="54993" y="57004"/>
                    <a:pt x="55157" y="57004"/>
                  </a:cubicBezTo>
                  <a:cubicBezTo>
                    <a:pt x="54172" y="54089"/>
                    <a:pt x="63857" y="50850"/>
                    <a:pt x="66976" y="50688"/>
                  </a:cubicBezTo>
                  <a:cubicBezTo>
                    <a:pt x="69767" y="50688"/>
                    <a:pt x="69767" y="50688"/>
                    <a:pt x="69274" y="54251"/>
                  </a:cubicBezTo>
                  <a:cubicBezTo>
                    <a:pt x="69767" y="54574"/>
                    <a:pt x="74363" y="57489"/>
                    <a:pt x="75512" y="54736"/>
                  </a:cubicBezTo>
                  <a:cubicBezTo>
                    <a:pt x="76662" y="51983"/>
                    <a:pt x="84049" y="53927"/>
                    <a:pt x="84049" y="53927"/>
                  </a:cubicBezTo>
                  <a:cubicBezTo>
                    <a:pt x="85854" y="54574"/>
                    <a:pt x="85034" y="56518"/>
                    <a:pt x="85854" y="57651"/>
                  </a:cubicBezTo>
                  <a:cubicBezTo>
                    <a:pt x="88481" y="61538"/>
                    <a:pt x="91764" y="64777"/>
                    <a:pt x="94227" y="68663"/>
                  </a:cubicBezTo>
                  <a:cubicBezTo>
                    <a:pt x="94555" y="68987"/>
                    <a:pt x="94555" y="68987"/>
                    <a:pt x="94719" y="70121"/>
                  </a:cubicBezTo>
                  <a:cubicBezTo>
                    <a:pt x="97346" y="70931"/>
                    <a:pt x="97510" y="67206"/>
                    <a:pt x="99808" y="67206"/>
                  </a:cubicBezTo>
                  <a:cubicBezTo>
                    <a:pt x="99972" y="67530"/>
                    <a:pt x="99972" y="67854"/>
                    <a:pt x="99972" y="68178"/>
                  </a:cubicBezTo>
                  <a:cubicBezTo>
                    <a:pt x="99972" y="68825"/>
                    <a:pt x="99480" y="72388"/>
                    <a:pt x="95047" y="77894"/>
                  </a:cubicBezTo>
                  <a:close/>
                  <a:moveTo>
                    <a:pt x="64514" y="48582"/>
                  </a:moveTo>
                  <a:cubicBezTo>
                    <a:pt x="64514" y="48906"/>
                    <a:pt x="64514" y="49068"/>
                    <a:pt x="64350" y="49230"/>
                  </a:cubicBezTo>
                  <a:cubicBezTo>
                    <a:pt x="64021" y="49392"/>
                    <a:pt x="63693" y="49230"/>
                    <a:pt x="63529" y="49230"/>
                  </a:cubicBezTo>
                  <a:cubicBezTo>
                    <a:pt x="63529" y="49068"/>
                    <a:pt x="63201" y="48259"/>
                    <a:pt x="63857" y="48259"/>
                  </a:cubicBezTo>
                  <a:cubicBezTo>
                    <a:pt x="64186" y="48259"/>
                    <a:pt x="64350" y="48421"/>
                    <a:pt x="64514" y="48582"/>
                  </a:cubicBezTo>
                  <a:cubicBezTo>
                    <a:pt x="64514" y="48582"/>
                    <a:pt x="64514" y="48582"/>
                    <a:pt x="64514" y="48582"/>
                  </a:cubicBezTo>
                  <a:close/>
                  <a:moveTo>
                    <a:pt x="67633" y="47125"/>
                  </a:moveTo>
                  <a:cubicBezTo>
                    <a:pt x="67961" y="47125"/>
                    <a:pt x="67961" y="47287"/>
                    <a:pt x="67961" y="47449"/>
                  </a:cubicBezTo>
                  <a:cubicBezTo>
                    <a:pt x="68125" y="47611"/>
                    <a:pt x="68454" y="47935"/>
                    <a:pt x="68454" y="48259"/>
                  </a:cubicBezTo>
                  <a:cubicBezTo>
                    <a:pt x="68454" y="48259"/>
                    <a:pt x="68454" y="48259"/>
                    <a:pt x="68454" y="48259"/>
                  </a:cubicBezTo>
                  <a:cubicBezTo>
                    <a:pt x="68454" y="48259"/>
                    <a:pt x="68454" y="48259"/>
                    <a:pt x="68454" y="48259"/>
                  </a:cubicBezTo>
                  <a:cubicBezTo>
                    <a:pt x="68454" y="48259"/>
                    <a:pt x="68454" y="48259"/>
                    <a:pt x="68454" y="48259"/>
                  </a:cubicBezTo>
                  <a:cubicBezTo>
                    <a:pt x="68454" y="48582"/>
                    <a:pt x="67797" y="49554"/>
                    <a:pt x="67469" y="49068"/>
                  </a:cubicBezTo>
                  <a:cubicBezTo>
                    <a:pt x="67140" y="48744"/>
                    <a:pt x="66976" y="48259"/>
                    <a:pt x="66976" y="47773"/>
                  </a:cubicBezTo>
                  <a:cubicBezTo>
                    <a:pt x="67140" y="47287"/>
                    <a:pt x="67305" y="47125"/>
                    <a:pt x="67633" y="47125"/>
                  </a:cubicBezTo>
                  <a:close/>
                  <a:moveTo>
                    <a:pt x="67140" y="46153"/>
                  </a:moveTo>
                  <a:cubicBezTo>
                    <a:pt x="67140" y="45991"/>
                    <a:pt x="67140" y="45991"/>
                    <a:pt x="67305" y="45829"/>
                  </a:cubicBezTo>
                  <a:cubicBezTo>
                    <a:pt x="67633" y="45991"/>
                    <a:pt x="67797" y="46315"/>
                    <a:pt x="67797" y="46477"/>
                  </a:cubicBezTo>
                  <a:cubicBezTo>
                    <a:pt x="67797" y="46801"/>
                    <a:pt x="67305" y="46801"/>
                    <a:pt x="67140" y="46639"/>
                  </a:cubicBezTo>
                  <a:cubicBezTo>
                    <a:pt x="67140" y="46477"/>
                    <a:pt x="67140" y="46153"/>
                    <a:pt x="67140" y="46153"/>
                  </a:cubicBezTo>
                  <a:close/>
                  <a:moveTo>
                    <a:pt x="77811" y="51336"/>
                  </a:moveTo>
                  <a:cubicBezTo>
                    <a:pt x="77811" y="51012"/>
                    <a:pt x="77811" y="51012"/>
                    <a:pt x="78303" y="50850"/>
                  </a:cubicBezTo>
                  <a:cubicBezTo>
                    <a:pt x="78303" y="50850"/>
                    <a:pt x="78467" y="51012"/>
                    <a:pt x="78467" y="51012"/>
                  </a:cubicBezTo>
                  <a:cubicBezTo>
                    <a:pt x="79452" y="51174"/>
                    <a:pt x="79781" y="51174"/>
                    <a:pt x="80273" y="51012"/>
                  </a:cubicBezTo>
                  <a:cubicBezTo>
                    <a:pt x="80273" y="51012"/>
                    <a:pt x="80273" y="51012"/>
                    <a:pt x="80437" y="51012"/>
                  </a:cubicBezTo>
                  <a:cubicBezTo>
                    <a:pt x="80437" y="51012"/>
                    <a:pt x="80437" y="51174"/>
                    <a:pt x="80437" y="51336"/>
                  </a:cubicBezTo>
                  <a:cubicBezTo>
                    <a:pt x="80437" y="51983"/>
                    <a:pt x="78139" y="51983"/>
                    <a:pt x="77811" y="51497"/>
                  </a:cubicBezTo>
                  <a:cubicBezTo>
                    <a:pt x="77811" y="51497"/>
                    <a:pt x="77811" y="51336"/>
                    <a:pt x="77811" y="51336"/>
                  </a:cubicBezTo>
                  <a:close/>
                  <a:moveTo>
                    <a:pt x="83556" y="50688"/>
                  </a:moveTo>
                  <a:cubicBezTo>
                    <a:pt x="83720" y="50364"/>
                    <a:pt x="83720" y="50364"/>
                    <a:pt x="83885" y="50364"/>
                  </a:cubicBezTo>
                  <a:cubicBezTo>
                    <a:pt x="84213" y="50364"/>
                    <a:pt x="84705" y="50526"/>
                    <a:pt x="84870" y="50688"/>
                  </a:cubicBezTo>
                  <a:cubicBezTo>
                    <a:pt x="84870" y="50688"/>
                    <a:pt x="84870" y="50688"/>
                    <a:pt x="84705" y="50688"/>
                  </a:cubicBezTo>
                  <a:cubicBezTo>
                    <a:pt x="84705" y="50850"/>
                    <a:pt x="84377" y="51336"/>
                    <a:pt x="84213" y="51497"/>
                  </a:cubicBezTo>
                  <a:cubicBezTo>
                    <a:pt x="84213" y="51497"/>
                    <a:pt x="84213" y="51497"/>
                    <a:pt x="84049" y="51497"/>
                  </a:cubicBezTo>
                  <a:cubicBezTo>
                    <a:pt x="83885" y="51497"/>
                    <a:pt x="83885" y="51336"/>
                    <a:pt x="83720" y="51336"/>
                  </a:cubicBezTo>
                  <a:cubicBezTo>
                    <a:pt x="83556" y="50850"/>
                    <a:pt x="83556" y="50850"/>
                    <a:pt x="83556" y="50688"/>
                  </a:cubicBezTo>
                  <a:close/>
                  <a:moveTo>
                    <a:pt x="114254" y="65748"/>
                  </a:moveTo>
                  <a:cubicBezTo>
                    <a:pt x="114254" y="65748"/>
                    <a:pt x="114254" y="65748"/>
                    <a:pt x="114254" y="65748"/>
                  </a:cubicBezTo>
                  <a:cubicBezTo>
                    <a:pt x="114254" y="66234"/>
                    <a:pt x="113926" y="66882"/>
                    <a:pt x="113761" y="66558"/>
                  </a:cubicBezTo>
                  <a:cubicBezTo>
                    <a:pt x="113597" y="66396"/>
                    <a:pt x="113269" y="64453"/>
                    <a:pt x="113761" y="64129"/>
                  </a:cubicBezTo>
                  <a:cubicBezTo>
                    <a:pt x="114254" y="63967"/>
                    <a:pt x="114254" y="65748"/>
                    <a:pt x="114254" y="65748"/>
                  </a:cubicBezTo>
                  <a:cubicBezTo>
                    <a:pt x="114254" y="65748"/>
                    <a:pt x="114254" y="65748"/>
                    <a:pt x="114254" y="65748"/>
                  </a:cubicBezTo>
                  <a:close/>
                  <a:moveTo>
                    <a:pt x="118522" y="72712"/>
                  </a:moveTo>
                  <a:cubicBezTo>
                    <a:pt x="118358" y="74008"/>
                    <a:pt x="118358" y="74008"/>
                    <a:pt x="118358" y="74008"/>
                  </a:cubicBezTo>
                  <a:cubicBezTo>
                    <a:pt x="118358" y="74008"/>
                    <a:pt x="118358" y="74008"/>
                    <a:pt x="118358" y="74008"/>
                  </a:cubicBezTo>
                  <a:cubicBezTo>
                    <a:pt x="118358" y="74008"/>
                    <a:pt x="118194" y="74170"/>
                    <a:pt x="118194" y="74170"/>
                  </a:cubicBezTo>
                  <a:cubicBezTo>
                    <a:pt x="118194" y="74008"/>
                    <a:pt x="118194" y="73360"/>
                    <a:pt x="118358" y="73036"/>
                  </a:cubicBezTo>
                  <a:cubicBezTo>
                    <a:pt x="118358" y="73198"/>
                    <a:pt x="118358" y="73036"/>
                    <a:pt x="118522" y="72874"/>
                  </a:cubicBezTo>
                  <a:cubicBezTo>
                    <a:pt x="118522" y="72712"/>
                    <a:pt x="118522" y="72712"/>
                    <a:pt x="118522" y="72712"/>
                  </a:cubicBezTo>
                  <a:cubicBezTo>
                    <a:pt x="118522" y="72712"/>
                    <a:pt x="118522" y="72712"/>
                    <a:pt x="118686" y="72712"/>
                  </a:cubicBezTo>
                  <a:cubicBezTo>
                    <a:pt x="118686" y="72712"/>
                    <a:pt x="118686" y="72712"/>
                    <a:pt x="118522" y="72712"/>
                  </a:cubicBezTo>
                  <a:close/>
                  <a:moveTo>
                    <a:pt x="118358" y="72388"/>
                  </a:moveTo>
                  <a:cubicBezTo>
                    <a:pt x="118358" y="72388"/>
                    <a:pt x="118358" y="72388"/>
                    <a:pt x="118358" y="72388"/>
                  </a:cubicBezTo>
                  <a:cubicBezTo>
                    <a:pt x="118358" y="72550"/>
                    <a:pt x="118358" y="72550"/>
                    <a:pt x="118358" y="72550"/>
                  </a:cubicBezTo>
                  <a:cubicBezTo>
                    <a:pt x="118358" y="68825"/>
                    <a:pt x="118358" y="68502"/>
                    <a:pt x="117701" y="65101"/>
                  </a:cubicBezTo>
                  <a:cubicBezTo>
                    <a:pt x="117701" y="64777"/>
                    <a:pt x="117701" y="64615"/>
                    <a:pt x="117701" y="64453"/>
                  </a:cubicBezTo>
                  <a:cubicBezTo>
                    <a:pt x="117865" y="64453"/>
                    <a:pt x="117865" y="64453"/>
                    <a:pt x="117865" y="64453"/>
                  </a:cubicBezTo>
                  <a:cubicBezTo>
                    <a:pt x="118358" y="64939"/>
                    <a:pt x="119343" y="68340"/>
                    <a:pt x="118358" y="72388"/>
                  </a:cubicBezTo>
                  <a:close/>
                  <a:moveTo>
                    <a:pt x="119015" y="66558"/>
                  </a:moveTo>
                  <a:cubicBezTo>
                    <a:pt x="117045" y="55222"/>
                    <a:pt x="117045" y="55222"/>
                    <a:pt x="116716" y="54251"/>
                  </a:cubicBezTo>
                  <a:cubicBezTo>
                    <a:pt x="116716" y="54898"/>
                    <a:pt x="116716" y="54898"/>
                    <a:pt x="116716" y="55384"/>
                  </a:cubicBezTo>
                  <a:cubicBezTo>
                    <a:pt x="115896" y="53603"/>
                    <a:pt x="115239" y="52307"/>
                    <a:pt x="114254" y="51497"/>
                  </a:cubicBezTo>
                  <a:cubicBezTo>
                    <a:pt x="110807" y="56194"/>
                    <a:pt x="114418" y="61538"/>
                    <a:pt x="112612" y="66396"/>
                  </a:cubicBezTo>
                  <a:cubicBezTo>
                    <a:pt x="112284" y="66072"/>
                    <a:pt x="112284" y="66072"/>
                    <a:pt x="111627" y="63967"/>
                  </a:cubicBezTo>
                  <a:cubicBezTo>
                    <a:pt x="110150" y="59919"/>
                    <a:pt x="106703" y="52631"/>
                    <a:pt x="103584" y="54251"/>
                  </a:cubicBezTo>
                  <a:cubicBezTo>
                    <a:pt x="100629" y="55546"/>
                    <a:pt x="97017" y="54412"/>
                    <a:pt x="97017" y="54412"/>
                  </a:cubicBezTo>
                  <a:cubicBezTo>
                    <a:pt x="96853" y="54251"/>
                    <a:pt x="96689" y="54089"/>
                    <a:pt x="96689" y="53927"/>
                  </a:cubicBezTo>
                  <a:cubicBezTo>
                    <a:pt x="95868" y="52955"/>
                    <a:pt x="95376" y="52793"/>
                    <a:pt x="95047" y="52793"/>
                  </a:cubicBezTo>
                  <a:cubicBezTo>
                    <a:pt x="95047" y="52793"/>
                    <a:pt x="94227" y="55546"/>
                    <a:pt x="98823" y="56356"/>
                  </a:cubicBezTo>
                  <a:cubicBezTo>
                    <a:pt x="99151" y="56032"/>
                    <a:pt x="99316" y="55546"/>
                    <a:pt x="99644" y="55060"/>
                  </a:cubicBezTo>
                  <a:cubicBezTo>
                    <a:pt x="103584" y="56842"/>
                    <a:pt x="103748" y="58299"/>
                    <a:pt x="100793" y="63319"/>
                  </a:cubicBezTo>
                  <a:cubicBezTo>
                    <a:pt x="98166" y="63967"/>
                    <a:pt x="98331" y="68987"/>
                    <a:pt x="95047" y="67854"/>
                  </a:cubicBezTo>
                  <a:cubicBezTo>
                    <a:pt x="92913" y="63319"/>
                    <a:pt x="92913" y="63157"/>
                    <a:pt x="86347" y="56032"/>
                  </a:cubicBezTo>
                  <a:cubicBezTo>
                    <a:pt x="84541" y="54089"/>
                    <a:pt x="86183" y="51659"/>
                    <a:pt x="85526" y="49554"/>
                  </a:cubicBezTo>
                  <a:cubicBezTo>
                    <a:pt x="80766" y="50364"/>
                    <a:pt x="80766" y="50364"/>
                    <a:pt x="80766" y="50364"/>
                  </a:cubicBezTo>
                  <a:cubicBezTo>
                    <a:pt x="80601" y="50364"/>
                    <a:pt x="80273" y="50526"/>
                    <a:pt x="79945" y="50364"/>
                  </a:cubicBezTo>
                  <a:cubicBezTo>
                    <a:pt x="79945" y="50364"/>
                    <a:pt x="77811" y="48259"/>
                    <a:pt x="79781" y="46477"/>
                  </a:cubicBezTo>
                  <a:cubicBezTo>
                    <a:pt x="80601" y="45668"/>
                    <a:pt x="81915" y="45506"/>
                    <a:pt x="82735" y="44534"/>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2900" y="44372"/>
                    <a:pt x="82900" y="44372"/>
                    <a:pt x="82900" y="44372"/>
                  </a:cubicBezTo>
                  <a:cubicBezTo>
                    <a:pt x="87168" y="44372"/>
                    <a:pt x="87168" y="44372"/>
                    <a:pt x="87332" y="44048"/>
                  </a:cubicBezTo>
                  <a:cubicBezTo>
                    <a:pt x="86183" y="42591"/>
                    <a:pt x="82735" y="42429"/>
                    <a:pt x="83556" y="40000"/>
                  </a:cubicBezTo>
                  <a:cubicBezTo>
                    <a:pt x="83064" y="40000"/>
                    <a:pt x="82571" y="39838"/>
                    <a:pt x="81586" y="40647"/>
                  </a:cubicBezTo>
                  <a:cubicBezTo>
                    <a:pt x="81915" y="40809"/>
                    <a:pt x="82571" y="40809"/>
                    <a:pt x="83064" y="40971"/>
                  </a:cubicBezTo>
                  <a:cubicBezTo>
                    <a:pt x="83064" y="41133"/>
                    <a:pt x="83064" y="41295"/>
                    <a:pt x="83064" y="41457"/>
                  </a:cubicBezTo>
                  <a:cubicBezTo>
                    <a:pt x="82407" y="41943"/>
                    <a:pt x="82407" y="41943"/>
                    <a:pt x="81915" y="42753"/>
                  </a:cubicBezTo>
                  <a:cubicBezTo>
                    <a:pt x="81422" y="42753"/>
                    <a:pt x="80273" y="42753"/>
                    <a:pt x="80930" y="41133"/>
                  </a:cubicBezTo>
                  <a:cubicBezTo>
                    <a:pt x="80766" y="40971"/>
                    <a:pt x="80766" y="40809"/>
                    <a:pt x="80601" y="40809"/>
                  </a:cubicBezTo>
                  <a:cubicBezTo>
                    <a:pt x="77647" y="41133"/>
                    <a:pt x="79616" y="45829"/>
                    <a:pt x="79616" y="45829"/>
                  </a:cubicBezTo>
                  <a:cubicBezTo>
                    <a:pt x="79124" y="46639"/>
                    <a:pt x="77647" y="46315"/>
                    <a:pt x="77154" y="47449"/>
                  </a:cubicBezTo>
                  <a:cubicBezTo>
                    <a:pt x="78139" y="49554"/>
                    <a:pt x="78139" y="49878"/>
                    <a:pt x="76826" y="50850"/>
                  </a:cubicBezTo>
                  <a:cubicBezTo>
                    <a:pt x="76662" y="50688"/>
                    <a:pt x="76497" y="50526"/>
                    <a:pt x="76497" y="50364"/>
                  </a:cubicBezTo>
                  <a:cubicBezTo>
                    <a:pt x="75841" y="49878"/>
                    <a:pt x="75841" y="49878"/>
                    <a:pt x="74199" y="46477"/>
                  </a:cubicBezTo>
                  <a:cubicBezTo>
                    <a:pt x="73214" y="44534"/>
                    <a:pt x="70916" y="44210"/>
                    <a:pt x="69439" y="42591"/>
                  </a:cubicBezTo>
                  <a:cubicBezTo>
                    <a:pt x="69439" y="42753"/>
                    <a:pt x="69274" y="43076"/>
                    <a:pt x="69110" y="43238"/>
                  </a:cubicBezTo>
                  <a:cubicBezTo>
                    <a:pt x="68946" y="46315"/>
                    <a:pt x="74692" y="46477"/>
                    <a:pt x="73050" y="49716"/>
                  </a:cubicBezTo>
                  <a:cubicBezTo>
                    <a:pt x="72886" y="49716"/>
                    <a:pt x="72722" y="49716"/>
                    <a:pt x="72558" y="49716"/>
                  </a:cubicBezTo>
                  <a:cubicBezTo>
                    <a:pt x="70588" y="48259"/>
                    <a:pt x="69439" y="45991"/>
                    <a:pt x="67305" y="44696"/>
                  </a:cubicBezTo>
                  <a:cubicBezTo>
                    <a:pt x="66812" y="45182"/>
                    <a:pt x="62544" y="48421"/>
                    <a:pt x="62544" y="48421"/>
                  </a:cubicBezTo>
                  <a:cubicBezTo>
                    <a:pt x="62051" y="50364"/>
                    <a:pt x="61067" y="51174"/>
                    <a:pt x="60574" y="51336"/>
                  </a:cubicBezTo>
                  <a:cubicBezTo>
                    <a:pt x="58768" y="52145"/>
                    <a:pt x="55978" y="51497"/>
                    <a:pt x="55978" y="49716"/>
                  </a:cubicBezTo>
                  <a:cubicBezTo>
                    <a:pt x="55978" y="45020"/>
                    <a:pt x="55978" y="45020"/>
                    <a:pt x="58276" y="45182"/>
                  </a:cubicBezTo>
                  <a:cubicBezTo>
                    <a:pt x="63365" y="45668"/>
                    <a:pt x="60902" y="42914"/>
                    <a:pt x="59425" y="41295"/>
                  </a:cubicBezTo>
                  <a:cubicBezTo>
                    <a:pt x="59425" y="41133"/>
                    <a:pt x="59589" y="40809"/>
                    <a:pt x="59589" y="40647"/>
                  </a:cubicBezTo>
                  <a:cubicBezTo>
                    <a:pt x="63036" y="38542"/>
                    <a:pt x="63036" y="38542"/>
                    <a:pt x="63365" y="37894"/>
                  </a:cubicBezTo>
                  <a:cubicBezTo>
                    <a:pt x="64514" y="36113"/>
                    <a:pt x="65499" y="35789"/>
                    <a:pt x="66320" y="35627"/>
                  </a:cubicBezTo>
                  <a:cubicBezTo>
                    <a:pt x="66320" y="34493"/>
                    <a:pt x="65335" y="33522"/>
                    <a:pt x="65827" y="32388"/>
                  </a:cubicBezTo>
                  <a:cubicBezTo>
                    <a:pt x="65991" y="32388"/>
                    <a:pt x="66155" y="32388"/>
                    <a:pt x="66320" y="32388"/>
                  </a:cubicBezTo>
                  <a:cubicBezTo>
                    <a:pt x="67140" y="33198"/>
                    <a:pt x="67140" y="34655"/>
                    <a:pt x="68290" y="35303"/>
                  </a:cubicBezTo>
                  <a:cubicBezTo>
                    <a:pt x="68618" y="35627"/>
                    <a:pt x="69603" y="35465"/>
                    <a:pt x="70424" y="34979"/>
                  </a:cubicBezTo>
                  <a:cubicBezTo>
                    <a:pt x="72886" y="33522"/>
                    <a:pt x="70916" y="28825"/>
                    <a:pt x="74528" y="28825"/>
                  </a:cubicBezTo>
                  <a:cubicBezTo>
                    <a:pt x="74528" y="28663"/>
                    <a:pt x="74363" y="28502"/>
                    <a:pt x="74363" y="28502"/>
                  </a:cubicBezTo>
                  <a:cubicBezTo>
                    <a:pt x="73707" y="28178"/>
                    <a:pt x="73707" y="28178"/>
                    <a:pt x="72886" y="28178"/>
                  </a:cubicBezTo>
                  <a:cubicBezTo>
                    <a:pt x="72722" y="28178"/>
                    <a:pt x="72722" y="28178"/>
                    <a:pt x="72722" y="28178"/>
                  </a:cubicBezTo>
                  <a:cubicBezTo>
                    <a:pt x="72229" y="28502"/>
                    <a:pt x="72229" y="29149"/>
                    <a:pt x="71737" y="29311"/>
                  </a:cubicBezTo>
                  <a:cubicBezTo>
                    <a:pt x="70916" y="28987"/>
                    <a:pt x="69603" y="27368"/>
                    <a:pt x="70424" y="25748"/>
                  </a:cubicBezTo>
                  <a:cubicBezTo>
                    <a:pt x="70588" y="25263"/>
                    <a:pt x="71080" y="24291"/>
                    <a:pt x="70259" y="23643"/>
                  </a:cubicBezTo>
                  <a:cubicBezTo>
                    <a:pt x="68946" y="25263"/>
                    <a:pt x="68782" y="27854"/>
                    <a:pt x="68782" y="27854"/>
                  </a:cubicBezTo>
                  <a:cubicBezTo>
                    <a:pt x="68782" y="28825"/>
                    <a:pt x="70095" y="28987"/>
                    <a:pt x="70424" y="29797"/>
                  </a:cubicBezTo>
                  <a:cubicBezTo>
                    <a:pt x="68946" y="30931"/>
                    <a:pt x="70259" y="33198"/>
                    <a:pt x="68454" y="34170"/>
                  </a:cubicBezTo>
                  <a:cubicBezTo>
                    <a:pt x="67305" y="33360"/>
                    <a:pt x="67305" y="31740"/>
                    <a:pt x="66648" y="30607"/>
                  </a:cubicBezTo>
                  <a:cubicBezTo>
                    <a:pt x="66648" y="30607"/>
                    <a:pt x="66484" y="30607"/>
                    <a:pt x="66320" y="30607"/>
                  </a:cubicBezTo>
                  <a:cubicBezTo>
                    <a:pt x="65991" y="31093"/>
                    <a:pt x="65827" y="31578"/>
                    <a:pt x="65499" y="31902"/>
                  </a:cubicBezTo>
                  <a:cubicBezTo>
                    <a:pt x="62872" y="31902"/>
                    <a:pt x="63529" y="28178"/>
                    <a:pt x="63529" y="28016"/>
                  </a:cubicBezTo>
                  <a:cubicBezTo>
                    <a:pt x="63857" y="26234"/>
                    <a:pt x="65991" y="25748"/>
                    <a:pt x="65991" y="23967"/>
                  </a:cubicBezTo>
                  <a:cubicBezTo>
                    <a:pt x="65991" y="22834"/>
                    <a:pt x="66648" y="21052"/>
                    <a:pt x="66812" y="21052"/>
                  </a:cubicBezTo>
                  <a:cubicBezTo>
                    <a:pt x="66976" y="20566"/>
                    <a:pt x="67305" y="20242"/>
                    <a:pt x="67633" y="19919"/>
                  </a:cubicBezTo>
                  <a:cubicBezTo>
                    <a:pt x="69767" y="17975"/>
                    <a:pt x="75512" y="21700"/>
                    <a:pt x="75512" y="22348"/>
                  </a:cubicBezTo>
                  <a:cubicBezTo>
                    <a:pt x="75512" y="22510"/>
                    <a:pt x="75348" y="22672"/>
                    <a:pt x="75348" y="22834"/>
                  </a:cubicBezTo>
                  <a:cubicBezTo>
                    <a:pt x="74528" y="22834"/>
                    <a:pt x="73871" y="22348"/>
                    <a:pt x="73050" y="22672"/>
                  </a:cubicBezTo>
                  <a:cubicBezTo>
                    <a:pt x="73050" y="22834"/>
                    <a:pt x="73050" y="22834"/>
                    <a:pt x="73050" y="22995"/>
                  </a:cubicBezTo>
                  <a:cubicBezTo>
                    <a:pt x="73871" y="23481"/>
                    <a:pt x="74199" y="24291"/>
                    <a:pt x="74856" y="24939"/>
                  </a:cubicBezTo>
                  <a:cubicBezTo>
                    <a:pt x="77975" y="23643"/>
                    <a:pt x="76169" y="16356"/>
                    <a:pt x="79616" y="18137"/>
                  </a:cubicBezTo>
                  <a:cubicBezTo>
                    <a:pt x="78960" y="16356"/>
                    <a:pt x="77154" y="15060"/>
                    <a:pt x="76169" y="13603"/>
                  </a:cubicBezTo>
                  <a:cubicBezTo>
                    <a:pt x="76169" y="13441"/>
                    <a:pt x="76333" y="13441"/>
                    <a:pt x="76333" y="13279"/>
                  </a:cubicBezTo>
                  <a:cubicBezTo>
                    <a:pt x="78632" y="14412"/>
                    <a:pt x="79288" y="17165"/>
                    <a:pt x="81586" y="18137"/>
                  </a:cubicBezTo>
                  <a:cubicBezTo>
                    <a:pt x="82079" y="15060"/>
                    <a:pt x="78303" y="15384"/>
                    <a:pt x="77154" y="13441"/>
                  </a:cubicBezTo>
                  <a:cubicBezTo>
                    <a:pt x="77318" y="13279"/>
                    <a:pt x="77318" y="13279"/>
                    <a:pt x="77482" y="13117"/>
                  </a:cubicBezTo>
                  <a:cubicBezTo>
                    <a:pt x="78303" y="13603"/>
                    <a:pt x="79124" y="14089"/>
                    <a:pt x="80109" y="14574"/>
                  </a:cubicBezTo>
                  <a:cubicBezTo>
                    <a:pt x="71901" y="7449"/>
                    <a:pt x="71901" y="7449"/>
                    <a:pt x="71901" y="7449"/>
                  </a:cubicBezTo>
                  <a:cubicBezTo>
                    <a:pt x="72558" y="7125"/>
                    <a:pt x="72558" y="7125"/>
                    <a:pt x="77482" y="9716"/>
                  </a:cubicBezTo>
                  <a:cubicBezTo>
                    <a:pt x="76990" y="8744"/>
                    <a:pt x="76005" y="7935"/>
                    <a:pt x="75348" y="6963"/>
                  </a:cubicBezTo>
                  <a:cubicBezTo>
                    <a:pt x="76005" y="6963"/>
                    <a:pt x="76497" y="7125"/>
                    <a:pt x="77154" y="7287"/>
                  </a:cubicBezTo>
                  <a:cubicBezTo>
                    <a:pt x="76333" y="6315"/>
                    <a:pt x="75020" y="6153"/>
                    <a:pt x="73871" y="5668"/>
                  </a:cubicBezTo>
                  <a:cubicBezTo>
                    <a:pt x="73871" y="5506"/>
                    <a:pt x="74035" y="5344"/>
                    <a:pt x="74035" y="5344"/>
                  </a:cubicBezTo>
                  <a:cubicBezTo>
                    <a:pt x="73871" y="5182"/>
                    <a:pt x="73707" y="5020"/>
                    <a:pt x="73543" y="5020"/>
                  </a:cubicBezTo>
                  <a:cubicBezTo>
                    <a:pt x="73707" y="4858"/>
                    <a:pt x="74035" y="4858"/>
                    <a:pt x="74199" y="4858"/>
                  </a:cubicBezTo>
                  <a:cubicBezTo>
                    <a:pt x="72886" y="3238"/>
                    <a:pt x="70916" y="4210"/>
                    <a:pt x="69439" y="3562"/>
                  </a:cubicBezTo>
                  <a:cubicBezTo>
                    <a:pt x="72065" y="3238"/>
                    <a:pt x="72065" y="3238"/>
                    <a:pt x="73543" y="3562"/>
                  </a:cubicBezTo>
                  <a:cubicBezTo>
                    <a:pt x="73543" y="3562"/>
                    <a:pt x="73543" y="3562"/>
                    <a:pt x="73543" y="3562"/>
                  </a:cubicBezTo>
                  <a:cubicBezTo>
                    <a:pt x="76169" y="3886"/>
                    <a:pt x="77647" y="4372"/>
                    <a:pt x="81094" y="5506"/>
                  </a:cubicBezTo>
                  <a:cubicBezTo>
                    <a:pt x="81258" y="5506"/>
                    <a:pt x="81586" y="5668"/>
                    <a:pt x="81751" y="5668"/>
                  </a:cubicBezTo>
                  <a:cubicBezTo>
                    <a:pt x="91764" y="9230"/>
                    <a:pt x="97346" y="13765"/>
                    <a:pt x="99151" y="15384"/>
                  </a:cubicBezTo>
                  <a:cubicBezTo>
                    <a:pt x="94062" y="11497"/>
                    <a:pt x="88974" y="9068"/>
                    <a:pt x="85854" y="7773"/>
                  </a:cubicBezTo>
                  <a:cubicBezTo>
                    <a:pt x="85854" y="7773"/>
                    <a:pt x="85690" y="7773"/>
                    <a:pt x="85526" y="7773"/>
                  </a:cubicBezTo>
                  <a:cubicBezTo>
                    <a:pt x="87332" y="8744"/>
                    <a:pt x="89302" y="9392"/>
                    <a:pt x="90943" y="10526"/>
                  </a:cubicBezTo>
                  <a:cubicBezTo>
                    <a:pt x="90943" y="10526"/>
                    <a:pt x="90779" y="10688"/>
                    <a:pt x="90615" y="10688"/>
                  </a:cubicBezTo>
                  <a:cubicBezTo>
                    <a:pt x="97838" y="16194"/>
                    <a:pt x="97838" y="16194"/>
                    <a:pt x="98495" y="15870"/>
                  </a:cubicBezTo>
                  <a:cubicBezTo>
                    <a:pt x="107523" y="22186"/>
                    <a:pt x="112941" y="32712"/>
                    <a:pt x="112941" y="32874"/>
                  </a:cubicBezTo>
                  <a:cubicBezTo>
                    <a:pt x="110478" y="29473"/>
                    <a:pt x="110478" y="29473"/>
                    <a:pt x="110478" y="29473"/>
                  </a:cubicBezTo>
                  <a:cubicBezTo>
                    <a:pt x="110314" y="29797"/>
                    <a:pt x="110314" y="29797"/>
                    <a:pt x="110314" y="30121"/>
                  </a:cubicBezTo>
                  <a:cubicBezTo>
                    <a:pt x="110150" y="29959"/>
                    <a:pt x="109986" y="29635"/>
                    <a:pt x="109822" y="29473"/>
                  </a:cubicBezTo>
                  <a:cubicBezTo>
                    <a:pt x="109986" y="29797"/>
                    <a:pt x="109986" y="30283"/>
                    <a:pt x="111299" y="32064"/>
                  </a:cubicBezTo>
                  <a:cubicBezTo>
                    <a:pt x="111463" y="31740"/>
                    <a:pt x="111463" y="31740"/>
                    <a:pt x="111135" y="30931"/>
                  </a:cubicBezTo>
                  <a:cubicBezTo>
                    <a:pt x="111299" y="30931"/>
                    <a:pt x="117045" y="37246"/>
                    <a:pt x="118358" y="50202"/>
                  </a:cubicBezTo>
                  <a:cubicBezTo>
                    <a:pt x="118030" y="49554"/>
                    <a:pt x="118194" y="48582"/>
                    <a:pt x="117537" y="47935"/>
                  </a:cubicBezTo>
                  <a:cubicBezTo>
                    <a:pt x="117209" y="51821"/>
                    <a:pt x="119671" y="55384"/>
                    <a:pt x="119179" y="59433"/>
                  </a:cubicBezTo>
                  <a:cubicBezTo>
                    <a:pt x="118686" y="58461"/>
                    <a:pt x="118686" y="57327"/>
                    <a:pt x="118194" y="56356"/>
                  </a:cubicBezTo>
                  <a:cubicBezTo>
                    <a:pt x="118030" y="56518"/>
                    <a:pt x="118030" y="56680"/>
                    <a:pt x="118030" y="56680"/>
                  </a:cubicBezTo>
                  <a:cubicBezTo>
                    <a:pt x="119343" y="64453"/>
                    <a:pt x="119343" y="64453"/>
                    <a:pt x="119015" y="66558"/>
                  </a:cubicBezTo>
                  <a:close/>
                  <a:moveTo>
                    <a:pt x="72558" y="11012"/>
                  </a:moveTo>
                  <a:cubicBezTo>
                    <a:pt x="72558" y="11012"/>
                    <a:pt x="72558" y="11012"/>
                    <a:pt x="72722" y="11012"/>
                  </a:cubicBezTo>
                  <a:cubicBezTo>
                    <a:pt x="72886" y="11012"/>
                    <a:pt x="73050" y="11174"/>
                    <a:pt x="73050" y="11174"/>
                  </a:cubicBezTo>
                  <a:cubicBezTo>
                    <a:pt x="73050" y="11174"/>
                    <a:pt x="73050" y="11174"/>
                    <a:pt x="73050" y="11174"/>
                  </a:cubicBezTo>
                  <a:cubicBezTo>
                    <a:pt x="73214" y="11336"/>
                    <a:pt x="73707" y="12631"/>
                    <a:pt x="73871" y="12955"/>
                  </a:cubicBezTo>
                  <a:cubicBezTo>
                    <a:pt x="75184" y="16032"/>
                    <a:pt x="75677" y="16356"/>
                    <a:pt x="76497" y="16842"/>
                  </a:cubicBezTo>
                  <a:cubicBezTo>
                    <a:pt x="76333" y="17004"/>
                    <a:pt x="74692" y="17004"/>
                    <a:pt x="74199" y="16194"/>
                  </a:cubicBezTo>
                  <a:cubicBezTo>
                    <a:pt x="71901" y="12955"/>
                    <a:pt x="72558" y="11012"/>
                    <a:pt x="72558" y="11012"/>
                  </a:cubicBezTo>
                  <a:close/>
                </a:path>
              </a:pathLst>
            </a:custGeom>
            <a:solidFill>
              <a:srgbClr val="ADBC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5" name="Shape 135"/>
            <p:cNvSpPr/>
            <p:nvPr/>
          </p:nvSpPr>
          <p:spPr>
            <a:xfrm>
              <a:off x="-8051800" y="-76200"/>
              <a:ext cx="1006500" cy="568200"/>
            </a:xfrm>
            <a:custGeom>
              <a:avLst/>
              <a:gdLst/>
              <a:ahLst/>
              <a:cxnLst/>
              <a:rect l="0" t="0" r="0" b="0"/>
              <a:pathLst>
                <a:path w="120000" h="120000" extrusionOk="0">
                  <a:moveTo>
                    <a:pt x="120000" y="119310"/>
                  </a:moveTo>
                  <a:cubicBezTo>
                    <a:pt x="106753" y="91724"/>
                    <a:pt x="92727" y="68275"/>
                    <a:pt x="78701" y="51034"/>
                  </a:cubicBezTo>
                  <a:cubicBezTo>
                    <a:pt x="52987" y="17931"/>
                    <a:pt x="30389" y="8275"/>
                    <a:pt x="15974" y="24137"/>
                  </a:cubicBezTo>
                  <a:cubicBezTo>
                    <a:pt x="10519" y="30344"/>
                    <a:pt x="6233" y="39310"/>
                    <a:pt x="3506" y="51724"/>
                  </a:cubicBezTo>
                  <a:cubicBezTo>
                    <a:pt x="1558" y="59310"/>
                    <a:pt x="779" y="67586"/>
                    <a:pt x="0" y="77931"/>
                  </a:cubicBezTo>
                  <a:cubicBezTo>
                    <a:pt x="389" y="77241"/>
                    <a:pt x="389" y="77931"/>
                    <a:pt x="389" y="77241"/>
                  </a:cubicBezTo>
                  <a:cubicBezTo>
                    <a:pt x="1168" y="67586"/>
                    <a:pt x="2337" y="58620"/>
                    <a:pt x="4285" y="51034"/>
                  </a:cubicBezTo>
                  <a:cubicBezTo>
                    <a:pt x="7012" y="40000"/>
                    <a:pt x="10909" y="31034"/>
                    <a:pt x="15974" y="25517"/>
                  </a:cubicBezTo>
                  <a:cubicBezTo>
                    <a:pt x="39350" y="0"/>
                    <a:pt x="81038" y="40689"/>
                    <a:pt x="119610" y="120000"/>
                  </a:cubicBezTo>
                  <a:cubicBezTo>
                    <a:pt x="119610" y="120000"/>
                    <a:pt x="120000" y="120000"/>
                    <a:pt x="120000" y="11931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6" name="Shape 136"/>
            <p:cNvSpPr/>
            <p:nvPr/>
          </p:nvSpPr>
          <p:spPr>
            <a:xfrm>
              <a:off x="-8543925" y="612775"/>
              <a:ext cx="2601900" cy="787500"/>
            </a:xfrm>
            <a:custGeom>
              <a:avLst/>
              <a:gdLst/>
              <a:ahLst/>
              <a:cxnLst/>
              <a:rect l="0" t="0" r="0" b="0"/>
              <a:pathLst>
                <a:path w="120000" h="120000" extrusionOk="0">
                  <a:moveTo>
                    <a:pt x="102339" y="23900"/>
                  </a:moveTo>
                  <a:cubicBezTo>
                    <a:pt x="91018" y="8464"/>
                    <a:pt x="76075" y="0"/>
                    <a:pt x="60075" y="0"/>
                  </a:cubicBezTo>
                  <a:cubicBezTo>
                    <a:pt x="44075" y="0"/>
                    <a:pt x="28981" y="8464"/>
                    <a:pt x="17660" y="23900"/>
                  </a:cubicBezTo>
                  <a:cubicBezTo>
                    <a:pt x="6339" y="39336"/>
                    <a:pt x="0" y="60248"/>
                    <a:pt x="0" y="81659"/>
                  </a:cubicBezTo>
                  <a:cubicBezTo>
                    <a:pt x="0" y="95601"/>
                    <a:pt x="2415" y="108049"/>
                    <a:pt x="7094" y="120000"/>
                  </a:cubicBezTo>
                  <a:cubicBezTo>
                    <a:pt x="7094" y="119502"/>
                    <a:pt x="7094" y="120000"/>
                    <a:pt x="7094" y="119502"/>
                  </a:cubicBezTo>
                  <a:cubicBezTo>
                    <a:pt x="2716" y="108049"/>
                    <a:pt x="301" y="95601"/>
                    <a:pt x="301" y="81659"/>
                  </a:cubicBezTo>
                  <a:cubicBezTo>
                    <a:pt x="301" y="37344"/>
                    <a:pt x="27018" y="995"/>
                    <a:pt x="60075" y="995"/>
                  </a:cubicBezTo>
                  <a:cubicBezTo>
                    <a:pt x="92981" y="995"/>
                    <a:pt x="119698" y="37344"/>
                    <a:pt x="119698" y="81659"/>
                  </a:cubicBezTo>
                  <a:cubicBezTo>
                    <a:pt x="119698" y="93112"/>
                    <a:pt x="118037" y="104066"/>
                    <a:pt x="114867" y="114024"/>
                  </a:cubicBezTo>
                  <a:cubicBezTo>
                    <a:pt x="114867" y="114522"/>
                    <a:pt x="114867" y="114024"/>
                    <a:pt x="114867" y="114522"/>
                  </a:cubicBezTo>
                  <a:cubicBezTo>
                    <a:pt x="118339" y="104066"/>
                    <a:pt x="120000" y="93609"/>
                    <a:pt x="120000" y="81659"/>
                  </a:cubicBezTo>
                  <a:cubicBezTo>
                    <a:pt x="120000" y="60248"/>
                    <a:pt x="113811" y="39336"/>
                    <a:pt x="102339" y="239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7" name="Shape 137"/>
            <p:cNvSpPr/>
            <p:nvPr/>
          </p:nvSpPr>
          <p:spPr>
            <a:xfrm>
              <a:off x="-7899400" y="-144463"/>
              <a:ext cx="1251000" cy="2581200"/>
            </a:xfrm>
            <a:custGeom>
              <a:avLst/>
              <a:gdLst/>
              <a:ahLst/>
              <a:cxnLst/>
              <a:rect l="0" t="0" r="0" b="0"/>
              <a:pathLst>
                <a:path w="120000" h="120000" extrusionOk="0">
                  <a:moveTo>
                    <a:pt x="57486" y="15493"/>
                  </a:moveTo>
                  <a:cubicBezTo>
                    <a:pt x="41465" y="25063"/>
                    <a:pt x="27643" y="38886"/>
                    <a:pt x="18534" y="54227"/>
                  </a:cubicBezTo>
                  <a:cubicBezTo>
                    <a:pt x="9424" y="69721"/>
                    <a:pt x="5654" y="84759"/>
                    <a:pt x="8481" y="97063"/>
                  </a:cubicBezTo>
                  <a:cubicBezTo>
                    <a:pt x="11308" y="109215"/>
                    <a:pt x="20104" y="116962"/>
                    <a:pt x="33298" y="118784"/>
                  </a:cubicBezTo>
                  <a:cubicBezTo>
                    <a:pt x="41465" y="120000"/>
                    <a:pt x="50575" y="118632"/>
                    <a:pt x="60314" y="115291"/>
                  </a:cubicBezTo>
                  <a:cubicBezTo>
                    <a:pt x="60314" y="115139"/>
                    <a:pt x="60314" y="115139"/>
                    <a:pt x="60314" y="115291"/>
                  </a:cubicBezTo>
                  <a:cubicBezTo>
                    <a:pt x="50890" y="118481"/>
                    <a:pt x="41465" y="119696"/>
                    <a:pt x="33298" y="118632"/>
                  </a:cubicBezTo>
                  <a:cubicBezTo>
                    <a:pt x="6596" y="114835"/>
                    <a:pt x="0" y="85974"/>
                    <a:pt x="19162" y="54379"/>
                  </a:cubicBezTo>
                  <a:cubicBezTo>
                    <a:pt x="38010" y="22632"/>
                    <a:pt x="75392" y="0"/>
                    <a:pt x="102094" y="3797"/>
                  </a:cubicBezTo>
                  <a:cubicBezTo>
                    <a:pt x="109005" y="4708"/>
                    <a:pt x="115602" y="7746"/>
                    <a:pt x="119685" y="11544"/>
                  </a:cubicBezTo>
                  <a:cubicBezTo>
                    <a:pt x="119685" y="11544"/>
                    <a:pt x="119685" y="11696"/>
                    <a:pt x="120000" y="11696"/>
                  </a:cubicBezTo>
                  <a:cubicBezTo>
                    <a:pt x="115602" y="7443"/>
                    <a:pt x="109319" y="4556"/>
                    <a:pt x="102408" y="3493"/>
                  </a:cubicBezTo>
                  <a:cubicBezTo>
                    <a:pt x="89214" y="1670"/>
                    <a:pt x="73193" y="5924"/>
                    <a:pt x="57486" y="15493"/>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8" name="Shape 138"/>
            <p:cNvSpPr/>
            <p:nvPr/>
          </p:nvSpPr>
          <p:spPr>
            <a:xfrm>
              <a:off x="-8594725" y="50800"/>
              <a:ext cx="2832000" cy="2139900"/>
            </a:xfrm>
            <a:custGeom>
              <a:avLst/>
              <a:gdLst/>
              <a:ahLst/>
              <a:cxnLst/>
              <a:rect l="0" t="0" r="0" b="0"/>
              <a:pathLst>
                <a:path w="120000" h="120000" extrusionOk="0">
                  <a:moveTo>
                    <a:pt x="113210" y="82992"/>
                  </a:moveTo>
                  <a:cubicBezTo>
                    <a:pt x="112655" y="76030"/>
                    <a:pt x="110715" y="68702"/>
                    <a:pt x="107528" y="61374"/>
                  </a:cubicBezTo>
                  <a:cubicBezTo>
                    <a:pt x="100877" y="46167"/>
                    <a:pt x="89376" y="31877"/>
                    <a:pt x="75242" y="21435"/>
                  </a:cubicBezTo>
                  <a:cubicBezTo>
                    <a:pt x="61108" y="10809"/>
                    <a:pt x="46004" y="5312"/>
                    <a:pt x="32702" y="5679"/>
                  </a:cubicBezTo>
                  <a:cubicBezTo>
                    <a:pt x="26189" y="5862"/>
                    <a:pt x="20508" y="7511"/>
                    <a:pt x="15658" y="10442"/>
                  </a:cubicBezTo>
                  <a:cubicBezTo>
                    <a:pt x="10808" y="13557"/>
                    <a:pt x="7066" y="17954"/>
                    <a:pt x="4572" y="23450"/>
                  </a:cubicBezTo>
                  <a:cubicBezTo>
                    <a:pt x="2217" y="29129"/>
                    <a:pt x="1247" y="35541"/>
                    <a:pt x="1801" y="42687"/>
                  </a:cubicBezTo>
                  <a:cubicBezTo>
                    <a:pt x="2355" y="49648"/>
                    <a:pt x="4295" y="56977"/>
                    <a:pt x="7621" y="64305"/>
                  </a:cubicBezTo>
                  <a:cubicBezTo>
                    <a:pt x="7621" y="64488"/>
                    <a:pt x="7621" y="64488"/>
                    <a:pt x="7759" y="64671"/>
                  </a:cubicBezTo>
                  <a:cubicBezTo>
                    <a:pt x="7759" y="64671"/>
                    <a:pt x="7759" y="64488"/>
                    <a:pt x="7759" y="64488"/>
                  </a:cubicBezTo>
                  <a:cubicBezTo>
                    <a:pt x="1524" y="50015"/>
                    <a:pt x="0" y="34992"/>
                    <a:pt x="4849" y="23633"/>
                  </a:cubicBezTo>
                  <a:cubicBezTo>
                    <a:pt x="14549" y="916"/>
                    <a:pt x="46143" y="0"/>
                    <a:pt x="75242" y="21618"/>
                  </a:cubicBezTo>
                  <a:cubicBezTo>
                    <a:pt x="104203" y="43236"/>
                    <a:pt x="120000" y="79328"/>
                    <a:pt x="110300" y="102045"/>
                  </a:cubicBezTo>
                  <a:cubicBezTo>
                    <a:pt x="105450" y="113221"/>
                    <a:pt x="95057" y="119267"/>
                    <a:pt x="82586" y="119816"/>
                  </a:cubicBezTo>
                  <a:cubicBezTo>
                    <a:pt x="82448" y="120000"/>
                    <a:pt x="82586" y="119816"/>
                    <a:pt x="82448" y="120000"/>
                  </a:cubicBezTo>
                  <a:cubicBezTo>
                    <a:pt x="82448" y="120000"/>
                    <a:pt x="82448" y="120000"/>
                    <a:pt x="82448" y="120000"/>
                  </a:cubicBezTo>
                  <a:cubicBezTo>
                    <a:pt x="88960" y="119816"/>
                    <a:pt x="94642" y="118167"/>
                    <a:pt x="99353" y="115236"/>
                  </a:cubicBezTo>
                  <a:cubicBezTo>
                    <a:pt x="104341" y="112122"/>
                    <a:pt x="108083" y="107725"/>
                    <a:pt x="110438" y="102229"/>
                  </a:cubicBezTo>
                  <a:cubicBezTo>
                    <a:pt x="112933" y="96549"/>
                    <a:pt x="113764" y="90137"/>
                    <a:pt x="113210" y="82992"/>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39" name="Shape 139"/>
            <p:cNvSpPr/>
            <p:nvPr/>
          </p:nvSpPr>
          <p:spPr>
            <a:xfrm>
              <a:off x="-8504238" y="479425"/>
              <a:ext cx="2532000" cy="1404900"/>
            </a:xfrm>
            <a:custGeom>
              <a:avLst/>
              <a:gdLst/>
              <a:ahLst/>
              <a:cxnLst/>
              <a:rect l="0" t="0" r="0" b="0"/>
              <a:pathLst>
                <a:path w="120000" h="120000" extrusionOk="0">
                  <a:moveTo>
                    <a:pt x="116434" y="73116"/>
                  </a:moveTo>
                  <a:cubicBezTo>
                    <a:pt x="118914" y="81488"/>
                    <a:pt x="119689" y="90139"/>
                    <a:pt x="118139" y="96837"/>
                  </a:cubicBezTo>
                  <a:cubicBezTo>
                    <a:pt x="113023" y="119720"/>
                    <a:pt x="83410" y="120000"/>
                    <a:pt x="52248" y="97116"/>
                  </a:cubicBezTo>
                  <a:cubicBezTo>
                    <a:pt x="21085" y="74232"/>
                    <a:pt x="0" y="37116"/>
                    <a:pt x="5116" y="13953"/>
                  </a:cubicBezTo>
                  <a:cubicBezTo>
                    <a:pt x="6511" y="7813"/>
                    <a:pt x="9612" y="3348"/>
                    <a:pt x="13953" y="279"/>
                  </a:cubicBezTo>
                  <a:cubicBezTo>
                    <a:pt x="13953" y="279"/>
                    <a:pt x="13953" y="279"/>
                    <a:pt x="13953" y="0"/>
                  </a:cubicBezTo>
                  <a:cubicBezTo>
                    <a:pt x="9302" y="3069"/>
                    <a:pt x="6356" y="7534"/>
                    <a:pt x="4961" y="13674"/>
                  </a:cubicBezTo>
                  <a:cubicBezTo>
                    <a:pt x="2325" y="25116"/>
                    <a:pt x="5891" y="40186"/>
                    <a:pt x="14883" y="55813"/>
                  </a:cubicBezTo>
                  <a:cubicBezTo>
                    <a:pt x="23720" y="71720"/>
                    <a:pt x="36899" y="86511"/>
                    <a:pt x="52093" y="97674"/>
                  </a:cubicBezTo>
                  <a:cubicBezTo>
                    <a:pt x="67286" y="108558"/>
                    <a:pt x="82480" y="114697"/>
                    <a:pt x="95038" y="114697"/>
                  </a:cubicBezTo>
                  <a:cubicBezTo>
                    <a:pt x="107441" y="114418"/>
                    <a:pt x="115813" y="108279"/>
                    <a:pt x="118449" y="96837"/>
                  </a:cubicBezTo>
                  <a:cubicBezTo>
                    <a:pt x="120000" y="90139"/>
                    <a:pt x="119224" y="81767"/>
                    <a:pt x="116434" y="72837"/>
                  </a:cubicBezTo>
                  <a:cubicBezTo>
                    <a:pt x="116434" y="73116"/>
                    <a:pt x="116434" y="72837"/>
                    <a:pt x="116434" y="73116"/>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0" name="Shape 140"/>
            <p:cNvSpPr/>
            <p:nvPr/>
          </p:nvSpPr>
          <p:spPr>
            <a:xfrm>
              <a:off x="-8529638" y="411162"/>
              <a:ext cx="2525700" cy="1424100"/>
            </a:xfrm>
            <a:custGeom>
              <a:avLst/>
              <a:gdLst/>
              <a:ahLst/>
              <a:cxnLst/>
              <a:rect l="0" t="0" r="0" b="0"/>
              <a:pathLst>
                <a:path w="120000" h="120000" extrusionOk="0">
                  <a:moveTo>
                    <a:pt x="51917" y="22018"/>
                  </a:moveTo>
                  <a:cubicBezTo>
                    <a:pt x="36839" y="33302"/>
                    <a:pt x="23626" y="48165"/>
                    <a:pt x="14766" y="63853"/>
                  </a:cubicBezTo>
                  <a:cubicBezTo>
                    <a:pt x="5906" y="79816"/>
                    <a:pt x="2487" y="94678"/>
                    <a:pt x="5129" y="105688"/>
                  </a:cubicBezTo>
                  <a:cubicBezTo>
                    <a:pt x="6839" y="112568"/>
                    <a:pt x="10569" y="117247"/>
                    <a:pt x="16165" y="120000"/>
                  </a:cubicBezTo>
                  <a:cubicBezTo>
                    <a:pt x="16010" y="120000"/>
                    <a:pt x="16165" y="120000"/>
                    <a:pt x="16010" y="119724"/>
                  </a:cubicBezTo>
                  <a:cubicBezTo>
                    <a:pt x="10880" y="117247"/>
                    <a:pt x="6994" y="112018"/>
                    <a:pt x="5440" y="105412"/>
                  </a:cubicBezTo>
                  <a:cubicBezTo>
                    <a:pt x="0" y="82844"/>
                    <a:pt x="20984" y="45688"/>
                    <a:pt x="52072" y="22293"/>
                  </a:cubicBezTo>
                  <a:cubicBezTo>
                    <a:pt x="57823" y="18165"/>
                    <a:pt x="63419" y="14587"/>
                    <a:pt x="68860" y="11834"/>
                  </a:cubicBezTo>
                  <a:cubicBezTo>
                    <a:pt x="68860" y="11834"/>
                    <a:pt x="68860" y="11559"/>
                    <a:pt x="68860" y="11284"/>
                  </a:cubicBezTo>
                  <a:cubicBezTo>
                    <a:pt x="63264" y="14311"/>
                    <a:pt x="57668" y="17614"/>
                    <a:pt x="51917" y="22018"/>
                  </a:cubicBezTo>
                  <a:close/>
                  <a:moveTo>
                    <a:pt x="118445" y="20917"/>
                  </a:moveTo>
                  <a:cubicBezTo>
                    <a:pt x="115803" y="9908"/>
                    <a:pt x="107409" y="3853"/>
                    <a:pt x="94818" y="4128"/>
                  </a:cubicBezTo>
                  <a:cubicBezTo>
                    <a:pt x="88134" y="4128"/>
                    <a:pt x="80518" y="6055"/>
                    <a:pt x="72746" y="9633"/>
                  </a:cubicBezTo>
                  <a:cubicBezTo>
                    <a:pt x="72746" y="9633"/>
                    <a:pt x="72746" y="9908"/>
                    <a:pt x="72746" y="9908"/>
                  </a:cubicBezTo>
                  <a:cubicBezTo>
                    <a:pt x="95440" y="0"/>
                    <a:pt x="114093" y="3853"/>
                    <a:pt x="118290" y="21192"/>
                  </a:cubicBezTo>
                  <a:cubicBezTo>
                    <a:pt x="119689" y="27247"/>
                    <a:pt x="119222" y="34128"/>
                    <a:pt x="117357" y="41559"/>
                  </a:cubicBezTo>
                  <a:cubicBezTo>
                    <a:pt x="117357" y="41834"/>
                    <a:pt x="117357" y="41559"/>
                    <a:pt x="117357" y="41834"/>
                  </a:cubicBezTo>
                  <a:cubicBezTo>
                    <a:pt x="119533" y="33853"/>
                    <a:pt x="120000" y="27247"/>
                    <a:pt x="118445" y="20917"/>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1" name="Shape 141"/>
            <p:cNvSpPr/>
            <p:nvPr/>
          </p:nvSpPr>
          <p:spPr>
            <a:xfrm>
              <a:off x="-8655050" y="-66675"/>
              <a:ext cx="2689200" cy="2303400"/>
            </a:xfrm>
            <a:custGeom>
              <a:avLst/>
              <a:gdLst/>
              <a:ahLst/>
              <a:cxnLst/>
              <a:rect l="0" t="0" r="0" b="0"/>
              <a:pathLst>
                <a:path w="120000" h="120000" extrusionOk="0">
                  <a:moveTo>
                    <a:pt x="118832" y="36425"/>
                  </a:moveTo>
                  <a:cubicBezTo>
                    <a:pt x="118832" y="29787"/>
                    <a:pt x="117226" y="24000"/>
                    <a:pt x="114160" y="19234"/>
                  </a:cubicBezTo>
                  <a:cubicBezTo>
                    <a:pt x="111094" y="14468"/>
                    <a:pt x="106861" y="10893"/>
                    <a:pt x="101459" y="8851"/>
                  </a:cubicBezTo>
                  <a:cubicBezTo>
                    <a:pt x="96204" y="6978"/>
                    <a:pt x="90072" y="6297"/>
                    <a:pt x="83357" y="7148"/>
                  </a:cubicBezTo>
                  <a:cubicBezTo>
                    <a:pt x="69489" y="8680"/>
                    <a:pt x="54452" y="16000"/>
                    <a:pt x="40729" y="27744"/>
                  </a:cubicBezTo>
                  <a:cubicBezTo>
                    <a:pt x="27153" y="39489"/>
                    <a:pt x="16642" y="54127"/>
                    <a:pt x="11240" y="69106"/>
                  </a:cubicBezTo>
                  <a:cubicBezTo>
                    <a:pt x="8613" y="76425"/>
                    <a:pt x="7299" y="83234"/>
                    <a:pt x="7445" y="89702"/>
                  </a:cubicBezTo>
                  <a:cubicBezTo>
                    <a:pt x="7445" y="96340"/>
                    <a:pt x="9051" y="102127"/>
                    <a:pt x="12116" y="106893"/>
                  </a:cubicBezTo>
                  <a:cubicBezTo>
                    <a:pt x="15182" y="111659"/>
                    <a:pt x="19416" y="115234"/>
                    <a:pt x="24817" y="117276"/>
                  </a:cubicBezTo>
                  <a:cubicBezTo>
                    <a:pt x="29635" y="119148"/>
                    <a:pt x="35182" y="119659"/>
                    <a:pt x="41313" y="119148"/>
                  </a:cubicBezTo>
                  <a:cubicBezTo>
                    <a:pt x="41167" y="119148"/>
                    <a:pt x="41167" y="119148"/>
                    <a:pt x="41167" y="119148"/>
                  </a:cubicBezTo>
                  <a:cubicBezTo>
                    <a:pt x="28759" y="120000"/>
                    <a:pt x="18102" y="115914"/>
                    <a:pt x="12262" y="106723"/>
                  </a:cubicBezTo>
                  <a:cubicBezTo>
                    <a:pt x="0" y="87489"/>
                    <a:pt x="12846" y="52085"/>
                    <a:pt x="40875" y="28085"/>
                  </a:cubicBezTo>
                  <a:cubicBezTo>
                    <a:pt x="68905" y="3914"/>
                    <a:pt x="101751" y="0"/>
                    <a:pt x="114014" y="19404"/>
                  </a:cubicBezTo>
                  <a:cubicBezTo>
                    <a:pt x="119562" y="28085"/>
                    <a:pt x="120000" y="40000"/>
                    <a:pt x="116204" y="52765"/>
                  </a:cubicBezTo>
                  <a:cubicBezTo>
                    <a:pt x="116204" y="52936"/>
                    <a:pt x="116204" y="52765"/>
                    <a:pt x="116204" y="53106"/>
                  </a:cubicBezTo>
                  <a:cubicBezTo>
                    <a:pt x="117956" y="47148"/>
                    <a:pt x="118978" y="41702"/>
                    <a:pt x="118832" y="36425"/>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2" name="Shape 142"/>
            <p:cNvSpPr/>
            <p:nvPr/>
          </p:nvSpPr>
          <p:spPr>
            <a:xfrm>
              <a:off x="-6805613" y="1109662"/>
              <a:ext cx="463500" cy="1173300"/>
            </a:xfrm>
            <a:custGeom>
              <a:avLst/>
              <a:gdLst/>
              <a:ahLst/>
              <a:cxnLst/>
              <a:rect l="0" t="0" r="0" b="0"/>
              <a:pathLst>
                <a:path w="120000" h="120000" extrusionOk="0">
                  <a:moveTo>
                    <a:pt x="97183" y="62172"/>
                  </a:moveTo>
                  <a:cubicBezTo>
                    <a:pt x="88732" y="43119"/>
                    <a:pt x="70140" y="21727"/>
                    <a:pt x="43098" y="0"/>
                  </a:cubicBezTo>
                  <a:cubicBezTo>
                    <a:pt x="42253" y="334"/>
                    <a:pt x="42253" y="334"/>
                    <a:pt x="42253" y="334"/>
                  </a:cubicBezTo>
                  <a:cubicBezTo>
                    <a:pt x="108169" y="53147"/>
                    <a:pt x="120000" y="101949"/>
                    <a:pt x="64225" y="115320"/>
                  </a:cubicBezTo>
                  <a:cubicBezTo>
                    <a:pt x="56619" y="117325"/>
                    <a:pt x="49014" y="118328"/>
                    <a:pt x="39718" y="118997"/>
                  </a:cubicBezTo>
                  <a:cubicBezTo>
                    <a:pt x="27887" y="119331"/>
                    <a:pt x="14366" y="118997"/>
                    <a:pt x="845" y="117660"/>
                  </a:cubicBezTo>
                  <a:cubicBezTo>
                    <a:pt x="0" y="117660"/>
                    <a:pt x="0" y="117660"/>
                    <a:pt x="0" y="117660"/>
                  </a:cubicBezTo>
                  <a:cubicBezTo>
                    <a:pt x="14366" y="119331"/>
                    <a:pt x="27887" y="120000"/>
                    <a:pt x="39718" y="119331"/>
                  </a:cubicBezTo>
                  <a:cubicBezTo>
                    <a:pt x="49014" y="118997"/>
                    <a:pt x="57464" y="117660"/>
                    <a:pt x="65070" y="115988"/>
                  </a:cubicBezTo>
                  <a:cubicBezTo>
                    <a:pt x="97183" y="108300"/>
                    <a:pt x="108169" y="88913"/>
                    <a:pt x="97183" y="62172"/>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3" name="Shape 143"/>
            <p:cNvSpPr/>
            <p:nvPr/>
          </p:nvSpPr>
          <p:spPr>
            <a:xfrm>
              <a:off x="-6684963" y="1057275"/>
              <a:ext cx="68400" cy="65100"/>
            </a:xfrm>
            <a:custGeom>
              <a:avLst/>
              <a:gdLst/>
              <a:ahLst/>
              <a:cxnLst/>
              <a:rect l="0" t="0" r="0" b="0"/>
              <a:pathLst>
                <a:path w="120000" h="120000" extrusionOk="0">
                  <a:moveTo>
                    <a:pt x="57142" y="0"/>
                  </a:moveTo>
                  <a:cubicBezTo>
                    <a:pt x="28571" y="0"/>
                    <a:pt x="0" y="24000"/>
                    <a:pt x="0" y="60000"/>
                  </a:cubicBezTo>
                  <a:cubicBezTo>
                    <a:pt x="0" y="96000"/>
                    <a:pt x="28571" y="120000"/>
                    <a:pt x="57142" y="120000"/>
                  </a:cubicBezTo>
                  <a:cubicBezTo>
                    <a:pt x="91428" y="120000"/>
                    <a:pt x="120000" y="96000"/>
                    <a:pt x="120000" y="60000"/>
                  </a:cubicBezTo>
                  <a:cubicBezTo>
                    <a:pt x="120000" y="24000"/>
                    <a:pt x="91428" y="0"/>
                    <a:pt x="57142" y="0"/>
                  </a:cubicBezTo>
                  <a:close/>
                  <a:moveTo>
                    <a:pt x="57142" y="96000"/>
                  </a:moveTo>
                  <a:cubicBezTo>
                    <a:pt x="40000" y="96000"/>
                    <a:pt x="22857" y="78000"/>
                    <a:pt x="22857" y="60000"/>
                  </a:cubicBezTo>
                  <a:cubicBezTo>
                    <a:pt x="22857" y="42000"/>
                    <a:pt x="40000" y="24000"/>
                    <a:pt x="57142" y="24000"/>
                  </a:cubicBezTo>
                  <a:cubicBezTo>
                    <a:pt x="80000" y="24000"/>
                    <a:pt x="97142" y="42000"/>
                    <a:pt x="97142" y="60000"/>
                  </a:cubicBezTo>
                  <a:cubicBezTo>
                    <a:pt x="97142" y="78000"/>
                    <a:pt x="80000" y="96000"/>
                    <a:pt x="57142" y="960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4" name="Shape 144"/>
            <p:cNvSpPr/>
            <p:nvPr/>
          </p:nvSpPr>
          <p:spPr>
            <a:xfrm>
              <a:off x="-7104063" y="460375"/>
              <a:ext cx="135000" cy="133200"/>
            </a:xfrm>
            <a:custGeom>
              <a:avLst/>
              <a:gdLst/>
              <a:ahLst/>
              <a:cxnLst/>
              <a:rect l="0" t="0" r="0" b="0"/>
              <a:pathLst>
                <a:path w="120000" h="120000" extrusionOk="0">
                  <a:moveTo>
                    <a:pt x="11707" y="35121"/>
                  </a:moveTo>
                  <a:cubicBezTo>
                    <a:pt x="0" y="58536"/>
                    <a:pt x="11707" y="90731"/>
                    <a:pt x="38048" y="105365"/>
                  </a:cubicBezTo>
                  <a:cubicBezTo>
                    <a:pt x="64390" y="120000"/>
                    <a:pt x="96585" y="111219"/>
                    <a:pt x="108292" y="84878"/>
                  </a:cubicBezTo>
                  <a:cubicBezTo>
                    <a:pt x="120000" y="61463"/>
                    <a:pt x="108292" y="29268"/>
                    <a:pt x="81951" y="14634"/>
                  </a:cubicBezTo>
                  <a:cubicBezTo>
                    <a:pt x="55609" y="0"/>
                    <a:pt x="23414" y="8780"/>
                    <a:pt x="11707" y="35121"/>
                  </a:cubicBezTo>
                  <a:close/>
                  <a:moveTo>
                    <a:pt x="87804" y="76097"/>
                  </a:moveTo>
                  <a:cubicBezTo>
                    <a:pt x="81951" y="90731"/>
                    <a:pt x="64390" y="96585"/>
                    <a:pt x="46829" y="87804"/>
                  </a:cubicBezTo>
                  <a:cubicBezTo>
                    <a:pt x="32195" y="79024"/>
                    <a:pt x="23414" y="58536"/>
                    <a:pt x="32195" y="43902"/>
                  </a:cubicBezTo>
                  <a:cubicBezTo>
                    <a:pt x="38048" y="29268"/>
                    <a:pt x="55609" y="23414"/>
                    <a:pt x="73170" y="32195"/>
                  </a:cubicBezTo>
                  <a:cubicBezTo>
                    <a:pt x="87804" y="40975"/>
                    <a:pt x="96585" y="61463"/>
                    <a:pt x="87804" y="76097"/>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5" name="Shape 145"/>
            <p:cNvSpPr/>
            <p:nvPr/>
          </p:nvSpPr>
          <p:spPr>
            <a:xfrm>
              <a:off x="-8223250" y="1103312"/>
              <a:ext cx="79500" cy="74700"/>
            </a:xfrm>
            <a:custGeom>
              <a:avLst/>
              <a:gdLst/>
              <a:ahLst/>
              <a:cxnLst/>
              <a:rect l="0" t="0" r="0" b="0"/>
              <a:pathLst>
                <a:path w="120000" h="120000" extrusionOk="0">
                  <a:moveTo>
                    <a:pt x="85000" y="10434"/>
                  </a:moveTo>
                  <a:cubicBezTo>
                    <a:pt x="60000" y="0"/>
                    <a:pt x="30000" y="10434"/>
                    <a:pt x="15000" y="36521"/>
                  </a:cubicBezTo>
                  <a:cubicBezTo>
                    <a:pt x="0" y="62608"/>
                    <a:pt x="10000" y="93913"/>
                    <a:pt x="35000" y="109565"/>
                  </a:cubicBezTo>
                  <a:cubicBezTo>
                    <a:pt x="60000" y="120000"/>
                    <a:pt x="90000" y="109565"/>
                    <a:pt x="105000" y="83478"/>
                  </a:cubicBezTo>
                  <a:cubicBezTo>
                    <a:pt x="120000" y="57391"/>
                    <a:pt x="110000" y="26086"/>
                    <a:pt x="85000" y="10434"/>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6" name="Shape 146"/>
            <p:cNvSpPr/>
            <p:nvPr/>
          </p:nvSpPr>
          <p:spPr>
            <a:xfrm>
              <a:off x="-7351713" y="185737"/>
              <a:ext cx="74700" cy="74700"/>
            </a:xfrm>
            <a:custGeom>
              <a:avLst/>
              <a:gdLst/>
              <a:ahLst/>
              <a:cxnLst/>
              <a:rect l="0" t="0" r="0" b="0"/>
              <a:pathLst>
                <a:path w="120000" h="120000" extrusionOk="0">
                  <a:moveTo>
                    <a:pt x="10434" y="31304"/>
                  </a:moveTo>
                  <a:cubicBezTo>
                    <a:pt x="0" y="57391"/>
                    <a:pt x="5217" y="88695"/>
                    <a:pt x="31304" y="104347"/>
                  </a:cubicBezTo>
                  <a:cubicBezTo>
                    <a:pt x="57391" y="120000"/>
                    <a:pt x="88695" y="109565"/>
                    <a:pt x="104347" y="88695"/>
                  </a:cubicBezTo>
                  <a:cubicBezTo>
                    <a:pt x="120000" y="62608"/>
                    <a:pt x="109565" y="31304"/>
                    <a:pt x="83478" y="15652"/>
                  </a:cubicBezTo>
                  <a:cubicBezTo>
                    <a:pt x="62608" y="0"/>
                    <a:pt x="26086" y="5217"/>
                    <a:pt x="10434" y="31304"/>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7" name="Shape 147"/>
            <p:cNvSpPr/>
            <p:nvPr/>
          </p:nvSpPr>
          <p:spPr>
            <a:xfrm>
              <a:off x="-8529638" y="158750"/>
              <a:ext cx="1138200" cy="728700"/>
            </a:xfrm>
            <a:custGeom>
              <a:avLst/>
              <a:gdLst/>
              <a:ahLst/>
              <a:cxnLst/>
              <a:rect l="0" t="0" r="0" b="0"/>
              <a:pathLst>
                <a:path w="120000" h="120000" extrusionOk="0">
                  <a:moveTo>
                    <a:pt x="5172" y="119999"/>
                  </a:moveTo>
                  <a:cubicBezTo>
                    <a:pt x="4827" y="119999"/>
                    <a:pt x="4137" y="119461"/>
                    <a:pt x="4137" y="118385"/>
                  </a:cubicBezTo>
                  <a:cubicBezTo>
                    <a:pt x="0" y="88789"/>
                    <a:pt x="3448" y="64573"/>
                    <a:pt x="13793" y="46816"/>
                  </a:cubicBezTo>
                  <a:cubicBezTo>
                    <a:pt x="29310" y="20448"/>
                    <a:pt x="56896" y="11838"/>
                    <a:pt x="77586" y="8609"/>
                  </a:cubicBezTo>
                  <a:cubicBezTo>
                    <a:pt x="100000" y="5919"/>
                    <a:pt x="118965" y="9147"/>
                    <a:pt x="118965" y="9147"/>
                  </a:cubicBezTo>
                  <a:cubicBezTo>
                    <a:pt x="119655" y="9147"/>
                    <a:pt x="120000" y="9686"/>
                    <a:pt x="120000" y="10762"/>
                  </a:cubicBezTo>
                  <a:cubicBezTo>
                    <a:pt x="120000" y="11838"/>
                    <a:pt x="119310" y="12376"/>
                    <a:pt x="118965" y="12376"/>
                  </a:cubicBezTo>
                  <a:cubicBezTo>
                    <a:pt x="118275" y="11838"/>
                    <a:pt x="43793" y="0"/>
                    <a:pt x="15517" y="48968"/>
                  </a:cubicBezTo>
                  <a:cubicBezTo>
                    <a:pt x="5517" y="66188"/>
                    <a:pt x="2413" y="89327"/>
                    <a:pt x="6206" y="117847"/>
                  </a:cubicBezTo>
                  <a:cubicBezTo>
                    <a:pt x="6206" y="118923"/>
                    <a:pt x="5862" y="119461"/>
                    <a:pt x="5517" y="119999"/>
                  </a:cubicBezTo>
                  <a:cubicBezTo>
                    <a:pt x="5517" y="119999"/>
                    <a:pt x="5172" y="119999"/>
                    <a:pt x="5172" y="119999"/>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8" name="Shape 148"/>
            <p:cNvSpPr/>
            <p:nvPr/>
          </p:nvSpPr>
          <p:spPr>
            <a:xfrm>
              <a:off x="-8569325" y="790575"/>
              <a:ext cx="153900" cy="106500"/>
            </a:xfrm>
            <a:custGeom>
              <a:avLst/>
              <a:gdLst/>
              <a:ahLst/>
              <a:cxnLst/>
              <a:rect l="0" t="0" r="0" b="0"/>
              <a:pathLst>
                <a:path w="120000" h="120000" extrusionOk="0">
                  <a:moveTo>
                    <a:pt x="0" y="42985"/>
                  </a:moveTo>
                  <a:lnTo>
                    <a:pt x="7422" y="25074"/>
                  </a:lnTo>
                  <a:lnTo>
                    <a:pt x="69278" y="87761"/>
                  </a:lnTo>
                  <a:lnTo>
                    <a:pt x="107628" y="0"/>
                  </a:lnTo>
                  <a:lnTo>
                    <a:pt x="120000" y="10746"/>
                  </a:lnTo>
                  <a:lnTo>
                    <a:pt x="74226" y="120000"/>
                  </a:lnTo>
                  <a:lnTo>
                    <a:pt x="0" y="42985"/>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49" name="Shape 149"/>
            <p:cNvSpPr/>
            <p:nvPr/>
          </p:nvSpPr>
          <p:spPr>
            <a:xfrm>
              <a:off x="-7453313" y="-255588"/>
              <a:ext cx="530100" cy="212700"/>
            </a:xfrm>
            <a:custGeom>
              <a:avLst/>
              <a:gdLst/>
              <a:ahLst/>
              <a:cxnLst/>
              <a:rect l="0" t="0" r="0" b="0"/>
              <a:pathLst>
                <a:path w="120000" h="120000" extrusionOk="0">
                  <a:moveTo>
                    <a:pt x="117037" y="120000"/>
                  </a:moveTo>
                  <a:cubicBezTo>
                    <a:pt x="117037" y="120000"/>
                    <a:pt x="116296" y="118153"/>
                    <a:pt x="115555" y="118153"/>
                  </a:cubicBezTo>
                  <a:cubicBezTo>
                    <a:pt x="115555" y="116307"/>
                    <a:pt x="73333" y="5538"/>
                    <a:pt x="37037" y="14769"/>
                  </a:cubicBezTo>
                  <a:cubicBezTo>
                    <a:pt x="23703" y="18461"/>
                    <a:pt x="12592" y="36923"/>
                    <a:pt x="4444" y="73846"/>
                  </a:cubicBezTo>
                  <a:cubicBezTo>
                    <a:pt x="3703" y="75692"/>
                    <a:pt x="2222" y="75692"/>
                    <a:pt x="740" y="75692"/>
                  </a:cubicBezTo>
                  <a:cubicBezTo>
                    <a:pt x="0" y="73846"/>
                    <a:pt x="0" y="70153"/>
                    <a:pt x="0" y="68307"/>
                  </a:cubicBezTo>
                  <a:cubicBezTo>
                    <a:pt x="9629" y="29538"/>
                    <a:pt x="22222" y="7384"/>
                    <a:pt x="37037" y="3692"/>
                  </a:cubicBezTo>
                  <a:cubicBezTo>
                    <a:pt x="53333" y="0"/>
                    <a:pt x="71851" y="16615"/>
                    <a:pt x="92592" y="53538"/>
                  </a:cubicBezTo>
                  <a:cubicBezTo>
                    <a:pt x="108148" y="81230"/>
                    <a:pt x="118518" y="108923"/>
                    <a:pt x="119259" y="110769"/>
                  </a:cubicBezTo>
                  <a:cubicBezTo>
                    <a:pt x="120000" y="112615"/>
                    <a:pt x="120000" y="116307"/>
                    <a:pt x="118518" y="118153"/>
                  </a:cubicBezTo>
                  <a:cubicBezTo>
                    <a:pt x="118518" y="118153"/>
                    <a:pt x="117777" y="120000"/>
                    <a:pt x="117037" y="1200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0" name="Shape 150"/>
            <p:cNvSpPr/>
            <p:nvPr/>
          </p:nvSpPr>
          <p:spPr>
            <a:xfrm>
              <a:off x="-7473950" y="-233363"/>
              <a:ext cx="135000" cy="122100"/>
            </a:xfrm>
            <a:custGeom>
              <a:avLst/>
              <a:gdLst/>
              <a:ahLst/>
              <a:cxnLst/>
              <a:rect l="0" t="0" r="0" b="0"/>
              <a:pathLst>
                <a:path w="120000" h="120000" extrusionOk="0">
                  <a:moveTo>
                    <a:pt x="0" y="3116"/>
                  </a:moveTo>
                  <a:lnTo>
                    <a:pt x="18352" y="0"/>
                  </a:lnTo>
                  <a:lnTo>
                    <a:pt x="32470" y="93506"/>
                  </a:lnTo>
                  <a:lnTo>
                    <a:pt x="114352" y="74805"/>
                  </a:lnTo>
                  <a:lnTo>
                    <a:pt x="120000" y="93506"/>
                  </a:lnTo>
                  <a:lnTo>
                    <a:pt x="18352" y="120000"/>
                  </a:lnTo>
                  <a:lnTo>
                    <a:pt x="0" y="3116"/>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1" name="Shape 151"/>
            <p:cNvSpPr/>
            <p:nvPr/>
          </p:nvSpPr>
          <p:spPr>
            <a:xfrm>
              <a:off x="-6710363" y="192087"/>
              <a:ext cx="716100" cy="500100"/>
            </a:xfrm>
            <a:custGeom>
              <a:avLst/>
              <a:gdLst/>
              <a:ahLst/>
              <a:cxnLst/>
              <a:rect l="0" t="0" r="0" b="0"/>
              <a:pathLst>
                <a:path w="120000" h="120000" extrusionOk="0">
                  <a:moveTo>
                    <a:pt x="118356" y="120000"/>
                  </a:moveTo>
                  <a:cubicBezTo>
                    <a:pt x="117260" y="120000"/>
                    <a:pt x="116712" y="119215"/>
                    <a:pt x="116712" y="118431"/>
                  </a:cubicBezTo>
                  <a:cubicBezTo>
                    <a:pt x="116712" y="117647"/>
                    <a:pt x="113972" y="87843"/>
                    <a:pt x="98630" y="59607"/>
                  </a:cubicBezTo>
                  <a:cubicBezTo>
                    <a:pt x="78356" y="21960"/>
                    <a:pt x="44931" y="3921"/>
                    <a:pt x="2191" y="7843"/>
                  </a:cubicBezTo>
                  <a:cubicBezTo>
                    <a:pt x="1095" y="7843"/>
                    <a:pt x="547" y="6274"/>
                    <a:pt x="0" y="5490"/>
                  </a:cubicBezTo>
                  <a:cubicBezTo>
                    <a:pt x="0" y="3921"/>
                    <a:pt x="1095" y="3137"/>
                    <a:pt x="1643" y="3137"/>
                  </a:cubicBezTo>
                  <a:cubicBezTo>
                    <a:pt x="32328" y="0"/>
                    <a:pt x="74520" y="7058"/>
                    <a:pt x="101369" y="56470"/>
                  </a:cubicBezTo>
                  <a:cubicBezTo>
                    <a:pt x="117260" y="86274"/>
                    <a:pt x="119452" y="116078"/>
                    <a:pt x="120000" y="117647"/>
                  </a:cubicBezTo>
                  <a:cubicBezTo>
                    <a:pt x="120000" y="118431"/>
                    <a:pt x="119452" y="120000"/>
                    <a:pt x="118356" y="120000"/>
                  </a:cubicBezTo>
                  <a:cubicBezTo>
                    <a:pt x="118356" y="120000"/>
                    <a:pt x="118356" y="120000"/>
                    <a:pt x="118356" y="1200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2" name="Shape 152"/>
            <p:cNvSpPr/>
            <p:nvPr/>
          </p:nvSpPr>
          <p:spPr>
            <a:xfrm>
              <a:off x="-6721475" y="133350"/>
              <a:ext cx="101700" cy="157200"/>
            </a:xfrm>
            <a:custGeom>
              <a:avLst/>
              <a:gdLst/>
              <a:ahLst/>
              <a:cxnLst/>
              <a:rect l="0" t="0" r="0" b="0"/>
              <a:pathLst>
                <a:path w="120000" h="120000" extrusionOk="0">
                  <a:moveTo>
                    <a:pt x="97500" y="0"/>
                  </a:moveTo>
                  <a:lnTo>
                    <a:pt x="112500" y="9696"/>
                  </a:lnTo>
                  <a:lnTo>
                    <a:pt x="35625" y="61818"/>
                  </a:lnTo>
                  <a:lnTo>
                    <a:pt x="120000" y="109090"/>
                  </a:lnTo>
                  <a:lnTo>
                    <a:pt x="105000" y="119999"/>
                  </a:lnTo>
                  <a:lnTo>
                    <a:pt x="0" y="61818"/>
                  </a:lnTo>
                  <a:lnTo>
                    <a:pt x="97500" y="0"/>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3" name="Shape 153"/>
            <p:cNvSpPr/>
            <p:nvPr/>
          </p:nvSpPr>
          <p:spPr>
            <a:xfrm>
              <a:off x="-6213475" y="1296987"/>
              <a:ext cx="169800" cy="417600"/>
            </a:xfrm>
            <a:custGeom>
              <a:avLst/>
              <a:gdLst/>
              <a:ahLst/>
              <a:cxnLst/>
              <a:rect l="0" t="0" r="0" b="0"/>
              <a:pathLst>
                <a:path w="120000" h="120000" extrusionOk="0">
                  <a:moveTo>
                    <a:pt x="64615" y="120000"/>
                  </a:moveTo>
                  <a:cubicBezTo>
                    <a:pt x="62307" y="120000"/>
                    <a:pt x="62307" y="120000"/>
                    <a:pt x="60000" y="119062"/>
                  </a:cubicBezTo>
                  <a:cubicBezTo>
                    <a:pt x="57692" y="118125"/>
                    <a:pt x="57692" y="117187"/>
                    <a:pt x="60000" y="115312"/>
                  </a:cubicBezTo>
                  <a:cubicBezTo>
                    <a:pt x="92307" y="97500"/>
                    <a:pt x="106153" y="78750"/>
                    <a:pt x="99230" y="60937"/>
                  </a:cubicBezTo>
                  <a:cubicBezTo>
                    <a:pt x="90000" y="32812"/>
                    <a:pt x="30000" y="12187"/>
                    <a:pt x="4615" y="5625"/>
                  </a:cubicBezTo>
                  <a:cubicBezTo>
                    <a:pt x="2307" y="4687"/>
                    <a:pt x="0" y="2812"/>
                    <a:pt x="2307" y="1875"/>
                  </a:cubicBezTo>
                  <a:cubicBezTo>
                    <a:pt x="4615" y="0"/>
                    <a:pt x="9230" y="0"/>
                    <a:pt x="13846" y="937"/>
                  </a:cubicBezTo>
                  <a:cubicBezTo>
                    <a:pt x="39230" y="8437"/>
                    <a:pt x="101538" y="29062"/>
                    <a:pt x="113076" y="60000"/>
                  </a:cubicBezTo>
                  <a:cubicBezTo>
                    <a:pt x="120000" y="79687"/>
                    <a:pt x="106153" y="99375"/>
                    <a:pt x="69230" y="119062"/>
                  </a:cubicBezTo>
                  <a:cubicBezTo>
                    <a:pt x="69230" y="120000"/>
                    <a:pt x="66923" y="120000"/>
                    <a:pt x="64615" y="12000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4" name="Shape 154"/>
            <p:cNvSpPr/>
            <p:nvPr/>
          </p:nvSpPr>
          <p:spPr>
            <a:xfrm>
              <a:off x="-6219825" y="1282700"/>
              <a:ext cx="120600" cy="128700"/>
            </a:xfrm>
            <a:custGeom>
              <a:avLst/>
              <a:gdLst/>
              <a:ahLst/>
              <a:cxnLst/>
              <a:rect l="0" t="0" r="0" b="0"/>
              <a:pathLst>
                <a:path w="120000" h="120000" extrusionOk="0">
                  <a:moveTo>
                    <a:pt x="18947" y="120000"/>
                  </a:moveTo>
                  <a:lnTo>
                    <a:pt x="37894" y="115555"/>
                  </a:lnTo>
                  <a:lnTo>
                    <a:pt x="22105" y="28148"/>
                  </a:lnTo>
                  <a:lnTo>
                    <a:pt x="120000" y="19259"/>
                  </a:lnTo>
                  <a:lnTo>
                    <a:pt x="116842" y="0"/>
                  </a:lnTo>
                  <a:lnTo>
                    <a:pt x="0" y="13333"/>
                  </a:lnTo>
                  <a:lnTo>
                    <a:pt x="18947" y="120000"/>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5" name="Shape 155"/>
            <p:cNvSpPr/>
            <p:nvPr/>
          </p:nvSpPr>
          <p:spPr>
            <a:xfrm>
              <a:off x="-8431213" y="1754187"/>
              <a:ext cx="1542900" cy="466800"/>
            </a:xfrm>
            <a:custGeom>
              <a:avLst/>
              <a:gdLst/>
              <a:ahLst/>
              <a:cxnLst/>
              <a:rect l="0" t="0" r="0" b="0"/>
              <a:pathLst>
                <a:path w="120000" h="120000" extrusionOk="0">
                  <a:moveTo>
                    <a:pt x="49576" y="109930"/>
                  </a:moveTo>
                  <a:cubicBezTo>
                    <a:pt x="44491" y="109930"/>
                    <a:pt x="39406" y="108251"/>
                    <a:pt x="34576" y="104055"/>
                  </a:cubicBezTo>
                  <a:cubicBezTo>
                    <a:pt x="9915" y="80559"/>
                    <a:pt x="254" y="5034"/>
                    <a:pt x="254" y="4195"/>
                  </a:cubicBezTo>
                  <a:cubicBezTo>
                    <a:pt x="0" y="2517"/>
                    <a:pt x="254" y="839"/>
                    <a:pt x="508" y="839"/>
                  </a:cubicBezTo>
                  <a:cubicBezTo>
                    <a:pt x="1016" y="0"/>
                    <a:pt x="1271" y="839"/>
                    <a:pt x="1525" y="1678"/>
                  </a:cubicBezTo>
                  <a:cubicBezTo>
                    <a:pt x="1525" y="2517"/>
                    <a:pt x="10932" y="76363"/>
                    <a:pt x="35084" y="99020"/>
                  </a:cubicBezTo>
                  <a:cubicBezTo>
                    <a:pt x="57966" y="120000"/>
                    <a:pt x="85932" y="88951"/>
                    <a:pt x="118728" y="8391"/>
                  </a:cubicBezTo>
                  <a:cubicBezTo>
                    <a:pt x="118983" y="7552"/>
                    <a:pt x="119491" y="7552"/>
                    <a:pt x="119745" y="8391"/>
                  </a:cubicBezTo>
                  <a:cubicBezTo>
                    <a:pt x="120000" y="10069"/>
                    <a:pt x="120000" y="11748"/>
                    <a:pt x="119745" y="12587"/>
                  </a:cubicBezTo>
                  <a:cubicBezTo>
                    <a:pt x="93305" y="77202"/>
                    <a:pt x="69915" y="109930"/>
                    <a:pt x="49576" y="109930"/>
                  </a:cubicBez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6" name="Shape 156"/>
            <p:cNvSpPr/>
            <p:nvPr/>
          </p:nvSpPr>
          <p:spPr>
            <a:xfrm>
              <a:off x="-6999288" y="1766887"/>
              <a:ext cx="117600" cy="126900"/>
            </a:xfrm>
            <a:custGeom>
              <a:avLst/>
              <a:gdLst/>
              <a:ahLst/>
              <a:cxnLst/>
              <a:rect l="0" t="0" r="0" b="0"/>
              <a:pathLst>
                <a:path w="120000" h="120000" extrusionOk="0">
                  <a:moveTo>
                    <a:pt x="97297" y="120000"/>
                  </a:moveTo>
                  <a:lnTo>
                    <a:pt x="77837" y="117000"/>
                  </a:lnTo>
                  <a:lnTo>
                    <a:pt x="97297" y="30000"/>
                  </a:lnTo>
                  <a:lnTo>
                    <a:pt x="0" y="18000"/>
                  </a:lnTo>
                  <a:lnTo>
                    <a:pt x="0" y="0"/>
                  </a:lnTo>
                  <a:lnTo>
                    <a:pt x="120000" y="12000"/>
                  </a:lnTo>
                  <a:lnTo>
                    <a:pt x="97297" y="120000"/>
                  </a:lnTo>
                  <a:close/>
                </a:path>
              </a:pathLst>
            </a:custGeom>
            <a:solidFill>
              <a:srgbClr val="57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grpSp>
      <p:sp>
        <p:nvSpPr>
          <p:cNvPr id="157" name="Shape 157"/>
          <p:cNvSpPr/>
          <p:nvPr/>
        </p:nvSpPr>
        <p:spPr>
          <a:xfrm>
            <a:off x="6326976" y="2273420"/>
            <a:ext cx="930000" cy="890100"/>
          </a:xfrm>
          <a:prstGeom prst="ellipse">
            <a:avLst/>
          </a:prstGeom>
          <a:solidFill>
            <a:srgbClr val="009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endParaRPr sz="1467" b="0" i="0" u="none" strike="noStrike" cap="none">
              <a:solidFill>
                <a:srgbClr val="FFFFFF"/>
              </a:solidFill>
              <a:latin typeface="Arial"/>
              <a:ea typeface="Arial"/>
              <a:cs typeface="Arial"/>
              <a:sym typeface="Arial"/>
            </a:endParaRPr>
          </a:p>
        </p:txBody>
      </p:sp>
      <p:sp>
        <p:nvSpPr>
          <p:cNvPr id="158" name="Shape 158"/>
          <p:cNvSpPr/>
          <p:nvPr/>
        </p:nvSpPr>
        <p:spPr>
          <a:xfrm>
            <a:off x="6404410" y="2403514"/>
            <a:ext cx="797100" cy="522900"/>
          </a:xfrm>
          <a:custGeom>
            <a:avLst/>
            <a:gdLst/>
            <a:ahLst/>
            <a:cxnLst/>
            <a:rect l="0" t="0" r="0" b="0"/>
            <a:pathLst>
              <a:path w="120000" h="120000" extrusionOk="0">
                <a:moveTo>
                  <a:pt x="90000" y="32631"/>
                </a:moveTo>
                <a:cubicBezTo>
                  <a:pt x="89277" y="32631"/>
                  <a:pt x="88192" y="32631"/>
                  <a:pt x="87469" y="32631"/>
                </a:cubicBezTo>
                <a:cubicBezTo>
                  <a:pt x="87108" y="32631"/>
                  <a:pt x="86746" y="32631"/>
                  <a:pt x="86746" y="32631"/>
                </a:cubicBezTo>
                <a:cubicBezTo>
                  <a:pt x="86385" y="33157"/>
                  <a:pt x="86024" y="33157"/>
                  <a:pt x="85662" y="33157"/>
                </a:cubicBezTo>
                <a:cubicBezTo>
                  <a:pt x="81325" y="13684"/>
                  <a:pt x="69036" y="0"/>
                  <a:pt x="54578" y="0"/>
                </a:cubicBezTo>
                <a:cubicBezTo>
                  <a:pt x="37951" y="0"/>
                  <a:pt x="23855" y="18947"/>
                  <a:pt x="22409" y="43157"/>
                </a:cubicBezTo>
                <a:cubicBezTo>
                  <a:pt x="9397" y="45789"/>
                  <a:pt x="0" y="61578"/>
                  <a:pt x="0" y="81052"/>
                </a:cubicBezTo>
                <a:cubicBezTo>
                  <a:pt x="0" y="102631"/>
                  <a:pt x="11927" y="119999"/>
                  <a:pt x="26385" y="119999"/>
                </a:cubicBezTo>
                <a:cubicBezTo>
                  <a:pt x="28192" y="119999"/>
                  <a:pt x="33975" y="119999"/>
                  <a:pt x="33975" y="119999"/>
                </a:cubicBezTo>
                <a:cubicBezTo>
                  <a:pt x="86024" y="119473"/>
                  <a:pt x="86024" y="119473"/>
                  <a:pt x="86024" y="119473"/>
                </a:cubicBezTo>
                <a:cubicBezTo>
                  <a:pt x="86024" y="119473"/>
                  <a:pt x="88915" y="119473"/>
                  <a:pt x="90000" y="119473"/>
                </a:cubicBezTo>
                <a:cubicBezTo>
                  <a:pt x="106626" y="119473"/>
                  <a:pt x="119999" y="99999"/>
                  <a:pt x="119999" y="76315"/>
                </a:cubicBezTo>
                <a:cubicBezTo>
                  <a:pt x="119999" y="52105"/>
                  <a:pt x="106626" y="32631"/>
                  <a:pt x="90000" y="32631"/>
                </a:cubicBezTo>
                <a:close/>
                <a:moveTo>
                  <a:pt x="90000" y="114736"/>
                </a:moveTo>
                <a:cubicBezTo>
                  <a:pt x="89277" y="114736"/>
                  <a:pt x="87108" y="114736"/>
                  <a:pt x="87108" y="114736"/>
                </a:cubicBezTo>
                <a:cubicBezTo>
                  <a:pt x="32891" y="115263"/>
                  <a:pt x="32891" y="115263"/>
                  <a:pt x="32891" y="115263"/>
                </a:cubicBezTo>
                <a:cubicBezTo>
                  <a:pt x="32891" y="115263"/>
                  <a:pt x="28192" y="115263"/>
                  <a:pt x="26385" y="115263"/>
                </a:cubicBezTo>
                <a:cubicBezTo>
                  <a:pt x="13734" y="115263"/>
                  <a:pt x="3253" y="99999"/>
                  <a:pt x="3253" y="81052"/>
                </a:cubicBezTo>
                <a:cubicBezTo>
                  <a:pt x="3253" y="63684"/>
                  <a:pt x="12289" y="48947"/>
                  <a:pt x="24216" y="47368"/>
                </a:cubicBezTo>
                <a:cubicBezTo>
                  <a:pt x="25662" y="47368"/>
                  <a:pt x="25662" y="47368"/>
                  <a:pt x="25662" y="47368"/>
                </a:cubicBezTo>
                <a:cubicBezTo>
                  <a:pt x="26024" y="45263"/>
                  <a:pt x="26024" y="45263"/>
                  <a:pt x="26024" y="45263"/>
                </a:cubicBezTo>
                <a:cubicBezTo>
                  <a:pt x="26385" y="22631"/>
                  <a:pt x="39036" y="5263"/>
                  <a:pt x="54578" y="5263"/>
                </a:cubicBezTo>
                <a:cubicBezTo>
                  <a:pt x="67228" y="5263"/>
                  <a:pt x="78433" y="16842"/>
                  <a:pt x="82048" y="34210"/>
                </a:cubicBezTo>
                <a:cubicBezTo>
                  <a:pt x="77710" y="35789"/>
                  <a:pt x="73373" y="39473"/>
                  <a:pt x="69759" y="44210"/>
                </a:cubicBezTo>
                <a:cubicBezTo>
                  <a:pt x="72289" y="47368"/>
                  <a:pt x="72289" y="47368"/>
                  <a:pt x="72289" y="47368"/>
                </a:cubicBezTo>
                <a:cubicBezTo>
                  <a:pt x="75903" y="42631"/>
                  <a:pt x="80240" y="39473"/>
                  <a:pt x="84939" y="38421"/>
                </a:cubicBezTo>
                <a:cubicBezTo>
                  <a:pt x="85301" y="37894"/>
                  <a:pt x="86024" y="37894"/>
                  <a:pt x="86746" y="37894"/>
                </a:cubicBezTo>
                <a:cubicBezTo>
                  <a:pt x="87108" y="37894"/>
                  <a:pt x="87108" y="37894"/>
                  <a:pt x="87469" y="37894"/>
                </a:cubicBezTo>
                <a:cubicBezTo>
                  <a:pt x="88192" y="37368"/>
                  <a:pt x="89277" y="37368"/>
                  <a:pt x="90000" y="37368"/>
                </a:cubicBezTo>
                <a:cubicBezTo>
                  <a:pt x="104819" y="37368"/>
                  <a:pt x="116746" y="54736"/>
                  <a:pt x="116746" y="76315"/>
                </a:cubicBezTo>
                <a:cubicBezTo>
                  <a:pt x="116746" y="97368"/>
                  <a:pt x="104819" y="114736"/>
                  <a:pt x="90000" y="1147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59" name="Shape 159"/>
          <p:cNvSpPr/>
          <p:nvPr/>
        </p:nvSpPr>
        <p:spPr>
          <a:xfrm>
            <a:off x="5806351" y="4041492"/>
            <a:ext cx="930000" cy="890100"/>
          </a:xfrm>
          <a:prstGeom prst="ellipse">
            <a:avLst/>
          </a:prstGeom>
          <a:solidFill>
            <a:srgbClr val="009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endParaRPr sz="1467" b="0" i="0" u="none" strike="noStrike" cap="none">
              <a:solidFill>
                <a:srgbClr val="FFFFFF"/>
              </a:solidFill>
              <a:latin typeface="Arial"/>
              <a:ea typeface="Arial"/>
              <a:cs typeface="Arial"/>
              <a:sym typeface="Arial"/>
            </a:endParaRPr>
          </a:p>
        </p:txBody>
      </p:sp>
      <p:sp>
        <p:nvSpPr>
          <p:cNvPr id="160" name="Shape 160"/>
          <p:cNvSpPr/>
          <p:nvPr/>
        </p:nvSpPr>
        <p:spPr>
          <a:xfrm>
            <a:off x="5883786" y="4171586"/>
            <a:ext cx="797100" cy="522900"/>
          </a:xfrm>
          <a:custGeom>
            <a:avLst/>
            <a:gdLst/>
            <a:ahLst/>
            <a:cxnLst/>
            <a:rect l="0" t="0" r="0" b="0"/>
            <a:pathLst>
              <a:path w="120000" h="120000" extrusionOk="0">
                <a:moveTo>
                  <a:pt x="90000" y="32631"/>
                </a:moveTo>
                <a:cubicBezTo>
                  <a:pt x="89277" y="32631"/>
                  <a:pt x="88192" y="32631"/>
                  <a:pt x="87469" y="32631"/>
                </a:cubicBezTo>
                <a:cubicBezTo>
                  <a:pt x="87108" y="32631"/>
                  <a:pt x="86746" y="32631"/>
                  <a:pt x="86746" y="32631"/>
                </a:cubicBezTo>
                <a:cubicBezTo>
                  <a:pt x="86385" y="33157"/>
                  <a:pt x="86024" y="33157"/>
                  <a:pt x="85662" y="33157"/>
                </a:cubicBezTo>
                <a:cubicBezTo>
                  <a:pt x="81325" y="13684"/>
                  <a:pt x="69036" y="0"/>
                  <a:pt x="54578" y="0"/>
                </a:cubicBezTo>
                <a:cubicBezTo>
                  <a:pt x="37951" y="0"/>
                  <a:pt x="23855" y="18947"/>
                  <a:pt x="22409" y="43157"/>
                </a:cubicBezTo>
                <a:cubicBezTo>
                  <a:pt x="9397" y="45789"/>
                  <a:pt x="0" y="61578"/>
                  <a:pt x="0" y="81052"/>
                </a:cubicBezTo>
                <a:cubicBezTo>
                  <a:pt x="0" y="102631"/>
                  <a:pt x="11927" y="119999"/>
                  <a:pt x="26385" y="119999"/>
                </a:cubicBezTo>
                <a:cubicBezTo>
                  <a:pt x="28192" y="119999"/>
                  <a:pt x="33975" y="119999"/>
                  <a:pt x="33975" y="119999"/>
                </a:cubicBezTo>
                <a:cubicBezTo>
                  <a:pt x="86024" y="119473"/>
                  <a:pt x="86024" y="119473"/>
                  <a:pt x="86024" y="119473"/>
                </a:cubicBezTo>
                <a:cubicBezTo>
                  <a:pt x="86024" y="119473"/>
                  <a:pt x="88915" y="119473"/>
                  <a:pt x="90000" y="119473"/>
                </a:cubicBezTo>
                <a:cubicBezTo>
                  <a:pt x="106626" y="119473"/>
                  <a:pt x="119999" y="99999"/>
                  <a:pt x="119999" y="76315"/>
                </a:cubicBezTo>
                <a:cubicBezTo>
                  <a:pt x="119999" y="52105"/>
                  <a:pt x="106626" y="32631"/>
                  <a:pt x="90000" y="32631"/>
                </a:cubicBezTo>
                <a:close/>
                <a:moveTo>
                  <a:pt x="90000" y="114736"/>
                </a:moveTo>
                <a:cubicBezTo>
                  <a:pt x="89277" y="114736"/>
                  <a:pt x="87108" y="114736"/>
                  <a:pt x="87108" y="114736"/>
                </a:cubicBezTo>
                <a:cubicBezTo>
                  <a:pt x="32891" y="115263"/>
                  <a:pt x="32891" y="115263"/>
                  <a:pt x="32891" y="115263"/>
                </a:cubicBezTo>
                <a:cubicBezTo>
                  <a:pt x="32891" y="115263"/>
                  <a:pt x="28192" y="115263"/>
                  <a:pt x="26385" y="115263"/>
                </a:cubicBezTo>
                <a:cubicBezTo>
                  <a:pt x="13734" y="115263"/>
                  <a:pt x="3253" y="99999"/>
                  <a:pt x="3253" y="81052"/>
                </a:cubicBezTo>
                <a:cubicBezTo>
                  <a:pt x="3253" y="63684"/>
                  <a:pt x="12289" y="48947"/>
                  <a:pt x="24216" y="47368"/>
                </a:cubicBezTo>
                <a:cubicBezTo>
                  <a:pt x="25662" y="47368"/>
                  <a:pt x="25662" y="47368"/>
                  <a:pt x="25662" y="47368"/>
                </a:cubicBezTo>
                <a:cubicBezTo>
                  <a:pt x="26024" y="45263"/>
                  <a:pt x="26024" y="45263"/>
                  <a:pt x="26024" y="45263"/>
                </a:cubicBezTo>
                <a:cubicBezTo>
                  <a:pt x="26385" y="22631"/>
                  <a:pt x="39036" y="5263"/>
                  <a:pt x="54578" y="5263"/>
                </a:cubicBezTo>
                <a:cubicBezTo>
                  <a:pt x="67228" y="5263"/>
                  <a:pt x="78433" y="16842"/>
                  <a:pt x="82048" y="34210"/>
                </a:cubicBezTo>
                <a:cubicBezTo>
                  <a:pt x="77710" y="35789"/>
                  <a:pt x="73373" y="39473"/>
                  <a:pt x="69759" y="44210"/>
                </a:cubicBezTo>
                <a:cubicBezTo>
                  <a:pt x="72289" y="47368"/>
                  <a:pt x="72289" y="47368"/>
                  <a:pt x="72289" y="47368"/>
                </a:cubicBezTo>
                <a:cubicBezTo>
                  <a:pt x="75903" y="42631"/>
                  <a:pt x="80240" y="39473"/>
                  <a:pt x="84939" y="38421"/>
                </a:cubicBezTo>
                <a:cubicBezTo>
                  <a:pt x="85301" y="37894"/>
                  <a:pt x="86024" y="37894"/>
                  <a:pt x="86746" y="37894"/>
                </a:cubicBezTo>
                <a:cubicBezTo>
                  <a:pt x="87108" y="37894"/>
                  <a:pt x="87108" y="37894"/>
                  <a:pt x="87469" y="37894"/>
                </a:cubicBezTo>
                <a:cubicBezTo>
                  <a:pt x="88192" y="37368"/>
                  <a:pt x="89277" y="37368"/>
                  <a:pt x="90000" y="37368"/>
                </a:cubicBezTo>
                <a:cubicBezTo>
                  <a:pt x="104819" y="37368"/>
                  <a:pt x="116746" y="54736"/>
                  <a:pt x="116746" y="76315"/>
                </a:cubicBezTo>
                <a:cubicBezTo>
                  <a:pt x="116746" y="97368"/>
                  <a:pt x="104819" y="114736"/>
                  <a:pt x="90000" y="1147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161" name="Shape 161"/>
          <p:cNvSpPr txBox="1"/>
          <p:nvPr/>
        </p:nvSpPr>
        <p:spPr>
          <a:xfrm>
            <a:off x="535947" y="2357120"/>
            <a:ext cx="4824300" cy="3084900"/>
          </a:xfrm>
          <a:prstGeom prst="rect">
            <a:avLst/>
          </a:prstGeom>
          <a:noFill/>
          <a:ln>
            <a:noFill/>
          </a:ln>
        </p:spPr>
        <p:txBody>
          <a:bodyPr spcFirstLastPara="1" wrap="square" lIns="91425" tIns="45700" rIns="91425" bIns="45700" anchor="t" anchorCtr="0">
            <a:noAutofit/>
          </a:bodyPr>
          <a:lstStyle/>
          <a:p>
            <a:pPr marL="287859" marR="0" lvl="0" indent="-287859" algn="l" rtl="0">
              <a:lnSpc>
                <a:spcPct val="100000"/>
              </a:lnSpc>
              <a:spcBef>
                <a:spcPts val="0"/>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Diverse Applications</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Disparate Infrastructure</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Lifecycle Management</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Orchestrate Complex Systems</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Secure by Default</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Edge / IoT</a:t>
            </a:r>
            <a:endParaRPr sz="1467" b="0" i="0" u="none" strike="noStrike" cap="none">
              <a:solidFill>
                <a:srgbClr val="000000"/>
              </a:solidFill>
              <a:latin typeface="Arial"/>
              <a:ea typeface="Arial"/>
              <a:cs typeface="Arial"/>
              <a:sym typeface="Arial"/>
            </a:endParaRPr>
          </a:p>
          <a:p>
            <a:pPr marL="287859" marR="0" lvl="0" indent="-287859" algn="l" rtl="0">
              <a:lnSpc>
                <a:spcPct val="100000"/>
              </a:lnSpc>
              <a:spcBef>
                <a:spcPts val="667"/>
              </a:spcBef>
              <a:spcAft>
                <a:spcPts val="0"/>
              </a:spcAft>
              <a:buClr>
                <a:srgbClr val="000000"/>
              </a:buClr>
              <a:buSzPts val="1400"/>
              <a:buFont typeface="Comfortaa"/>
              <a:buChar char="•"/>
            </a:pPr>
            <a:r>
              <a:rPr lang="en-US" sz="1867" b="0" i="0" u="none" strike="noStrike" cap="none">
                <a:solidFill>
                  <a:srgbClr val="000000"/>
                </a:solidFill>
                <a:latin typeface="Comfortaa"/>
                <a:ea typeface="Comfortaa"/>
                <a:cs typeface="Comfortaa"/>
                <a:sym typeface="Comfortaa"/>
              </a:rPr>
              <a:t>Serverless Anywhere</a:t>
            </a:r>
            <a:endParaRPr sz="1467" b="0" i="0" u="none" strike="noStrike" cap="none">
              <a:solidFill>
                <a:srgbClr val="000000"/>
              </a:solidFill>
              <a:latin typeface="Arial"/>
              <a:ea typeface="Arial"/>
              <a:cs typeface="Arial"/>
              <a:sym typeface="Arial"/>
            </a:endParaRPr>
          </a:p>
        </p:txBody>
      </p:sp>
      <p:sp>
        <p:nvSpPr>
          <p:cNvPr id="162" name="Shape 162"/>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3" name="Shape 163"/>
          <p:cNvPicPr preferRelativeResize="0"/>
          <p:nvPr/>
        </p:nvPicPr>
        <p:blipFill>
          <a:blip r:embed="rId3">
            <a:alphaModFix/>
          </a:blip>
          <a:stretch>
            <a:fillRect/>
          </a:stretch>
        </p:blipFill>
        <p:spPr>
          <a:xfrm>
            <a:off x="339325" y="352248"/>
            <a:ext cx="681073" cy="565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Shape 14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30</a:t>
            </a:fld>
            <a:endParaRPr sz="1200">
              <a:solidFill>
                <a:srgbClr val="888888"/>
              </a:solidFill>
              <a:latin typeface="Calibri"/>
              <a:ea typeface="Calibri"/>
              <a:cs typeface="Calibri"/>
              <a:sym typeface="Calibri"/>
            </a:endParaRPr>
          </a:p>
        </p:txBody>
      </p:sp>
      <p:pic>
        <p:nvPicPr>
          <p:cNvPr id="1409" name="Shape 140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410" name="Shape 141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411" name="Shape 1411"/>
          <p:cNvSpPr/>
          <p:nvPr/>
        </p:nvSpPr>
        <p:spPr>
          <a:xfrm>
            <a:off x="4394533" y="1576033"/>
            <a:ext cx="6236100" cy="1970100"/>
          </a:xfrm>
          <a:prstGeom prst="roundRect">
            <a:avLst>
              <a:gd name="adj" fmla="val 16667"/>
            </a:avLst>
          </a:prstGeom>
          <a:solidFill>
            <a:srgbClr val="F3F3F3"/>
          </a:solid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Shape 1412"/>
          <p:cNvSpPr/>
          <p:nvPr/>
        </p:nvSpPr>
        <p:spPr>
          <a:xfrm>
            <a:off x="4394533" y="3678658"/>
            <a:ext cx="6236100" cy="1970100"/>
          </a:xfrm>
          <a:prstGeom prst="roundRect">
            <a:avLst>
              <a:gd name="adj" fmla="val 16667"/>
            </a:avLst>
          </a:prstGeom>
          <a:solidFill>
            <a:srgbClr val="F3F3F3"/>
          </a:solid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Shape 1413"/>
          <p:cNvSpPr/>
          <p:nvPr/>
        </p:nvSpPr>
        <p:spPr>
          <a:xfrm>
            <a:off x="9209667" y="1398320"/>
            <a:ext cx="1557900" cy="4572000"/>
          </a:xfrm>
          <a:prstGeom prst="roundRect">
            <a:avLst>
              <a:gd name="adj" fmla="val 5301"/>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Shape 1414"/>
          <p:cNvSpPr/>
          <p:nvPr/>
        </p:nvSpPr>
        <p:spPr>
          <a:xfrm>
            <a:off x="279999" y="570164"/>
            <a:ext cx="9582900" cy="862174"/>
          </a:xfrm>
          <a:prstGeom prst="rect">
            <a:avLst/>
          </a:prstGeom>
          <a:noFill/>
          <a:ln>
            <a:noFill/>
          </a:ln>
        </p:spPr>
        <p:txBody>
          <a:bodyPr spcFirstLastPara="1" wrap="square" lIns="45700" tIns="45700" rIns="45700" bIns="45700" anchor="t" anchorCtr="0">
            <a:noAutofit/>
          </a:bodyPr>
          <a:lstStyle/>
          <a:p>
            <a:pPr marL="0" marR="0" lvl="0" indent="0" algn="l" rtl="0">
              <a:lnSpc>
                <a:spcPct val="250000"/>
              </a:lnSpc>
              <a:spcBef>
                <a:spcPts val="0"/>
              </a:spcBef>
              <a:spcAft>
                <a:spcPts val="0"/>
              </a:spcAft>
              <a:buClr>
                <a:srgbClr val="2F474F"/>
              </a:buClr>
              <a:buSzPts val="2400"/>
              <a:buFont typeface="Arial"/>
              <a:buNone/>
            </a:pPr>
            <a:r>
              <a:rPr lang="en-US" sz="2400" b="1" i="0" u="none" strike="noStrike" cap="none" dirty="0">
                <a:solidFill>
                  <a:srgbClr val="2F474F"/>
                </a:solidFill>
                <a:latin typeface="Arial"/>
                <a:ea typeface="Arial"/>
                <a:cs typeface="Arial"/>
                <a:sym typeface="Arial"/>
              </a:rPr>
              <a:t>Docker EE Deployment Models - Site Redundancy</a:t>
            </a:r>
            <a:endParaRPr sz="2400" b="1" i="0" u="none" strike="noStrike" cap="none" dirty="0">
              <a:solidFill>
                <a:srgbClr val="2F474F"/>
              </a:solidFill>
              <a:latin typeface="Arial"/>
              <a:ea typeface="Arial"/>
              <a:cs typeface="Arial"/>
              <a:sym typeface="Arial"/>
            </a:endParaRPr>
          </a:p>
        </p:txBody>
      </p:sp>
      <p:sp>
        <p:nvSpPr>
          <p:cNvPr id="1415" name="Shape 1415"/>
          <p:cNvSpPr/>
          <p:nvPr/>
        </p:nvSpPr>
        <p:spPr>
          <a:xfrm>
            <a:off x="7591613" y="1398320"/>
            <a:ext cx="1557900" cy="4572000"/>
          </a:xfrm>
          <a:prstGeom prst="roundRect">
            <a:avLst>
              <a:gd name="adj" fmla="val 5301"/>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Shape 1416"/>
          <p:cNvSpPr/>
          <p:nvPr/>
        </p:nvSpPr>
        <p:spPr>
          <a:xfrm>
            <a:off x="6388752" y="1814133"/>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17" name="Shape 1417"/>
          <p:cNvSpPr/>
          <p:nvPr/>
        </p:nvSpPr>
        <p:spPr>
          <a:xfrm>
            <a:off x="8018408" y="1814133"/>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18" name="Shape 1418"/>
          <p:cNvSpPr/>
          <p:nvPr/>
        </p:nvSpPr>
        <p:spPr>
          <a:xfrm>
            <a:off x="9553842" y="1814133"/>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19" name="Shape 1419"/>
          <p:cNvSpPr/>
          <p:nvPr/>
        </p:nvSpPr>
        <p:spPr>
          <a:xfrm>
            <a:off x="5973560" y="1398320"/>
            <a:ext cx="1557900" cy="4572000"/>
          </a:xfrm>
          <a:prstGeom prst="roundRect">
            <a:avLst>
              <a:gd name="adj" fmla="val 5301"/>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Shape 1420"/>
          <p:cNvSpPr/>
          <p:nvPr/>
        </p:nvSpPr>
        <p:spPr>
          <a:xfrm>
            <a:off x="6388752" y="2861673"/>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21" name="Shape 1421"/>
          <p:cNvSpPr/>
          <p:nvPr/>
        </p:nvSpPr>
        <p:spPr>
          <a:xfrm>
            <a:off x="8018408" y="2861673"/>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22" name="Shape 1422"/>
          <p:cNvSpPr/>
          <p:nvPr/>
        </p:nvSpPr>
        <p:spPr>
          <a:xfrm>
            <a:off x="9553842" y="2861673"/>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23" name="Shape 1423"/>
          <p:cNvSpPr/>
          <p:nvPr/>
        </p:nvSpPr>
        <p:spPr>
          <a:xfrm>
            <a:off x="6388752" y="2337903"/>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24" name="Shape 1424"/>
          <p:cNvSpPr/>
          <p:nvPr/>
        </p:nvSpPr>
        <p:spPr>
          <a:xfrm>
            <a:off x="9553842" y="2337903"/>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25" name="Shape 1425"/>
          <p:cNvSpPr/>
          <p:nvPr/>
        </p:nvSpPr>
        <p:spPr>
          <a:xfrm>
            <a:off x="6388752" y="3930614"/>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26" name="Shape 1426"/>
          <p:cNvSpPr/>
          <p:nvPr/>
        </p:nvSpPr>
        <p:spPr>
          <a:xfrm>
            <a:off x="8018408" y="3930614"/>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27" name="Shape 1427"/>
          <p:cNvSpPr/>
          <p:nvPr/>
        </p:nvSpPr>
        <p:spPr>
          <a:xfrm>
            <a:off x="9553842" y="3930614"/>
            <a:ext cx="747900" cy="434400"/>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Manager</a:t>
            </a:r>
            <a:endParaRPr sz="800" b="0" i="0" u="none" strike="noStrike" cap="none">
              <a:solidFill>
                <a:srgbClr val="000000"/>
              </a:solidFill>
              <a:latin typeface="Arial"/>
              <a:ea typeface="Arial"/>
              <a:cs typeface="Arial"/>
              <a:sym typeface="Arial"/>
            </a:endParaRPr>
          </a:p>
        </p:txBody>
      </p:sp>
      <p:sp>
        <p:nvSpPr>
          <p:cNvPr id="1428" name="Shape 1428"/>
          <p:cNvSpPr/>
          <p:nvPr/>
        </p:nvSpPr>
        <p:spPr>
          <a:xfrm>
            <a:off x="6388752" y="4978154"/>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29" name="Shape 1429"/>
          <p:cNvSpPr/>
          <p:nvPr/>
        </p:nvSpPr>
        <p:spPr>
          <a:xfrm>
            <a:off x="8018408" y="4978154"/>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30" name="Shape 1430"/>
          <p:cNvSpPr/>
          <p:nvPr/>
        </p:nvSpPr>
        <p:spPr>
          <a:xfrm>
            <a:off x="9553842" y="4978154"/>
            <a:ext cx="747900" cy="4344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For DTR</a:t>
            </a:r>
            <a:endParaRPr sz="800" b="0" i="0" u="none" strike="noStrike" cap="none">
              <a:solidFill>
                <a:srgbClr val="000000"/>
              </a:solidFill>
              <a:latin typeface="Arial"/>
              <a:ea typeface="Arial"/>
              <a:cs typeface="Arial"/>
              <a:sym typeface="Arial"/>
            </a:endParaRPr>
          </a:p>
        </p:txBody>
      </p:sp>
      <p:sp>
        <p:nvSpPr>
          <p:cNvPr id="1431" name="Shape 1431"/>
          <p:cNvSpPr/>
          <p:nvPr/>
        </p:nvSpPr>
        <p:spPr>
          <a:xfrm>
            <a:off x="6388752" y="4454384"/>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32" name="Shape 1432"/>
          <p:cNvSpPr/>
          <p:nvPr/>
        </p:nvSpPr>
        <p:spPr>
          <a:xfrm>
            <a:off x="9553842" y="4454384"/>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33" name="Shape 1433"/>
          <p:cNvSpPr txBox="1"/>
          <p:nvPr/>
        </p:nvSpPr>
        <p:spPr>
          <a:xfrm>
            <a:off x="4541555" y="1901195"/>
            <a:ext cx="1540500" cy="457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Production Cluster</a:t>
            </a:r>
            <a:endParaRPr sz="1900" b="0" i="0" u="none" strike="noStrike" cap="none">
              <a:solidFill>
                <a:srgbClr val="000000"/>
              </a:solidFill>
              <a:latin typeface="Arial"/>
              <a:ea typeface="Arial"/>
              <a:cs typeface="Arial"/>
              <a:sym typeface="Arial"/>
            </a:endParaRPr>
          </a:p>
        </p:txBody>
      </p:sp>
      <p:sp>
        <p:nvSpPr>
          <p:cNvPr id="1434" name="Shape 1434"/>
          <p:cNvSpPr txBox="1"/>
          <p:nvPr/>
        </p:nvSpPr>
        <p:spPr>
          <a:xfrm>
            <a:off x="4541540" y="3930614"/>
            <a:ext cx="1540500" cy="457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Test Cluster</a:t>
            </a:r>
            <a:endParaRPr sz="1900" b="0" i="0" u="none" strike="noStrike" cap="none">
              <a:solidFill>
                <a:srgbClr val="000000"/>
              </a:solidFill>
              <a:latin typeface="Arial"/>
              <a:ea typeface="Arial"/>
              <a:cs typeface="Arial"/>
              <a:sym typeface="Arial"/>
            </a:endParaRPr>
          </a:p>
        </p:txBody>
      </p:sp>
      <p:sp>
        <p:nvSpPr>
          <p:cNvPr id="1435" name="Shape 1435"/>
          <p:cNvSpPr txBox="1"/>
          <p:nvPr/>
        </p:nvSpPr>
        <p:spPr>
          <a:xfrm>
            <a:off x="279999" y="1443219"/>
            <a:ext cx="3112500" cy="3934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2 Clusters, 3 Sites</a:t>
            </a:r>
            <a:endParaRPr sz="16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 We try and achieve redundancy by spreading a cluster across sites.</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 With 3 Sites (And the addition of a 3rd worker node) we are able balance all of the components correctly.</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 If site 1 goes down. You lose ⅓ of your managers, therefore Quorum remains.</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6AA84F"/>
                </a:solidFill>
                <a:latin typeface="Arial"/>
                <a:ea typeface="Arial"/>
                <a:cs typeface="Arial"/>
                <a:sym typeface="Arial"/>
              </a:rPr>
              <a:t>- 3 Sites does provide you with Site Redundancy!</a:t>
            </a:r>
            <a:endParaRPr sz="1600" b="1" i="0" u="none" strike="noStrike" cap="none" dirty="0">
              <a:solidFill>
                <a:srgbClr val="6AA84F"/>
              </a:solidFill>
              <a:latin typeface="Arial"/>
              <a:ea typeface="Arial"/>
              <a:cs typeface="Arial"/>
              <a:sym typeface="Arial"/>
            </a:endParaRPr>
          </a:p>
        </p:txBody>
      </p:sp>
      <p:sp>
        <p:nvSpPr>
          <p:cNvPr id="1436" name="Shape 1436"/>
          <p:cNvSpPr txBox="1"/>
          <p:nvPr/>
        </p:nvSpPr>
        <p:spPr>
          <a:xfrm>
            <a:off x="9242780" y="5649036"/>
            <a:ext cx="1110600" cy="337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Site 3</a:t>
            </a:r>
            <a:endParaRPr sz="1300" b="0" i="0" u="none" strike="noStrike" cap="none">
              <a:solidFill>
                <a:srgbClr val="000000"/>
              </a:solidFill>
              <a:latin typeface="Arial"/>
              <a:ea typeface="Arial"/>
              <a:cs typeface="Arial"/>
              <a:sym typeface="Arial"/>
            </a:endParaRPr>
          </a:p>
        </p:txBody>
      </p:sp>
      <p:sp>
        <p:nvSpPr>
          <p:cNvPr id="1437" name="Shape 1437"/>
          <p:cNvSpPr txBox="1"/>
          <p:nvPr/>
        </p:nvSpPr>
        <p:spPr>
          <a:xfrm>
            <a:off x="7546778" y="5649036"/>
            <a:ext cx="1110600" cy="337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Site 2</a:t>
            </a:r>
            <a:endParaRPr sz="1300" b="0" i="0" u="none" strike="noStrike" cap="none">
              <a:solidFill>
                <a:srgbClr val="000000"/>
              </a:solidFill>
              <a:latin typeface="Arial"/>
              <a:ea typeface="Arial"/>
              <a:cs typeface="Arial"/>
              <a:sym typeface="Arial"/>
            </a:endParaRPr>
          </a:p>
        </p:txBody>
      </p:sp>
      <p:sp>
        <p:nvSpPr>
          <p:cNvPr id="1438" name="Shape 1438"/>
          <p:cNvSpPr txBox="1"/>
          <p:nvPr/>
        </p:nvSpPr>
        <p:spPr>
          <a:xfrm>
            <a:off x="5944998" y="5649036"/>
            <a:ext cx="1110600" cy="337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Site 1</a:t>
            </a:r>
            <a:endParaRPr sz="1300" b="0" i="0" u="none" strike="noStrike" cap="none">
              <a:solidFill>
                <a:srgbClr val="000000"/>
              </a:solidFill>
              <a:latin typeface="Arial"/>
              <a:ea typeface="Arial"/>
              <a:cs typeface="Arial"/>
              <a:sym typeface="Arial"/>
            </a:endParaRPr>
          </a:p>
        </p:txBody>
      </p:sp>
      <p:sp>
        <p:nvSpPr>
          <p:cNvPr id="1439" name="Shape 1439"/>
          <p:cNvSpPr/>
          <p:nvPr/>
        </p:nvSpPr>
        <p:spPr>
          <a:xfrm>
            <a:off x="8018401" y="4454384"/>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40" name="Shape 1440"/>
          <p:cNvSpPr/>
          <p:nvPr/>
        </p:nvSpPr>
        <p:spPr>
          <a:xfrm>
            <a:off x="8018400" y="2337903"/>
            <a:ext cx="747900" cy="434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UCP Worker</a:t>
            </a:r>
            <a:endParaRPr sz="800" b="0" i="0" u="none" strike="noStrike" cap="none">
              <a:solidFill>
                <a:srgbClr val="000000"/>
              </a:solidFill>
              <a:latin typeface="Arial"/>
              <a:ea typeface="Arial"/>
              <a:cs typeface="Arial"/>
              <a:sym typeface="Arial"/>
            </a:endParaRPr>
          </a:p>
        </p:txBody>
      </p:sp>
      <p:sp>
        <p:nvSpPr>
          <p:cNvPr id="1441" name="Shape 144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442" name="Shape 1442"/>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Shape 14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31</a:t>
            </a:fld>
            <a:endParaRPr sz="1200">
              <a:solidFill>
                <a:srgbClr val="888888"/>
              </a:solidFill>
              <a:latin typeface="Calibri"/>
              <a:ea typeface="Calibri"/>
              <a:cs typeface="Calibri"/>
              <a:sym typeface="Calibri"/>
            </a:endParaRPr>
          </a:p>
        </p:txBody>
      </p:sp>
      <p:pic>
        <p:nvPicPr>
          <p:cNvPr id="1449" name="Shape 144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450" name="Shape 145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451" name="Shape 1451"/>
          <p:cNvSpPr txBox="1"/>
          <p:nvPr/>
        </p:nvSpPr>
        <p:spPr>
          <a:xfrm>
            <a:off x="10981910" y="629277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sz="1300">
              <a:solidFill>
                <a:srgbClr val="595959"/>
              </a:solidFill>
            </a:endParaRPr>
          </a:p>
        </p:txBody>
      </p:sp>
      <p:grpSp>
        <p:nvGrpSpPr>
          <p:cNvPr id="1452" name="Shape 1452"/>
          <p:cNvGrpSpPr/>
          <p:nvPr/>
        </p:nvGrpSpPr>
        <p:grpSpPr>
          <a:xfrm>
            <a:off x="280002" y="1987629"/>
            <a:ext cx="7220581" cy="3712321"/>
            <a:chOff x="514667" y="1353366"/>
            <a:chExt cx="8319600" cy="4746000"/>
          </a:xfrm>
        </p:grpSpPr>
        <p:sp>
          <p:nvSpPr>
            <p:cNvPr id="1453" name="Shape 1453"/>
            <p:cNvSpPr/>
            <p:nvPr/>
          </p:nvSpPr>
          <p:spPr>
            <a:xfrm>
              <a:off x="514667" y="1353366"/>
              <a:ext cx="8319600" cy="4746000"/>
            </a:xfrm>
            <a:prstGeom prst="roundRect">
              <a:avLst>
                <a:gd name="adj" fmla="val 4796"/>
              </a:avLst>
            </a:prstGeom>
            <a:noFill/>
            <a:ln w="19050" cap="flat" cmpd="sng">
              <a:solidFill>
                <a:srgbClr val="666666"/>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Shape 1454"/>
            <p:cNvSpPr/>
            <p:nvPr/>
          </p:nvSpPr>
          <p:spPr>
            <a:xfrm>
              <a:off x="3390033" y="2102733"/>
              <a:ext cx="2477100" cy="3823200"/>
            </a:xfrm>
            <a:prstGeom prst="roundRect">
              <a:avLst>
                <a:gd name="adj" fmla="val 4957"/>
              </a:avLst>
            </a:prstGeom>
            <a:noFill/>
            <a:ln w="19050" cap="flat" cmpd="sng">
              <a:solidFill>
                <a:srgbClr val="99999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Shape 1455"/>
            <p:cNvSpPr/>
            <p:nvPr/>
          </p:nvSpPr>
          <p:spPr>
            <a:xfrm>
              <a:off x="5998633" y="2102733"/>
              <a:ext cx="2522700" cy="3823200"/>
            </a:xfrm>
            <a:prstGeom prst="roundRect">
              <a:avLst>
                <a:gd name="adj" fmla="val 6253"/>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Shape 1456"/>
            <p:cNvSpPr/>
            <p:nvPr/>
          </p:nvSpPr>
          <p:spPr>
            <a:xfrm>
              <a:off x="730267" y="2102733"/>
              <a:ext cx="2559300" cy="3823200"/>
            </a:xfrm>
            <a:prstGeom prst="roundRect">
              <a:avLst>
                <a:gd name="adj" fmla="val 4957"/>
              </a:avLst>
            </a:prstGeom>
            <a:noFill/>
            <a:ln w="19050" cap="flat" cmpd="sng">
              <a:solidFill>
                <a:srgbClr val="005D7E"/>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Shape 1457"/>
            <p:cNvSpPr/>
            <p:nvPr/>
          </p:nvSpPr>
          <p:spPr>
            <a:xfrm>
              <a:off x="598967" y="3289667"/>
              <a:ext cx="8000700" cy="747900"/>
            </a:xfrm>
            <a:prstGeom prst="roundRect">
              <a:avLst>
                <a:gd name="adj" fmla="val 4877"/>
              </a:avLst>
            </a:prstGeom>
            <a:solidFill>
              <a:srgbClr val="E0E4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54356"/>
                </a:buClr>
                <a:buSzPts val="1200"/>
                <a:buFont typeface="Comfortaa"/>
                <a:buNone/>
              </a:pPr>
              <a:endParaRPr sz="1200" b="1" i="0" u="none" strike="noStrike" cap="none">
                <a:solidFill>
                  <a:srgbClr val="254356"/>
                </a:solidFill>
                <a:latin typeface="Comfortaa"/>
                <a:ea typeface="Comfortaa"/>
                <a:cs typeface="Comfortaa"/>
                <a:sym typeface="Comfortaa"/>
              </a:endParaRPr>
            </a:p>
          </p:txBody>
        </p:sp>
        <p:sp>
          <p:nvSpPr>
            <p:cNvPr id="1458" name="Shape 1458"/>
            <p:cNvSpPr/>
            <p:nvPr/>
          </p:nvSpPr>
          <p:spPr>
            <a:xfrm>
              <a:off x="801258" y="5007169"/>
              <a:ext cx="11979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59" name="Shape 1459"/>
            <p:cNvGrpSpPr/>
            <p:nvPr/>
          </p:nvGrpSpPr>
          <p:grpSpPr>
            <a:xfrm>
              <a:off x="805708" y="5012214"/>
              <a:ext cx="605810" cy="249553"/>
              <a:chOff x="2329207" y="1698932"/>
              <a:chExt cx="632700" cy="219600"/>
            </a:xfrm>
          </p:grpSpPr>
          <p:sp>
            <p:nvSpPr>
              <p:cNvPr id="1460" name="Shape 1460"/>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61" name="Shape 1461"/>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62" name="Shape 1462"/>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63" name="Shape 1463"/>
            <p:cNvSpPr txBox="1"/>
            <p:nvPr/>
          </p:nvSpPr>
          <p:spPr>
            <a:xfrm>
              <a:off x="833812" y="4941970"/>
              <a:ext cx="6948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464" name="Shape 1464"/>
            <p:cNvSpPr txBox="1"/>
            <p:nvPr/>
          </p:nvSpPr>
          <p:spPr>
            <a:xfrm>
              <a:off x="846770"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465" name="Shape 1465"/>
            <p:cNvPicPr preferRelativeResize="0"/>
            <p:nvPr/>
          </p:nvPicPr>
          <p:blipFill rotWithShape="1">
            <a:blip r:embed="rId4">
              <a:alphaModFix/>
            </a:blip>
            <a:srcRect/>
            <a:stretch/>
          </p:blipFill>
          <p:spPr>
            <a:xfrm>
              <a:off x="1585232" y="5298290"/>
              <a:ext cx="258300" cy="286500"/>
            </a:xfrm>
            <a:prstGeom prst="rect">
              <a:avLst/>
            </a:prstGeom>
            <a:noFill/>
            <a:ln>
              <a:noFill/>
            </a:ln>
          </p:spPr>
        </p:pic>
        <p:sp>
          <p:nvSpPr>
            <p:cNvPr id="1466" name="Shape 1466"/>
            <p:cNvSpPr/>
            <p:nvPr/>
          </p:nvSpPr>
          <p:spPr>
            <a:xfrm>
              <a:off x="2091619" y="5007169"/>
              <a:ext cx="11979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67" name="Shape 1467"/>
            <p:cNvGrpSpPr/>
            <p:nvPr/>
          </p:nvGrpSpPr>
          <p:grpSpPr>
            <a:xfrm>
              <a:off x="2092738" y="5012214"/>
              <a:ext cx="605810" cy="249553"/>
              <a:chOff x="2329207" y="1698932"/>
              <a:chExt cx="632700" cy="219600"/>
            </a:xfrm>
          </p:grpSpPr>
          <p:sp>
            <p:nvSpPr>
              <p:cNvPr id="1468" name="Shape 1468"/>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69" name="Shape 1469"/>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70" name="Shape 1470"/>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71" name="Shape 1471"/>
            <p:cNvSpPr txBox="1"/>
            <p:nvPr/>
          </p:nvSpPr>
          <p:spPr>
            <a:xfrm>
              <a:off x="2120841" y="4941970"/>
              <a:ext cx="6948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472" name="Shape 1472"/>
            <p:cNvSpPr txBox="1"/>
            <p:nvPr/>
          </p:nvSpPr>
          <p:spPr>
            <a:xfrm>
              <a:off x="2133798"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473" name="Shape 1473"/>
            <p:cNvPicPr preferRelativeResize="0"/>
            <p:nvPr/>
          </p:nvPicPr>
          <p:blipFill rotWithShape="1">
            <a:blip r:embed="rId4">
              <a:alphaModFix/>
            </a:blip>
            <a:srcRect/>
            <a:stretch/>
          </p:blipFill>
          <p:spPr>
            <a:xfrm>
              <a:off x="2872261" y="5298290"/>
              <a:ext cx="258300" cy="286500"/>
            </a:xfrm>
            <a:prstGeom prst="rect">
              <a:avLst/>
            </a:prstGeom>
            <a:noFill/>
            <a:ln>
              <a:noFill/>
            </a:ln>
          </p:spPr>
        </p:pic>
        <p:sp>
          <p:nvSpPr>
            <p:cNvPr id="1474" name="Shape 1474"/>
            <p:cNvSpPr/>
            <p:nvPr/>
          </p:nvSpPr>
          <p:spPr>
            <a:xfrm>
              <a:off x="3395427" y="5007169"/>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75" name="Shape 1475"/>
            <p:cNvGrpSpPr/>
            <p:nvPr/>
          </p:nvGrpSpPr>
          <p:grpSpPr>
            <a:xfrm>
              <a:off x="3399878" y="5012214"/>
              <a:ext cx="605810" cy="249553"/>
              <a:chOff x="2329207" y="1698932"/>
              <a:chExt cx="632700" cy="219600"/>
            </a:xfrm>
          </p:grpSpPr>
          <p:sp>
            <p:nvSpPr>
              <p:cNvPr id="1476" name="Shape 1476"/>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77" name="Shape 1477"/>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78" name="Shape 1478"/>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79" name="Shape 1479"/>
            <p:cNvSpPr txBox="1"/>
            <p:nvPr/>
          </p:nvSpPr>
          <p:spPr>
            <a:xfrm>
              <a:off x="3427968" y="4941970"/>
              <a:ext cx="6057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480" name="Shape 1480"/>
            <p:cNvSpPr txBox="1"/>
            <p:nvPr/>
          </p:nvSpPr>
          <p:spPr>
            <a:xfrm>
              <a:off x="3440938"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481" name="Shape 1481"/>
            <p:cNvPicPr preferRelativeResize="0"/>
            <p:nvPr/>
          </p:nvPicPr>
          <p:blipFill rotWithShape="1">
            <a:blip r:embed="rId5">
              <a:alphaModFix/>
            </a:blip>
            <a:srcRect/>
            <a:stretch/>
          </p:blipFill>
          <p:spPr>
            <a:xfrm>
              <a:off x="4155729" y="5252739"/>
              <a:ext cx="258300" cy="339300"/>
            </a:xfrm>
            <a:prstGeom prst="rect">
              <a:avLst/>
            </a:prstGeom>
            <a:noFill/>
            <a:ln>
              <a:noFill/>
            </a:ln>
          </p:spPr>
        </p:pic>
        <p:sp>
          <p:nvSpPr>
            <p:cNvPr id="1482" name="Shape 1482"/>
            <p:cNvSpPr/>
            <p:nvPr/>
          </p:nvSpPr>
          <p:spPr>
            <a:xfrm>
              <a:off x="4664593" y="5007169"/>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83" name="Shape 1483"/>
            <p:cNvGrpSpPr/>
            <p:nvPr/>
          </p:nvGrpSpPr>
          <p:grpSpPr>
            <a:xfrm>
              <a:off x="4669044" y="5012214"/>
              <a:ext cx="605810" cy="249553"/>
              <a:chOff x="2329207" y="1698932"/>
              <a:chExt cx="632700" cy="219600"/>
            </a:xfrm>
          </p:grpSpPr>
          <p:sp>
            <p:nvSpPr>
              <p:cNvPr id="1484" name="Shape 1484"/>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85" name="Shape 148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86" name="Shape 148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87" name="Shape 1487"/>
            <p:cNvSpPr txBox="1"/>
            <p:nvPr/>
          </p:nvSpPr>
          <p:spPr>
            <a:xfrm>
              <a:off x="4697151" y="4941970"/>
              <a:ext cx="6567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488" name="Shape 1488"/>
            <p:cNvSpPr txBox="1"/>
            <p:nvPr/>
          </p:nvSpPr>
          <p:spPr>
            <a:xfrm>
              <a:off x="4710106"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489" name="Shape 1489"/>
            <p:cNvPicPr preferRelativeResize="0"/>
            <p:nvPr/>
          </p:nvPicPr>
          <p:blipFill rotWithShape="1">
            <a:blip r:embed="rId5">
              <a:alphaModFix/>
            </a:blip>
            <a:srcRect/>
            <a:stretch/>
          </p:blipFill>
          <p:spPr>
            <a:xfrm>
              <a:off x="5424896" y="5252739"/>
              <a:ext cx="258300" cy="339300"/>
            </a:xfrm>
            <a:prstGeom prst="rect">
              <a:avLst/>
            </a:prstGeom>
            <a:noFill/>
            <a:ln>
              <a:noFill/>
            </a:ln>
          </p:spPr>
        </p:pic>
        <p:sp>
          <p:nvSpPr>
            <p:cNvPr id="1490" name="Shape 1490"/>
            <p:cNvSpPr txBox="1"/>
            <p:nvPr/>
          </p:nvSpPr>
          <p:spPr>
            <a:xfrm>
              <a:off x="3527033" y="4332604"/>
              <a:ext cx="2322900" cy="42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27CB4"/>
                </a:buClr>
                <a:buSzPts val="1300"/>
                <a:buFont typeface="Arial"/>
                <a:buNone/>
              </a:pPr>
              <a:r>
                <a:rPr lang="en-US" sz="1300" b="0" i="0" u="none" strike="noStrike" cap="none">
                  <a:solidFill>
                    <a:srgbClr val="FFFFFF"/>
                  </a:solidFill>
                  <a:latin typeface="Arial"/>
                  <a:ea typeface="Arial"/>
                  <a:cs typeface="Arial"/>
                  <a:sym typeface="Arial"/>
                </a:rPr>
                <a:t>swarm mode cluster</a:t>
              </a:r>
              <a:endParaRPr sz="1300" b="0" i="0" u="none" strike="noStrike" cap="none">
                <a:solidFill>
                  <a:srgbClr val="FFFFFF"/>
                </a:solidFill>
                <a:latin typeface="Arial"/>
                <a:ea typeface="Arial"/>
                <a:cs typeface="Arial"/>
                <a:sym typeface="Arial"/>
              </a:endParaRPr>
            </a:p>
          </p:txBody>
        </p:sp>
        <p:sp>
          <p:nvSpPr>
            <p:cNvPr id="1491" name="Shape 1491"/>
            <p:cNvSpPr txBox="1"/>
            <p:nvPr/>
          </p:nvSpPr>
          <p:spPr>
            <a:xfrm>
              <a:off x="3200400" y="3283023"/>
              <a:ext cx="1222800" cy="785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73763"/>
                </a:buClr>
                <a:buSzPts val="1600"/>
                <a:buFont typeface="Comfortaa"/>
                <a:buNone/>
              </a:pPr>
              <a:r>
                <a:rPr lang="en-US" sz="1600" b="1" i="0" u="none" strike="noStrike" cap="none">
                  <a:solidFill>
                    <a:srgbClr val="073763"/>
                  </a:solidFill>
                  <a:latin typeface="Comfortaa"/>
                  <a:ea typeface="Comfortaa"/>
                  <a:cs typeface="Comfortaa"/>
                  <a:sym typeface="Comfortaa"/>
                </a:rPr>
                <a:t>docker</a:t>
              </a:r>
              <a:endParaRPr sz="1600" b="1" i="0" u="none" strike="noStrike" cap="none">
                <a:solidFill>
                  <a:srgbClr val="073763"/>
                </a:solidFill>
                <a:latin typeface="Comfortaa"/>
                <a:ea typeface="Comfortaa"/>
                <a:cs typeface="Comfortaa"/>
                <a:sym typeface="Comfortaa"/>
              </a:endParaRPr>
            </a:p>
            <a:p>
              <a:pPr marL="0" marR="0" lvl="0" indent="0" algn="l" rtl="0">
                <a:lnSpc>
                  <a:spcPct val="100000"/>
                </a:lnSpc>
                <a:spcBef>
                  <a:spcPts val="0"/>
                </a:spcBef>
                <a:spcAft>
                  <a:spcPts val="0"/>
                </a:spcAft>
                <a:buClr>
                  <a:srgbClr val="073763"/>
                </a:buClr>
                <a:buSzPts val="1200"/>
                <a:buFont typeface="Comfortaa"/>
                <a:buNone/>
              </a:pPr>
              <a:r>
                <a:rPr lang="en-US" sz="1200" b="1" i="0" u="none" strike="noStrike" cap="none">
                  <a:solidFill>
                    <a:srgbClr val="073763"/>
                  </a:solidFill>
                  <a:latin typeface="Comfortaa"/>
                  <a:ea typeface="Comfortaa"/>
                  <a:cs typeface="Comfortaa"/>
                  <a:sym typeface="Comfortaa"/>
                </a:rPr>
                <a:t>enterprise edition</a:t>
              </a:r>
              <a:endParaRPr sz="1200" b="1" i="0" u="none" strike="noStrike" cap="none">
                <a:solidFill>
                  <a:srgbClr val="073763"/>
                </a:solidFill>
                <a:latin typeface="Comfortaa"/>
                <a:ea typeface="Comfortaa"/>
                <a:cs typeface="Comfortaa"/>
                <a:sym typeface="Comfortaa"/>
              </a:endParaRPr>
            </a:p>
          </p:txBody>
        </p:sp>
        <p:sp>
          <p:nvSpPr>
            <p:cNvPr id="1492" name="Shape 1492"/>
            <p:cNvSpPr txBox="1"/>
            <p:nvPr/>
          </p:nvSpPr>
          <p:spPr>
            <a:xfrm>
              <a:off x="4964535" y="3409131"/>
              <a:ext cx="2856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54356"/>
                </a:buClr>
                <a:buSzPts val="1200"/>
                <a:buFont typeface="Comfortaa"/>
                <a:buNone/>
              </a:pPr>
              <a:r>
                <a:rPr lang="en-US" sz="1200" b="1" i="0" u="none" strike="noStrike" cap="none">
                  <a:solidFill>
                    <a:srgbClr val="254356"/>
                  </a:solidFill>
                  <a:latin typeface="Comfortaa"/>
                  <a:ea typeface="Comfortaa"/>
                  <a:cs typeface="Comfortaa"/>
                  <a:sym typeface="Comfortaa"/>
                </a:rPr>
                <a:t>universal control plane</a:t>
              </a:r>
              <a:endParaRPr sz="1200" b="1" i="0" u="none" strike="noStrike" cap="none">
                <a:solidFill>
                  <a:srgbClr val="254356"/>
                </a:solidFill>
                <a:latin typeface="Comfortaa"/>
                <a:ea typeface="Comfortaa"/>
                <a:cs typeface="Comfortaa"/>
                <a:sym typeface="Comfortaa"/>
              </a:endParaRPr>
            </a:p>
            <a:p>
              <a:pPr marL="0" marR="0" lvl="0" indent="0" algn="l" rtl="0">
                <a:lnSpc>
                  <a:spcPct val="100000"/>
                </a:lnSpc>
                <a:spcBef>
                  <a:spcPts val="0"/>
                </a:spcBef>
                <a:spcAft>
                  <a:spcPts val="0"/>
                </a:spcAft>
                <a:buClr>
                  <a:srgbClr val="254356"/>
                </a:buClr>
                <a:buSzPts val="1200"/>
                <a:buFont typeface="Comfortaa"/>
                <a:buNone/>
              </a:pPr>
              <a:r>
                <a:rPr lang="en-US" sz="1200" b="1" i="0" u="none" strike="noStrike" cap="none">
                  <a:solidFill>
                    <a:srgbClr val="254356"/>
                  </a:solidFill>
                  <a:latin typeface="Comfortaa"/>
                  <a:ea typeface="Comfortaa"/>
                  <a:cs typeface="Comfortaa"/>
                  <a:sym typeface="Comfortaa"/>
                </a:rPr>
                <a:t>trusted registry</a:t>
              </a:r>
              <a:endParaRPr sz="1200" b="1" i="0" u="none" strike="noStrike" cap="none">
                <a:solidFill>
                  <a:srgbClr val="254356"/>
                </a:solidFill>
                <a:latin typeface="Comfortaa"/>
                <a:ea typeface="Comfortaa"/>
                <a:cs typeface="Comfortaa"/>
                <a:sym typeface="Comfortaa"/>
              </a:endParaRPr>
            </a:p>
          </p:txBody>
        </p:sp>
        <p:pic>
          <p:nvPicPr>
            <p:cNvPr id="1493" name="Shape 1493"/>
            <p:cNvPicPr preferRelativeResize="0"/>
            <p:nvPr/>
          </p:nvPicPr>
          <p:blipFill rotWithShape="1">
            <a:blip r:embed="rId6">
              <a:alphaModFix/>
            </a:blip>
            <a:srcRect/>
            <a:stretch/>
          </p:blipFill>
          <p:spPr>
            <a:xfrm>
              <a:off x="2756703" y="3540146"/>
              <a:ext cx="418500" cy="341100"/>
            </a:xfrm>
            <a:prstGeom prst="rect">
              <a:avLst/>
            </a:prstGeom>
            <a:noFill/>
            <a:ln>
              <a:noFill/>
            </a:ln>
          </p:spPr>
        </p:pic>
        <p:sp>
          <p:nvSpPr>
            <p:cNvPr id="1494" name="Shape 1494"/>
            <p:cNvSpPr/>
            <p:nvPr/>
          </p:nvSpPr>
          <p:spPr>
            <a:xfrm>
              <a:off x="6037027" y="5007169"/>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495" name="Shape 1495"/>
            <p:cNvGrpSpPr/>
            <p:nvPr/>
          </p:nvGrpSpPr>
          <p:grpSpPr>
            <a:xfrm>
              <a:off x="6041478" y="5012214"/>
              <a:ext cx="605810" cy="249553"/>
              <a:chOff x="2329207" y="1698932"/>
              <a:chExt cx="632700" cy="219600"/>
            </a:xfrm>
          </p:grpSpPr>
          <p:sp>
            <p:nvSpPr>
              <p:cNvPr id="1496" name="Shape 1496"/>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97" name="Shape 1497"/>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498" name="Shape 1498"/>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499" name="Shape 1499"/>
            <p:cNvSpPr txBox="1"/>
            <p:nvPr/>
          </p:nvSpPr>
          <p:spPr>
            <a:xfrm>
              <a:off x="6069578" y="4941970"/>
              <a:ext cx="7278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500" name="Shape 1500"/>
            <p:cNvSpPr txBox="1"/>
            <p:nvPr/>
          </p:nvSpPr>
          <p:spPr>
            <a:xfrm>
              <a:off x="6082538"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501" name="Shape 1501"/>
            <p:cNvPicPr preferRelativeResize="0"/>
            <p:nvPr/>
          </p:nvPicPr>
          <p:blipFill rotWithShape="1">
            <a:blip r:embed="rId5">
              <a:alphaModFix/>
            </a:blip>
            <a:srcRect/>
            <a:stretch/>
          </p:blipFill>
          <p:spPr>
            <a:xfrm>
              <a:off x="6797329" y="5252739"/>
              <a:ext cx="258300" cy="339300"/>
            </a:xfrm>
            <a:prstGeom prst="rect">
              <a:avLst/>
            </a:prstGeom>
            <a:noFill/>
            <a:ln>
              <a:noFill/>
            </a:ln>
          </p:spPr>
        </p:pic>
        <p:sp>
          <p:nvSpPr>
            <p:cNvPr id="1502" name="Shape 1502"/>
            <p:cNvSpPr/>
            <p:nvPr/>
          </p:nvSpPr>
          <p:spPr>
            <a:xfrm>
              <a:off x="7306193" y="5007169"/>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nvGrpSpPr>
            <p:cNvPr id="1503" name="Shape 1503"/>
            <p:cNvGrpSpPr/>
            <p:nvPr/>
          </p:nvGrpSpPr>
          <p:grpSpPr>
            <a:xfrm>
              <a:off x="7310644" y="5012214"/>
              <a:ext cx="605810" cy="249553"/>
              <a:chOff x="2329207" y="1698932"/>
              <a:chExt cx="632700" cy="219600"/>
            </a:xfrm>
          </p:grpSpPr>
          <p:sp>
            <p:nvSpPr>
              <p:cNvPr id="1504" name="Shape 1504"/>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505" name="Shape 150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1506" name="Shape 150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1507" name="Shape 1507"/>
            <p:cNvSpPr txBox="1"/>
            <p:nvPr/>
          </p:nvSpPr>
          <p:spPr>
            <a:xfrm>
              <a:off x="7338763" y="4941970"/>
              <a:ext cx="6948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000000"/>
                </a:solidFill>
                <a:latin typeface="Arial"/>
                <a:ea typeface="Arial"/>
                <a:cs typeface="Arial"/>
                <a:sym typeface="Arial"/>
              </a:endParaRPr>
            </a:p>
          </p:txBody>
        </p:sp>
        <p:sp>
          <p:nvSpPr>
            <p:cNvPr id="1508" name="Shape 1508"/>
            <p:cNvSpPr txBox="1"/>
            <p:nvPr/>
          </p:nvSpPr>
          <p:spPr>
            <a:xfrm>
              <a:off x="7351706" y="5291145"/>
              <a:ext cx="891300" cy="28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Worker</a:t>
              </a:r>
              <a:endParaRPr sz="1900" b="0" i="0" u="none" strike="noStrike" cap="none">
                <a:solidFill>
                  <a:srgbClr val="000000"/>
                </a:solidFill>
                <a:latin typeface="Arial"/>
                <a:ea typeface="Arial"/>
                <a:cs typeface="Arial"/>
                <a:sym typeface="Arial"/>
              </a:endParaRPr>
            </a:p>
          </p:txBody>
        </p:sp>
        <p:pic>
          <p:nvPicPr>
            <p:cNvPr id="1509" name="Shape 1509"/>
            <p:cNvPicPr preferRelativeResize="0"/>
            <p:nvPr/>
          </p:nvPicPr>
          <p:blipFill rotWithShape="1">
            <a:blip r:embed="rId5">
              <a:alphaModFix/>
            </a:blip>
            <a:srcRect/>
            <a:stretch/>
          </p:blipFill>
          <p:spPr>
            <a:xfrm>
              <a:off x="8066496" y="5252739"/>
              <a:ext cx="258300" cy="339300"/>
            </a:xfrm>
            <a:prstGeom prst="rect">
              <a:avLst/>
            </a:prstGeom>
            <a:noFill/>
            <a:ln>
              <a:noFill/>
            </a:ln>
          </p:spPr>
        </p:pic>
        <p:pic>
          <p:nvPicPr>
            <p:cNvPr id="1510" name="Shape 1510"/>
            <p:cNvPicPr preferRelativeResize="0"/>
            <p:nvPr/>
          </p:nvPicPr>
          <p:blipFill rotWithShape="1">
            <a:blip r:embed="rId7">
              <a:alphaModFix/>
            </a:blip>
            <a:srcRect/>
            <a:stretch/>
          </p:blipFill>
          <p:spPr>
            <a:xfrm>
              <a:off x="1737797" y="2184969"/>
              <a:ext cx="656700" cy="398700"/>
            </a:xfrm>
            <a:prstGeom prst="rect">
              <a:avLst/>
            </a:prstGeom>
            <a:noFill/>
            <a:ln>
              <a:noFill/>
            </a:ln>
          </p:spPr>
        </p:pic>
        <p:pic>
          <p:nvPicPr>
            <p:cNvPr id="1511" name="Shape 1511"/>
            <p:cNvPicPr preferRelativeResize="0"/>
            <p:nvPr/>
          </p:nvPicPr>
          <p:blipFill rotWithShape="1">
            <a:blip r:embed="rId8">
              <a:alphaModFix/>
            </a:blip>
            <a:srcRect/>
            <a:stretch/>
          </p:blipFill>
          <p:spPr>
            <a:xfrm>
              <a:off x="6934800" y="2184970"/>
              <a:ext cx="656700" cy="398700"/>
            </a:xfrm>
            <a:prstGeom prst="rect">
              <a:avLst/>
            </a:prstGeom>
            <a:noFill/>
            <a:ln>
              <a:noFill/>
            </a:ln>
          </p:spPr>
        </p:pic>
        <p:sp>
          <p:nvSpPr>
            <p:cNvPr id="1512" name="Shape 1512"/>
            <p:cNvSpPr txBox="1"/>
            <p:nvPr/>
          </p:nvSpPr>
          <p:spPr>
            <a:xfrm>
              <a:off x="1333596" y="2574340"/>
              <a:ext cx="1465200" cy="3444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.NET Dev Team</a:t>
              </a:r>
              <a:endParaRPr sz="1300" b="0" i="0" u="none" strike="noStrike" cap="none">
                <a:solidFill>
                  <a:srgbClr val="2F474F"/>
                </a:solidFill>
                <a:latin typeface="Arial"/>
                <a:ea typeface="Arial"/>
                <a:cs typeface="Arial"/>
                <a:sym typeface="Arial"/>
              </a:endParaRPr>
            </a:p>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Using Swarm</a:t>
              </a:r>
              <a:endParaRPr sz="1300" b="0" i="0" u="none" strike="noStrike" cap="none">
                <a:solidFill>
                  <a:srgbClr val="2F474F"/>
                </a:solidFill>
                <a:latin typeface="Arial"/>
                <a:ea typeface="Arial"/>
                <a:cs typeface="Arial"/>
                <a:sym typeface="Arial"/>
              </a:endParaRPr>
            </a:p>
          </p:txBody>
        </p:sp>
        <p:sp>
          <p:nvSpPr>
            <p:cNvPr id="1513" name="Shape 1513"/>
            <p:cNvSpPr txBox="1"/>
            <p:nvPr/>
          </p:nvSpPr>
          <p:spPr>
            <a:xfrm>
              <a:off x="6530610" y="2604944"/>
              <a:ext cx="1465200" cy="2832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Java Dev Team using K8s</a:t>
              </a:r>
              <a:endParaRPr sz="1300" b="0" i="0" u="none" strike="noStrike" cap="none">
                <a:solidFill>
                  <a:srgbClr val="000000"/>
                </a:solidFill>
                <a:latin typeface="Arial"/>
                <a:ea typeface="Arial"/>
                <a:cs typeface="Arial"/>
                <a:sym typeface="Arial"/>
              </a:endParaRPr>
            </a:p>
          </p:txBody>
        </p:sp>
        <p:pic>
          <p:nvPicPr>
            <p:cNvPr id="1514" name="Shape 1514"/>
            <p:cNvPicPr preferRelativeResize="0"/>
            <p:nvPr/>
          </p:nvPicPr>
          <p:blipFill rotWithShape="1">
            <a:blip r:embed="rId9">
              <a:alphaModFix/>
            </a:blip>
            <a:srcRect/>
            <a:stretch/>
          </p:blipFill>
          <p:spPr>
            <a:xfrm>
              <a:off x="4251966" y="1439269"/>
              <a:ext cx="694801" cy="422100"/>
            </a:xfrm>
            <a:prstGeom prst="rect">
              <a:avLst/>
            </a:prstGeom>
            <a:noFill/>
            <a:ln>
              <a:noFill/>
            </a:ln>
          </p:spPr>
        </p:pic>
        <p:pic>
          <p:nvPicPr>
            <p:cNvPr id="1515" name="Shape 1515"/>
            <p:cNvPicPr preferRelativeResize="0"/>
            <p:nvPr/>
          </p:nvPicPr>
          <p:blipFill rotWithShape="1">
            <a:blip r:embed="rId10">
              <a:alphaModFix/>
            </a:blip>
            <a:srcRect/>
            <a:stretch/>
          </p:blipFill>
          <p:spPr>
            <a:xfrm>
              <a:off x="4277797" y="2173397"/>
              <a:ext cx="656801" cy="421945"/>
            </a:xfrm>
            <a:prstGeom prst="rect">
              <a:avLst/>
            </a:prstGeom>
            <a:noFill/>
            <a:ln>
              <a:noFill/>
            </a:ln>
          </p:spPr>
        </p:pic>
        <p:sp>
          <p:nvSpPr>
            <p:cNvPr id="1516" name="Shape 1516"/>
            <p:cNvSpPr txBox="1"/>
            <p:nvPr/>
          </p:nvSpPr>
          <p:spPr>
            <a:xfrm>
              <a:off x="3873596" y="2574340"/>
              <a:ext cx="1465200" cy="3444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Java Dev Team</a:t>
              </a:r>
              <a:endParaRPr sz="1300" b="0" i="0" u="none" strike="noStrike" cap="none">
                <a:solidFill>
                  <a:srgbClr val="2F474F"/>
                </a:solidFill>
                <a:latin typeface="Arial"/>
                <a:ea typeface="Arial"/>
                <a:cs typeface="Arial"/>
                <a:sym typeface="Arial"/>
              </a:endParaRPr>
            </a:p>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Using Swarm</a:t>
              </a:r>
              <a:endParaRPr sz="1300" b="0" i="0" u="none" strike="noStrike" cap="none">
                <a:solidFill>
                  <a:srgbClr val="2F474F"/>
                </a:solidFill>
                <a:latin typeface="Arial"/>
                <a:ea typeface="Arial"/>
                <a:cs typeface="Arial"/>
                <a:sym typeface="Arial"/>
              </a:endParaRPr>
            </a:p>
          </p:txBody>
        </p:sp>
        <p:sp>
          <p:nvSpPr>
            <p:cNvPr id="1517" name="Shape 1517"/>
            <p:cNvSpPr txBox="1"/>
            <p:nvPr/>
          </p:nvSpPr>
          <p:spPr>
            <a:xfrm>
              <a:off x="3866762" y="1818307"/>
              <a:ext cx="1465200" cy="3444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Ops Team</a:t>
              </a:r>
              <a:endParaRPr sz="1300" b="0" i="0" u="none" strike="noStrike" cap="none">
                <a:solidFill>
                  <a:srgbClr val="000000"/>
                </a:solidFill>
                <a:latin typeface="Arial"/>
                <a:ea typeface="Arial"/>
                <a:cs typeface="Arial"/>
                <a:sym typeface="Arial"/>
              </a:endParaRPr>
            </a:p>
          </p:txBody>
        </p:sp>
        <p:sp>
          <p:nvSpPr>
            <p:cNvPr id="1518" name="Shape 1518"/>
            <p:cNvSpPr/>
            <p:nvPr/>
          </p:nvSpPr>
          <p:spPr>
            <a:xfrm rot="5400000">
              <a:off x="4607050" y="984450"/>
              <a:ext cx="121200" cy="7668300"/>
            </a:xfrm>
            <a:prstGeom prst="leftBracket">
              <a:avLst>
                <a:gd name="adj" fmla="val 23051"/>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19" name="Shape 1519"/>
            <p:cNvCxnSpPr/>
            <p:nvPr/>
          </p:nvCxnSpPr>
          <p:spPr>
            <a:xfrm flipH="1">
              <a:off x="7285367" y="3209600"/>
              <a:ext cx="2700" cy="906000"/>
            </a:xfrm>
            <a:prstGeom prst="straightConnector1">
              <a:avLst/>
            </a:prstGeom>
            <a:noFill/>
            <a:ln w="9525" cap="flat" cmpd="sng">
              <a:solidFill>
                <a:srgbClr val="FFAB40"/>
              </a:solidFill>
              <a:prstDash val="solid"/>
              <a:round/>
              <a:headEnd type="triangle" w="med" len="med"/>
              <a:tailEnd type="triangle" w="med" len="med"/>
            </a:ln>
          </p:spPr>
        </p:cxnSp>
        <p:pic>
          <p:nvPicPr>
            <p:cNvPr id="1520" name="Shape 1520"/>
            <p:cNvPicPr preferRelativeResize="0"/>
            <p:nvPr/>
          </p:nvPicPr>
          <p:blipFill rotWithShape="1">
            <a:blip r:embed="rId11">
              <a:alphaModFix/>
            </a:blip>
            <a:srcRect/>
            <a:stretch/>
          </p:blipFill>
          <p:spPr>
            <a:xfrm>
              <a:off x="1731267" y="4258009"/>
              <a:ext cx="557199" cy="463607"/>
            </a:xfrm>
            <a:prstGeom prst="rect">
              <a:avLst/>
            </a:prstGeom>
            <a:noFill/>
            <a:ln>
              <a:noFill/>
            </a:ln>
          </p:spPr>
        </p:pic>
        <p:pic>
          <p:nvPicPr>
            <p:cNvPr id="1521" name="Shape 1521"/>
            <p:cNvPicPr preferRelativeResize="0"/>
            <p:nvPr/>
          </p:nvPicPr>
          <p:blipFill rotWithShape="1">
            <a:blip r:embed="rId11">
              <a:alphaModFix/>
            </a:blip>
            <a:srcRect/>
            <a:stretch/>
          </p:blipFill>
          <p:spPr>
            <a:xfrm>
              <a:off x="4365450" y="4258026"/>
              <a:ext cx="557199" cy="463607"/>
            </a:xfrm>
            <a:prstGeom prst="rect">
              <a:avLst/>
            </a:prstGeom>
            <a:noFill/>
            <a:ln>
              <a:noFill/>
            </a:ln>
          </p:spPr>
        </p:pic>
        <p:pic>
          <p:nvPicPr>
            <p:cNvPr id="1522" name="Shape 1522"/>
            <p:cNvPicPr preferRelativeResize="0"/>
            <p:nvPr/>
          </p:nvPicPr>
          <p:blipFill rotWithShape="1">
            <a:blip r:embed="rId12">
              <a:alphaModFix/>
            </a:blip>
            <a:srcRect/>
            <a:stretch/>
          </p:blipFill>
          <p:spPr>
            <a:xfrm>
              <a:off x="7088400" y="4268775"/>
              <a:ext cx="418400" cy="418400"/>
            </a:xfrm>
            <a:prstGeom prst="rect">
              <a:avLst/>
            </a:prstGeom>
            <a:noFill/>
            <a:ln>
              <a:noFill/>
            </a:ln>
          </p:spPr>
        </p:pic>
        <p:cxnSp>
          <p:nvCxnSpPr>
            <p:cNvPr id="1523" name="Shape 1523"/>
            <p:cNvCxnSpPr/>
            <p:nvPr/>
          </p:nvCxnSpPr>
          <p:spPr>
            <a:xfrm flipH="1">
              <a:off x="4654467" y="3223667"/>
              <a:ext cx="2700" cy="906000"/>
            </a:xfrm>
            <a:prstGeom prst="straightConnector1">
              <a:avLst/>
            </a:prstGeom>
            <a:noFill/>
            <a:ln w="9525" cap="flat" cmpd="sng">
              <a:solidFill>
                <a:srgbClr val="FFAB40"/>
              </a:solidFill>
              <a:prstDash val="solid"/>
              <a:round/>
              <a:headEnd type="triangle" w="med" len="med"/>
              <a:tailEnd type="triangle" w="med" len="med"/>
            </a:ln>
          </p:spPr>
        </p:cxnSp>
        <p:cxnSp>
          <p:nvCxnSpPr>
            <p:cNvPr id="1524" name="Shape 1524"/>
            <p:cNvCxnSpPr/>
            <p:nvPr/>
          </p:nvCxnSpPr>
          <p:spPr>
            <a:xfrm flipH="1">
              <a:off x="2064900" y="3217883"/>
              <a:ext cx="2700" cy="906000"/>
            </a:xfrm>
            <a:prstGeom prst="straightConnector1">
              <a:avLst/>
            </a:prstGeom>
            <a:noFill/>
            <a:ln w="9525" cap="flat" cmpd="sng">
              <a:solidFill>
                <a:srgbClr val="FFAB40"/>
              </a:solidFill>
              <a:prstDash val="solid"/>
              <a:round/>
              <a:headEnd type="triangle" w="med" len="med"/>
              <a:tailEnd type="triangle" w="med" len="med"/>
            </a:ln>
          </p:spPr>
        </p:cxnSp>
      </p:grpSp>
      <p:sp>
        <p:nvSpPr>
          <p:cNvPr id="1525" name="Shape 1525"/>
          <p:cNvSpPr txBox="1"/>
          <p:nvPr/>
        </p:nvSpPr>
        <p:spPr>
          <a:xfrm>
            <a:off x="7867725" y="4337572"/>
            <a:ext cx="3678900" cy="14715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Clr>
                <a:srgbClr val="595959"/>
              </a:buClr>
              <a:buSzPts val="1800"/>
              <a:buChar char="•"/>
            </a:pPr>
            <a:r>
              <a:rPr lang="en-US" sz="1800">
                <a:solidFill>
                  <a:srgbClr val="595959"/>
                </a:solidFill>
                <a:latin typeface="Calibri"/>
                <a:ea typeface="Calibri"/>
                <a:cs typeface="Calibri"/>
                <a:sym typeface="Calibri"/>
              </a:rPr>
              <a:t>Easily define resource-based permissions to different teams and expose only the allotted resources to each team</a:t>
            </a:r>
            <a:endParaRPr sz="1800">
              <a:solidFill>
                <a:srgbClr val="595959"/>
              </a:solidFill>
              <a:latin typeface="Calibri"/>
              <a:ea typeface="Calibri"/>
              <a:cs typeface="Calibri"/>
              <a:sym typeface="Calibri"/>
            </a:endParaRPr>
          </a:p>
          <a:p>
            <a:pPr marL="457200" lvl="0" indent="-342900" rtl="0">
              <a:spcBef>
                <a:spcPts val="1000"/>
              </a:spcBef>
              <a:spcAft>
                <a:spcPts val="1000"/>
              </a:spcAft>
              <a:buClr>
                <a:srgbClr val="595959"/>
              </a:buClr>
              <a:buSzPts val="1800"/>
              <a:buChar char="•"/>
            </a:pPr>
            <a:r>
              <a:rPr lang="en-US" sz="1800">
                <a:solidFill>
                  <a:srgbClr val="595959"/>
                </a:solidFill>
                <a:latin typeface="Calibri"/>
                <a:ea typeface="Calibri"/>
                <a:cs typeface="Calibri"/>
                <a:sym typeface="Calibri"/>
              </a:rPr>
              <a:t>Re-allocate resources as needed</a:t>
            </a:r>
            <a:endParaRPr sz="1800">
              <a:solidFill>
                <a:srgbClr val="595959"/>
              </a:solidFill>
              <a:latin typeface="Calibri"/>
              <a:ea typeface="Calibri"/>
              <a:cs typeface="Calibri"/>
              <a:sym typeface="Calibri"/>
            </a:endParaRPr>
          </a:p>
        </p:txBody>
      </p:sp>
      <p:sp>
        <p:nvSpPr>
          <p:cNvPr id="1526" name="Shape 1526"/>
          <p:cNvSpPr/>
          <p:nvPr/>
        </p:nvSpPr>
        <p:spPr>
          <a:xfrm>
            <a:off x="7867730" y="3917433"/>
            <a:ext cx="3678900" cy="487800"/>
          </a:xfrm>
          <a:prstGeom prst="rect">
            <a:avLst/>
          </a:prstGeom>
          <a:solidFill>
            <a:srgbClr val="595959"/>
          </a:solidFill>
          <a:ln w="12700" cap="flat" cmpd="sng">
            <a:solidFill>
              <a:srgbClr val="FFAB40"/>
            </a:solidFill>
            <a:prstDash val="solid"/>
            <a:bevel/>
            <a:headEnd type="none" w="sm" len="sm"/>
            <a:tailEnd type="none" w="sm" len="sm"/>
          </a:ln>
          <a:effectLst>
            <a:outerShdw blurRad="25398"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KEY BENEFITS</a:t>
            </a:r>
            <a:endParaRPr sz="1400" b="0" i="0" u="none" strike="noStrike" cap="none">
              <a:solidFill>
                <a:srgbClr val="000000"/>
              </a:solidFill>
              <a:latin typeface="Arial"/>
              <a:ea typeface="Arial"/>
              <a:cs typeface="Arial"/>
              <a:sym typeface="Arial"/>
            </a:endParaRPr>
          </a:p>
        </p:txBody>
      </p:sp>
      <p:sp>
        <p:nvSpPr>
          <p:cNvPr id="1527" name="Shape 1527"/>
          <p:cNvSpPr txBox="1"/>
          <p:nvPr/>
        </p:nvSpPr>
        <p:spPr>
          <a:xfrm>
            <a:off x="7867730" y="2074934"/>
            <a:ext cx="3678900" cy="1044300"/>
          </a:xfrm>
          <a:prstGeom prst="rect">
            <a:avLst/>
          </a:prstGeom>
          <a:noFill/>
          <a:ln>
            <a:noFill/>
          </a:ln>
        </p:spPr>
        <p:txBody>
          <a:bodyPr spcFirstLastPara="1" wrap="square" lIns="91425" tIns="91425" rIns="91425" bIns="91425" anchor="t" anchorCtr="0">
            <a:noAutofit/>
          </a:bodyPr>
          <a:lstStyle/>
          <a:p>
            <a:pPr marL="457200" lvl="0" indent="-336550" rtl="0">
              <a:lnSpc>
                <a:spcPct val="90000"/>
              </a:lnSpc>
              <a:spcBef>
                <a:spcPts val="1000"/>
              </a:spcBef>
              <a:spcAft>
                <a:spcPts val="0"/>
              </a:spcAft>
              <a:buClr>
                <a:srgbClr val="595959"/>
              </a:buClr>
              <a:buSzPts val="1700"/>
              <a:buChar char="•"/>
            </a:pPr>
            <a:r>
              <a:rPr lang="en-US" sz="1700">
                <a:solidFill>
                  <a:srgbClr val="595959"/>
                </a:solidFill>
                <a:latin typeface="Calibri"/>
                <a:ea typeface="Calibri"/>
                <a:cs typeface="Calibri"/>
                <a:sym typeface="Calibri"/>
              </a:rPr>
              <a:t>Integrate with LDAP/AD and create granular and flexible access controls</a:t>
            </a:r>
            <a:endParaRPr sz="1700">
              <a:solidFill>
                <a:srgbClr val="595959"/>
              </a:solidFill>
              <a:latin typeface="Calibri"/>
              <a:ea typeface="Calibri"/>
              <a:cs typeface="Calibri"/>
              <a:sym typeface="Calibri"/>
            </a:endParaRPr>
          </a:p>
          <a:p>
            <a:pPr marL="457200" lvl="0" indent="-336550" rtl="0">
              <a:lnSpc>
                <a:spcPct val="90000"/>
              </a:lnSpc>
              <a:spcBef>
                <a:spcPts val="1000"/>
              </a:spcBef>
              <a:spcAft>
                <a:spcPts val="1000"/>
              </a:spcAft>
              <a:buClr>
                <a:srgbClr val="595959"/>
              </a:buClr>
              <a:buSzPts val="1700"/>
              <a:buChar char="•"/>
            </a:pPr>
            <a:r>
              <a:rPr lang="en-US" sz="1700">
                <a:solidFill>
                  <a:srgbClr val="595959"/>
                </a:solidFill>
                <a:latin typeface="Calibri"/>
                <a:ea typeface="Calibri"/>
                <a:cs typeface="Calibri"/>
                <a:sym typeface="Calibri"/>
              </a:rPr>
              <a:t>Combine Namespace isolation with node-based isolation for increased separation</a:t>
            </a:r>
            <a:endParaRPr sz="1700">
              <a:solidFill>
                <a:srgbClr val="595959"/>
              </a:solidFill>
              <a:latin typeface="Calibri"/>
              <a:ea typeface="Calibri"/>
              <a:cs typeface="Calibri"/>
              <a:sym typeface="Calibri"/>
            </a:endParaRPr>
          </a:p>
        </p:txBody>
      </p:sp>
      <p:sp>
        <p:nvSpPr>
          <p:cNvPr id="1528" name="Shape 1528"/>
          <p:cNvSpPr/>
          <p:nvPr/>
        </p:nvSpPr>
        <p:spPr>
          <a:xfrm>
            <a:off x="7867730" y="1603910"/>
            <a:ext cx="3678900" cy="487800"/>
          </a:xfrm>
          <a:prstGeom prst="rect">
            <a:avLst/>
          </a:prstGeom>
          <a:solidFill>
            <a:srgbClr val="595959"/>
          </a:solidFill>
          <a:ln w="12700" cap="flat" cmpd="sng">
            <a:solidFill>
              <a:srgbClr val="FFAB40"/>
            </a:solidFill>
            <a:prstDash val="solid"/>
            <a:bevel/>
            <a:headEnd type="none" w="sm" len="sm"/>
            <a:tailEnd type="none" w="sm" len="sm"/>
          </a:ln>
          <a:effectLst>
            <a:outerShdw blurRad="25398"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FEATURE / CAPABILITY</a:t>
            </a:r>
            <a:endParaRPr sz="1400" b="0" i="0" u="none" strike="noStrike" cap="none">
              <a:solidFill>
                <a:srgbClr val="000000"/>
              </a:solidFill>
              <a:latin typeface="Arial"/>
              <a:ea typeface="Arial"/>
              <a:cs typeface="Arial"/>
              <a:sym typeface="Arial"/>
            </a:endParaRPr>
          </a:p>
        </p:txBody>
      </p:sp>
      <p:sp>
        <p:nvSpPr>
          <p:cNvPr id="1529" name="Shape 1529"/>
          <p:cNvSpPr/>
          <p:nvPr/>
        </p:nvSpPr>
        <p:spPr>
          <a:xfrm>
            <a:off x="279999" y="612773"/>
            <a:ext cx="9582900" cy="725100"/>
          </a:xfrm>
          <a:prstGeom prst="rect">
            <a:avLst/>
          </a:prstGeom>
          <a:noFill/>
          <a:ln>
            <a:noFill/>
          </a:ln>
        </p:spPr>
        <p:txBody>
          <a:bodyPr spcFirstLastPara="1" wrap="square" lIns="45700" tIns="45700" rIns="45700" bIns="45700" anchor="t" anchorCtr="0">
            <a:noAutofit/>
          </a:bodyPr>
          <a:lstStyle/>
          <a:p>
            <a:pPr marL="0" marR="0" lvl="0" indent="0" algn="l" rtl="0">
              <a:lnSpc>
                <a:spcPct val="250000"/>
              </a:lnSpc>
              <a:spcBef>
                <a:spcPts val="0"/>
              </a:spcBef>
              <a:spcAft>
                <a:spcPts val="0"/>
              </a:spcAft>
              <a:buClr>
                <a:srgbClr val="2F474F"/>
              </a:buClr>
              <a:buSzPts val="2400"/>
              <a:buFont typeface="Arial"/>
              <a:buNone/>
            </a:pPr>
            <a:r>
              <a:rPr lang="en-US" sz="2400" b="1" i="0" u="none" strike="noStrike" cap="none" dirty="0">
                <a:solidFill>
                  <a:srgbClr val="2F474F"/>
                </a:solidFill>
                <a:latin typeface="Arial"/>
                <a:ea typeface="Arial"/>
                <a:cs typeface="Arial"/>
                <a:sym typeface="Arial"/>
              </a:rPr>
              <a:t>Define Secure Application Zones to Enforce IT Governance</a:t>
            </a:r>
            <a:endParaRPr sz="2400" b="1" i="0" u="none" strike="noStrike" cap="none" dirty="0">
              <a:solidFill>
                <a:srgbClr val="2F474F"/>
              </a:solidFill>
              <a:latin typeface="Arial"/>
              <a:ea typeface="Arial"/>
              <a:cs typeface="Arial"/>
              <a:sym typeface="Arial"/>
            </a:endParaRPr>
          </a:p>
        </p:txBody>
      </p:sp>
      <p:sp>
        <p:nvSpPr>
          <p:cNvPr id="1530" name="Shape 153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531" name="Shape 1531"/>
          <p:cNvPicPr preferRelativeResize="0"/>
          <p:nvPr/>
        </p:nvPicPr>
        <p:blipFill>
          <a:blip r:embed="rId13">
            <a:alphaModFix/>
          </a:blip>
          <a:stretch>
            <a:fillRect/>
          </a:stretch>
        </p:blipFill>
        <p:spPr>
          <a:xfrm>
            <a:off x="339325" y="352248"/>
            <a:ext cx="681073" cy="565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Shape 15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32</a:t>
            </a:fld>
            <a:endParaRPr sz="1200">
              <a:solidFill>
                <a:srgbClr val="888888"/>
              </a:solidFill>
              <a:latin typeface="Calibri"/>
              <a:ea typeface="Calibri"/>
              <a:cs typeface="Calibri"/>
              <a:sym typeface="Calibri"/>
            </a:endParaRPr>
          </a:p>
        </p:txBody>
      </p:sp>
      <p:pic>
        <p:nvPicPr>
          <p:cNvPr id="1538" name="Shape 1538"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539" name="Shape 153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540" name="Shape 1540"/>
          <p:cNvSpPr txBox="1"/>
          <p:nvPr/>
        </p:nvSpPr>
        <p:spPr>
          <a:xfrm>
            <a:off x="280000" y="850238"/>
            <a:ext cx="11253300" cy="8388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2400" b="1">
                <a:solidFill>
                  <a:srgbClr val="595959"/>
                </a:solidFill>
              </a:rPr>
              <a:t>Why not use separate clusters instead of application zones?</a:t>
            </a:r>
            <a:endParaRPr sz="2400" b="1">
              <a:solidFill>
                <a:srgbClr val="595959"/>
              </a:solidFill>
            </a:endParaRPr>
          </a:p>
        </p:txBody>
      </p:sp>
      <p:sp>
        <p:nvSpPr>
          <p:cNvPr id="1541" name="Shape 1541"/>
          <p:cNvSpPr/>
          <p:nvPr/>
        </p:nvSpPr>
        <p:spPr>
          <a:xfrm>
            <a:off x="2246902" y="4605729"/>
            <a:ext cx="1749000" cy="739500"/>
          </a:xfrm>
          <a:prstGeom prst="roundRect">
            <a:avLst>
              <a:gd name="adj" fmla="val 4957"/>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Shape 1542"/>
          <p:cNvSpPr/>
          <p:nvPr/>
        </p:nvSpPr>
        <p:spPr>
          <a:xfrm>
            <a:off x="4073180" y="4605729"/>
            <a:ext cx="1749000" cy="739500"/>
          </a:xfrm>
          <a:prstGeom prst="roundRect">
            <a:avLst>
              <a:gd name="adj" fmla="val 4957"/>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Shape 1543"/>
          <p:cNvSpPr/>
          <p:nvPr/>
        </p:nvSpPr>
        <p:spPr>
          <a:xfrm>
            <a:off x="5891972" y="4605729"/>
            <a:ext cx="1749000" cy="739500"/>
          </a:xfrm>
          <a:prstGeom prst="roundRect">
            <a:avLst>
              <a:gd name="adj" fmla="val 4957"/>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Shape 1544"/>
          <p:cNvSpPr/>
          <p:nvPr/>
        </p:nvSpPr>
        <p:spPr>
          <a:xfrm>
            <a:off x="280000" y="5199896"/>
            <a:ext cx="7497900" cy="242400"/>
          </a:xfrm>
          <a:prstGeom prst="roundRect">
            <a:avLst>
              <a:gd name="adj" fmla="val 16667"/>
            </a:avLst>
          </a:prstGeom>
          <a:noFill/>
          <a:ln w="38100"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5" name="Shape 1545"/>
          <p:cNvPicPr preferRelativeResize="0"/>
          <p:nvPr/>
        </p:nvPicPr>
        <p:blipFill rotWithShape="1">
          <a:blip r:embed="rId4">
            <a:alphaModFix/>
          </a:blip>
          <a:srcRect/>
          <a:stretch/>
        </p:blipFill>
        <p:spPr>
          <a:xfrm>
            <a:off x="3667099" y="1861833"/>
            <a:ext cx="655201" cy="361200"/>
          </a:xfrm>
          <a:prstGeom prst="rect">
            <a:avLst/>
          </a:prstGeom>
          <a:noFill/>
          <a:ln>
            <a:noFill/>
          </a:ln>
        </p:spPr>
      </p:pic>
      <p:sp>
        <p:nvSpPr>
          <p:cNvPr id="1546" name="Shape 1546"/>
          <p:cNvSpPr txBox="1"/>
          <p:nvPr/>
        </p:nvSpPr>
        <p:spPr>
          <a:xfrm>
            <a:off x="2936268" y="2223050"/>
            <a:ext cx="2185200" cy="294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F474F"/>
              </a:buClr>
              <a:buSzPts val="1300"/>
              <a:buFont typeface="Arial"/>
              <a:buNone/>
            </a:pPr>
            <a:r>
              <a:rPr lang="en-US" sz="1300" b="0" i="0" u="none" strike="noStrike" cap="none">
                <a:solidFill>
                  <a:srgbClr val="2F474F"/>
                </a:solidFill>
                <a:latin typeface="Arial"/>
                <a:ea typeface="Arial"/>
                <a:cs typeface="Arial"/>
                <a:sym typeface="Arial"/>
              </a:rPr>
              <a:t>Operations Team</a:t>
            </a:r>
            <a:endParaRPr sz="1300" b="0" i="0" u="none" strike="noStrike" cap="none">
              <a:solidFill>
                <a:srgbClr val="000000"/>
              </a:solidFill>
              <a:latin typeface="Arial"/>
              <a:ea typeface="Arial"/>
              <a:cs typeface="Arial"/>
              <a:sym typeface="Arial"/>
            </a:endParaRPr>
          </a:p>
        </p:txBody>
      </p:sp>
      <p:sp>
        <p:nvSpPr>
          <p:cNvPr id="1547" name="Shape 1547"/>
          <p:cNvSpPr txBox="1"/>
          <p:nvPr/>
        </p:nvSpPr>
        <p:spPr>
          <a:xfrm>
            <a:off x="2250725" y="4605806"/>
            <a:ext cx="1741500" cy="36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TEST</a:t>
            </a:r>
            <a:endParaRPr sz="1400" b="0" i="0" u="none" strike="noStrike" cap="none">
              <a:solidFill>
                <a:srgbClr val="000000"/>
              </a:solidFill>
              <a:latin typeface="Arial"/>
              <a:ea typeface="Arial"/>
              <a:cs typeface="Arial"/>
              <a:sym typeface="Arial"/>
            </a:endParaRPr>
          </a:p>
        </p:txBody>
      </p:sp>
      <p:sp>
        <p:nvSpPr>
          <p:cNvPr id="1548" name="Shape 1548"/>
          <p:cNvSpPr txBox="1"/>
          <p:nvPr/>
        </p:nvSpPr>
        <p:spPr>
          <a:xfrm>
            <a:off x="4071298" y="4582624"/>
            <a:ext cx="1741500" cy="23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STAGING</a:t>
            </a:r>
            <a:endParaRPr sz="1400" b="0" i="0" u="none" strike="noStrike" cap="none">
              <a:solidFill>
                <a:srgbClr val="000000"/>
              </a:solidFill>
              <a:latin typeface="Arial"/>
              <a:ea typeface="Arial"/>
              <a:cs typeface="Arial"/>
              <a:sym typeface="Arial"/>
            </a:endParaRPr>
          </a:p>
        </p:txBody>
      </p:sp>
      <p:sp>
        <p:nvSpPr>
          <p:cNvPr id="1549" name="Shape 1549"/>
          <p:cNvSpPr txBox="1"/>
          <p:nvPr/>
        </p:nvSpPr>
        <p:spPr>
          <a:xfrm>
            <a:off x="5899436" y="4582623"/>
            <a:ext cx="1741500" cy="23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PRODUCTION</a:t>
            </a:r>
            <a:endParaRPr sz="1400" b="0" i="0" u="none" strike="noStrike" cap="none">
              <a:solidFill>
                <a:srgbClr val="000000"/>
              </a:solidFill>
              <a:latin typeface="Arial"/>
              <a:ea typeface="Arial"/>
              <a:cs typeface="Arial"/>
              <a:sym typeface="Arial"/>
            </a:endParaRPr>
          </a:p>
        </p:txBody>
      </p:sp>
      <p:sp>
        <p:nvSpPr>
          <p:cNvPr id="1550" name="Shape 1550"/>
          <p:cNvSpPr txBox="1"/>
          <p:nvPr/>
        </p:nvSpPr>
        <p:spPr>
          <a:xfrm>
            <a:off x="2100368" y="5562038"/>
            <a:ext cx="4287900" cy="2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Single cluster, multiple divided zones</a:t>
            </a:r>
            <a:endParaRPr sz="1800" b="0" i="0" u="none" strike="noStrike" cap="none" dirty="0">
              <a:solidFill>
                <a:srgbClr val="000000"/>
              </a:solidFill>
              <a:latin typeface="Arial"/>
              <a:ea typeface="Arial"/>
              <a:cs typeface="Arial"/>
              <a:sym typeface="Arial"/>
            </a:endParaRPr>
          </a:p>
        </p:txBody>
      </p:sp>
      <p:sp>
        <p:nvSpPr>
          <p:cNvPr id="1551" name="Shape 1551"/>
          <p:cNvSpPr/>
          <p:nvPr/>
        </p:nvSpPr>
        <p:spPr>
          <a:xfrm>
            <a:off x="2448679" y="3224852"/>
            <a:ext cx="1345800" cy="612000"/>
          </a:xfrm>
          <a:prstGeom prst="roundRect">
            <a:avLst>
              <a:gd name="adj" fmla="val 10542"/>
            </a:avLst>
          </a:prstGeom>
          <a:noFill/>
          <a:ln w="9525"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DOCKER EE</a:t>
            </a:r>
            <a:endParaRPr sz="12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MANAGEMENT PLANE</a:t>
            </a:r>
            <a:endParaRPr sz="1200" b="0" i="0" u="none" strike="noStrike" cap="none">
              <a:solidFill>
                <a:srgbClr val="000000"/>
              </a:solidFill>
              <a:latin typeface="Arial"/>
              <a:ea typeface="Arial"/>
              <a:cs typeface="Arial"/>
              <a:sym typeface="Arial"/>
            </a:endParaRPr>
          </a:p>
        </p:txBody>
      </p:sp>
      <p:sp>
        <p:nvSpPr>
          <p:cNvPr id="1552" name="Shape 1552"/>
          <p:cNvSpPr/>
          <p:nvPr/>
        </p:nvSpPr>
        <p:spPr>
          <a:xfrm>
            <a:off x="4274943" y="3224852"/>
            <a:ext cx="1345800" cy="612000"/>
          </a:xfrm>
          <a:prstGeom prst="roundRect">
            <a:avLst>
              <a:gd name="adj" fmla="val 10542"/>
            </a:avLst>
          </a:prstGeom>
          <a:noFill/>
          <a:ln w="9525"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DOCKER EE</a:t>
            </a:r>
            <a:endParaRPr sz="12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MANAGEMENT PLANE</a:t>
            </a:r>
            <a:endParaRPr sz="1200" b="0" i="0" u="none" strike="noStrike" cap="none">
              <a:solidFill>
                <a:srgbClr val="000000"/>
              </a:solidFill>
              <a:latin typeface="Arial"/>
              <a:ea typeface="Arial"/>
              <a:cs typeface="Arial"/>
              <a:sym typeface="Arial"/>
            </a:endParaRPr>
          </a:p>
        </p:txBody>
      </p:sp>
      <p:sp>
        <p:nvSpPr>
          <p:cNvPr id="1553" name="Shape 1553"/>
          <p:cNvSpPr/>
          <p:nvPr/>
        </p:nvSpPr>
        <p:spPr>
          <a:xfrm>
            <a:off x="6093731" y="3226649"/>
            <a:ext cx="1345800" cy="612000"/>
          </a:xfrm>
          <a:prstGeom prst="roundRect">
            <a:avLst>
              <a:gd name="adj" fmla="val 10542"/>
            </a:avLst>
          </a:prstGeom>
          <a:noFill/>
          <a:ln w="9525"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DOCKER EE</a:t>
            </a:r>
            <a:endParaRPr sz="12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MANAGEMENT PLANE</a:t>
            </a:r>
            <a:endParaRPr sz="1200" b="0" i="0" u="none" strike="noStrike" cap="none">
              <a:solidFill>
                <a:srgbClr val="000000"/>
              </a:solidFill>
              <a:latin typeface="Arial"/>
              <a:ea typeface="Arial"/>
              <a:cs typeface="Arial"/>
              <a:sym typeface="Arial"/>
            </a:endParaRPr>
          </a:p>
        </p:txBody>
      </p:sp>
      <p:cxnSp>
        <p:nvCxnSpPr>
          <p:cNvPr id="1554" name="Shape 1554"/>
          <p:cNvCxnSpPr/>
          <p:nvPr/>
        </p:nvCxnSpPr>
        <p:spPr>
          <a:xfrm>
            <a:off x="3121483" y="3848414"/>
            <a:ext cx="0" cy="745800"/>
          </a:xfrm>
          <a:prstGeom prst="straightConnector1">
            <a:avLst/>
          </a:prstGeom>
          <a:noFill/>
          <a:ln w="9525" cap="flat" cmpd="sng">
            <a:solidFill>
              <a:srgbClr val="005D7E"/>
            </a:solidFill>
            <a:prstDash val="solid"/>
            <a:round/>
            <a:headEnd type="none" w="sm" len="sm"/>
            <a:tailEnd type="none" w="sm" len="sm"/>
          </a:ln>
        </p:spPr>
      </p:cxnSp>
      <p:cxnSp>
        <p:nvCxnSpPr>
          <p:cNvPr id="1555" name="Shape 1555"/>
          <p:cNvCxnSpPr/>
          <p:nvPr/>
        </p:nvCxnSpPr>
        <p:spPr>
          <a:xfrm>
            <a:off x="4942064" y="3852157"/>
            <a:ext cx="0" cy="745800"/>
          </a:xfrm>
          <a:prstGeom prst="straightConnector1">
            <a:avLst/>
          </a:prstGeom>
          <a:noFill/>
          <a:ln w="9525" cap="flat" cmpd="sng">
            <a:solidFill>
              <a:srgbClr val="005D7E"/>
            </a:solidFill>
            <a:prstDash val="solid"/>
            <a:round/>
            <a:headEnd type="none" w="sm" len="sm"/>
            <a:tailEnd type="none" w="sm" len="sm"/>
          </a:ln>
        </p:spPr>
      </p:cxnSp>
      <p:cxnSp>
        <p:nvCxnSpPr>
          <p:cNvPr id="1556" name="Shape 1556"/>
          <p:cNvCxnSpPr/>
          <p:nvPr/>
        </p:nvCxnSpPr>
        <p:spPr>
          <a:xfrm>
            <a:off x="6770190" y="3836882"/>
            <a:ext cx="0" cy="745800"/>
          </a:xfrm>
          <a:prstGeom prst="straightConnector1">
            <a:avLst/>
          </a:prstGeom>
          <a:noFill/>
          <a:ln w="9525" cap="flat" cmpd="sng">
            <a:solidFill>
              <a:srgbClr val="005D7E"/>
            </a:solidFill>
            <a:prstDash val="solid"/>
            <a:round/>
            <a:headEnd type="none" w="sm" len="sm"/>
            <a:tailEnd type="none" w="sm" len="sm"/>
          </a:ln>
        </p:spPr>
      </p:cxnSp>
      <p:cxnSp>
        <p:nvCxnSpPr>
          <p:cNvPr id="1557" name="Shape 1557"/>
          <p:cNvCxnSpPr>
            <a:stCxn id="1546" idx="2"/>
          </p:cNvCxnSpPr>
          <p:nvPr/>
        </p:nvCxnSpPr>
        <p:spPr>
          <a:xfrm flipH="1">
            <a:off x="1324368" y="2517650"/>
            <a:ext cx="2704500" cy="707100"/>
          </a:xfrm>
          <a:prstGeom prst="straightConnector1">
            <a:avLst/>
          </a:prstGeom>
          <a:noFill/>
          <a:ln w="9525" cap="flat" cmpd="sng">
            <a:solidFill>
              <a:srgbClr val="005D7E"/>
            </a:solidFill>
            <a:prstDash val="solid"/>
            <a:round/>
            <a:headEnd type="none" w="sm" len="sm"/>
            <a:tailEnd type="none" w="sm" len="sm"/>
          </a:ln>
        </p:spPr>
      </p:cxnSp>
      <p:cxnSp>
        <p:nvCxnSpPr>
          <p:cNvPr id="1558" name="Shape 1558"/>
          <p:cNvCxnSpPr>
            <a:stCxn id="1546" idx="2"/>
            <a:endCxn id="1551" idx="0"/>
          </p:cNvCxnSpPr>
          <p:nvPr/>
        </p:nvCxnSpPr>
        <p:spPr>
          <a:xfrm flipH="1">
            <a:off x="3121668" y="2517650"/>
            <a:ext cx="907200" cy="707100"/>
          </a:xfrm>
          <a:prstGeom prst="straightConnector1">
            <a:avLst/>
          </a:prstGeom>
          <a:noFill/>
          <a:ln w="9525" cap="flat" cmpd="sng">
            <a:solidFill>
              <a:srgbClr val="005D7E"/>
            </a:solidFill>
            <a:prstDash val="solid"/>
            <a:round/>
            <a:headEnd type="none" w="sm" len="sm"/>
            <a:tailEnd type="none" w="sm" len="sm"/>
          </a:ln>
        </p:spPr>
      </p:cxnSp>
      <p:cxnSp>
        <p:nvCxnSpPr>
          <p:cNvPr id="1559" name="Shape 1559"/>
          <p:cNvCxnSpPr>
            <a:stCxn id="1546" idx="2"/>
            <a:endCxn id="1552" idx="0"/>
          </p:cNvCxnSpPr>
          <p:nvPr/>
        </p:nvCxnSpPr>
        <p:spPr>
          <a:xfrm>
            <a:off x="4028868" y="2517650"/>
            <a:ext cx="918900" cy="707100"/>
          </a:xfrm>
          <a:prstGeom prst="straightConnector1">
            <a:avLst/>
          </a:prstGeom>
          <a:noFill/>
          <a:ln w="9525" cap="flat" cmpd="sng">
            <a:solidFill>
              <a:srgbClr val="005D7E"/>
            </a:solidFill>
            <a:prstDash val="solid"/>
            <a:round/>
            <a:headEnd type="none" w="sm" len="sm"/>
            <a:tailEnd type="none" w="sm" len="sm"/>
          </a:ln>
        </p:spPr>
      </p:cxnSp>
      <p:cxnSp>
        <p:nvCxnSpPr>
          <p:cNvPr id="1560" name="Shape 1560"/>
          <p:cNvCxnSpPr>
            <a:stCxn id="1546" idx="2"/>
            <a:endCxn id="1553" idx="0"/>
          </p:cNvCxnSpPr>
          <p:nvPr/>
        </p:nvCxnSpPr>
        <p:spPr>
          <a:xfrm>
            <a:off x="4028868" y="2517650"/>
            <a:ext cx="2737800" cy="708900"/>
          </a:xfrm>
          <a:prstGeom prst="straightConnector1">
            <a:avLst/>
          </a:prstGeom>
          <a:noFill/>
          <a:ln w="9525" cap="flat" cmpd="sng">
            <a:solidFill>
              <a:srgbClr val="005D7E"/>
            </a:solidFill>
            <a:prstDash val="solid"/>
            <a:round/>
            <a:headEnd type="none" w="sm" len="sm"/>
            <a:tailEnd type="none" w="sm" len="sm"/>
          </a:ln>
        </p:spPr>
      </p:cxnSp>
      <p:sp>
        <p:nvSpPr>
          <p:cNvPr id="1561" name="Shape 1561"/>
          <p:cNvSpPr/>
          <p:nvPr/>
        </p:nvSpPr>
        <p:spPr>
          <a:xfrm>
            <a:off x="8007343" y="1945979"/>
            <a:ext cx="3595800" cy="471900"/>
          </a:xfrm>
          <a:prstGeom prst="rect">
            <a:avLst/>
          </a:prstGeom>
          <a:solidFill>
            <a:srgbClr val="FFAB40"/>
          </a:solidFill>
          <a:ln w="12700" cap="flat" cmpd="sng">
            <a:solidFill>
              <a:srgbClr val="FFAB40"/>
            </a:solidFill>
            <a:prstDash val="solid"/>
            <a:bevel/>
            <a:headEnd type="none" w="sm" len="sm"/>
            <a:tailEnd type="none" w="sm" len="sm"/>
          </a:ln>
          <a:effectLst>
            <a:outerShdw blurRad="25398"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Cluster sprawl</a:t>
            </a:r>
            <a:endParaRPr sz="1400" b="0" i="0" u="none" strike="noStrike" cap="none">
              <a:solidFill>
                <a:srgbClr val="000000"/>
              </a:solidFill>
              <a:latin typeface="Arial"/>
              <a:ea typeface="Arial"/>
              <a:cs typeface="Arial"/>
              <a:sym typeface="Arial"/>
            </a:endParaRPr>
          </a:p>
        </p:txBody>
      </p:sp>
      <p:sp>
        <p:nvSpPr>
          <p:cNvPr id="1562" name="Shape 1562"/>
          <p:cNvSpPr txBox="1"/>
          <p:nvPr/>
        </p:nvSpPr>
        <p:spPr>
          <a:xfrm>
            <a:off x="8007343" y="2503198"/>
            <a:ext cx="3595800" cy="10104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Clr>
                <a:srgbClr val="595959"/>
              </a:buClr>
              <a:buSzPts val="1800"/>
              <a:buChar char="•"/>
            </a:pPr>
            <a:r>
              <a:rPr lang="en-US" sz="1800">
                <a:solidFill>
                  <a:srgbClr val="595959"/>
                </a:solidFill>
                <a:latin typeface="Calibri"/>
                <a:ea typeface="Calibri"/>
                <a:cs typeface="Calibri"/>
                <a:sym typeface="Calibri"/>
              </a:rPr>
              <a:t>Redundant management</a:t>
            </a:r>
            <a:endParaRPr sz="1800">
              <a:solidFill>
                <a:srgbClr val="595959"/>
              </a:solidFill>
              <a:latin typeface="Calibri"/>
              <a:ea typeface="Calibri"/>
              <a:cs typeface="Calibri"/>
              <a:sym typeface="Calibri"/>
            </a:endParaRPr>
          </a:p>
          <a:p>
            <a:pPr marL="850900" lvl="1" indent="-152400" rtl="0">
              <a:spcBef>
                <a:spcPts val="1000"/>
              </a:spcBef>
              <a:spcAft>
                <a:spcPts val="0"/>
              </a:spcAft>
              <a:buClr>
                <a:srgbClr val="595959"/>
              </a:buClr>
              <a:buSzPts val="1800"/>
              <a:buChar char="•"/>
            </a:pPr>
            <a:r>
              <a:rPr lang="en-US" sz="1800">
                <a:solidFill>
                  <a:srgbClr val="595959"/>
                </a:solidFill>
                <a:latin typeface="Calibri"/>
                <a:ea typeface="Calibri"/>
                <a:cs typeface="Calibri"/>
                <a:sym typeface="Calibri"/>
              </a:rPr>
              <a:t>Higher cost (more nodes)</a:t>
            </a:r>
            <a:endParaRPr sz="1800">
              <a:solidFill>
                <a:srgbClr val="595959"/>
              </a:solidFill>
              <a:latin typeface="Calibri"/>
              <a:ea typeface="Calibri"/>
              <a:cs typeface="Calibri"/>
              <a:sym typeface="Calibri"/>
            </a:endParaRPr>
          </a:p>
          <a:p>
            <a:pPr marL="850900" lvl="1" indent="-152400" rtl="0">
              <a:spcBef>
                <a:spcPts val="1000"/>
              </a:spcBef>
              <a:spcAft>
                <a:spcPts val="0"/>
              </a:spcAft>
              <a:buClr>
                <a:srgbClr val="595959"/>
              </a:buClr>
              <a:buSzPts val="1800"/>
              <a:buChar char="•"/>
            </a:pPr>
            <a:r>
              <a:rPr lang="en-US" sz="1800">
                <a:solidFill>
                  <a:srgbClr val="595959"/>
                </a:solidFill>
                <a:latin typeface="Calibri"/>
                <a:ea typeface="Calibri"/>
                <a:cs typeface="Calibri"/>
                <a:sym typeface="Calibri"/>
              </a:rPr>
              <a:t>Disconnected policies &amp; controls</a:t>
            </a:r>
            <a:endParaRPr sz="1800">
              <a:solidFill>
                <a:srgbClr val="595959"/>
              </a:solidFill>
              <a:latin typeface="Calibri"/>
              <a:ea typeface="Calibri"/>
              <a:cs typeface="Calibri"/>
              <a:sym typeface="Calibri"/>
            </a:endParaRPr>
          </a:p>
          <a:p>
            <a:pPr marL="850900" lvl="1" indent="-152400" rtl="0">
              <a:spcBef>
                <a:spcPts val="1000"/>
              </a:spcBef>
              <a:spcAft>
                <a:spcPts val="1000"/>
              </a:spcAft>
              <a:buClr>
                <a:srgbClr val="595959"/>
              </a:buClr>
              <a:buSzPts val="1800"/>
              <a:buChar char="•"/>
            </a:pPr>
            <a:r>
              <a:rPr lang="en-US" sz="1800">
                <a:solidFill>
                  <a:srgbClr val="595959"/>
                </a:solidFill>
                <a:latin typeface="Calibri"/>
                <a:ea typeface="Calibri"/>
                <a:cs typeface="Calibri"/>
                <a:sym typeface="Calibri"/>
              </a:rPr>
              <a:t>Higher chance of errors</a:t>
            </a:r>
            <a:endParaRPr sz="1800">
              <a:solidFill>
                <a:srgbClr val="595959"/>
              </a:solidFill>
              <a:latin typeface="Calibri"/>
              <a:ea typeface="Calibri"/>
              <a:cs typeface="Calibri"/>
              <a:sym typeface="Calibri"/>
            </a:endParaRPr>
          </a:p>
        </p:txBody>
      </p:sp>
      <p:sp>
        <p:nvSpPr>
          <p:cNvPr id="1563" name="Shape 1563"/>
          <p:cNvSpPr/>
          <p:nvPr/>
        </p:nvSpPr>
        <p:spPr>
          <a:xfrm>
            <a:off x="541700" y="3238925"/>
            <a:ext cx="1426500" cy="715200"/>
          </a:xfrm>
          <a:prstGeom prst="roundRect">
            <a:avLst>
              <a:gd name="adj" fmla="val 10542"/>
            </a:avLst>
          </a:prstGeom>
          <a:noFill/>
          <a:ln w="9525" cap="flat" cmpd="sng">
            <a:solidFill>
              <a:srgbClr val="005D7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DOCKER EE</a:t>
            </a:r>
            <a:endParaRPr sz="12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MANAGEMENT PLANE</a:t>
            </a:r>
            <a:endParaRPr sz="1200" b="0" i="0" u="none" strike="noStrike" cap="none">
              <a:solidFill>
                <a:srgbClr val="000000"/>
              </a:solidFill>
              <a:latin typeface="Arial"/>
              <a:ea typeface="Arial"/>
              <a:cs typeface="Arial"/>
              <a:sym typeface="Arial"/>
            </a:endParaRPr>
          </a:p>
        </p:txBody>
      </p:sp>
      <p:sp>
        <p:nvSpPr>
          <p:cNvPr id="1564" name="Shape 1564"/>
          <p:cNvSpPr/>
          <p:nvPr/>
        </p:nvSpPr>
        <p:spPr>
          <a:xfrm>
            <a:off x="485649" y="4605725"/>
            <a:ext cx="1686000" cy="745800"/>
          </a:xfrm>
          <a:prstGeom prst="roundRect">
            <a:avLst>
              <a:gd name="adj" fmla="val 4957"/>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Shape 1565"/>
          <p:cNvSpPr txBox="1"/>
          <p:nvPr/>
        </p:nvSpPr>
        <p:spPr>
          <a:xfrm>
            <a:off x="405550" y="4641775"/>
            <a:ext cx="1846200" cy="36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SANDBOX</a:t>
            </a:r>
            <a:endParaRPr sz="1400" b="0" i="0" u="none" strike="noStrike" cap="none">
              <a:solidFill>
                <a:srgbClr val="000000"/>
              </a:solidFill>
              <a:latin typeface="Arial"/>
              <a:ea typeface="Arial"/>
              <a:cs typeface="Arial"/>
              <a:sym typeface="Arial"/>
            </a:endParaRPr>
          </a:p>
        </p:txBody>
      </p:sp>
      <p:sp>
        <p:nvSpPr>
          <p:cNvPr id="1566" name="Shape 1566"/>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567" name="Shape 1567"/>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Shape 15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33</a:t>
            </a:fld>
            <a:endParaRPr sz="1200">
              <a:solidFill>
                <a:srgbClr val="888888"/>
              </a:solidFill>
              <a:latin typeface="Calibri"/>
              <a:ea typeface="Calibri"/>
              <a:cs typeface="Calibri"/>
              <a:sym typeface="Calibri"/>
            </a:endParaRPr>
          </a:p>
        </p:txBody>
      </p:sp>
      <p:pic>
        <p:nvPicPr>
          <p:cNvPr id="1574" name="Shape 1574"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575" name="Shape 1575"/>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576" name="Shape 1576"/>
          <p:cNvSpPr/>
          <p:nvPr/>
        </p:nvSpPr>
        <p:spPr>
          <a:xfrm>
            <a:off x="8336534" y="3046813"/>
            <a:ext cx="1565100" cy="2799900"/>
          </a:xfrm>
          <a:prstGeom prst="rect">
            <a:avLst/>
          </a:prstGeom>
          <a:noFill/>
          <a:ln w="19050" cap="flat" cmpd="sng">
            <a:solidFill>
              <a:srgbClr val="59595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Shape 1577"/>
          <p:cNvSpPr/>
          <p:nvPr/>
        </p:nvSpPr>
        <p:spPr>
          <a:xfrm>
            <a:off x="1151583" y="3046813"/>
            <a:ext cx="4409700" cy="2799900"/>
          </a:xfrm>
          <a:prstGeom prst="rect">
            <a:avLst/>
          </a:prstGeom>
          <a:noFill/>
          <a:ln w="19050" cap="flat" cmpd="sng">
            <a:solidFill>
              <a:srgbClr val="59595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78" name="Shape 1578"/>
          <p:cNvSpPr/>
          <p:nvPr/>
        </p:nvSpPr>
        <p:spPr>
          <a:xfrm>
            <a:off x="5728266" y="3046813"/>
            <a:ext cx="2441100" cy="2799900"/>
          </a:xfrm>
          <a:prstGeom prst="rect">
            <a:avLst/>
          </a:prstGeom>
          <a:noFill/>
          <a:ln w="19050" cap="flat" cmpd="sng">
            <a:solidFill>
              <a:srgbClr val="59595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Shape 1579"/>
          <p:cNvSpPr/>
          <p:nvPr/>
        </p:nvSpPr>
        <p:spPr>
          <a:xfrm>
            <a:off x="1392383" y="4162512"/>
            <a:ext cx="4082100" cy="381600"/>
          </a:xfrm>
          <a:prstGeom prst="roundRect">
            <a:avLst>
              <a:gd name="adj" fmla="val 16667"/>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app</a:t>
            </a:r>
            <a:endParaRPr sz="1600" b="0" i="0" u="none" strike="noStrike" cap="none">
              <a:solidFill>
                <a:srgbClr val="EFEFEF"/>
              </a:solidFill>
              <a:latin typeface="Open Sans"/>
              <a:ea typeface="Open Sans"/>
              <a:cs typeface="Open Sans"/>
              <a:sym typeface="Open Sans"/>
            </a:endParaRPr>
          </a:p>
        </p:txBody>
      </p:sp>
      <p:sp>
        <p:nvSpPr>
          <p:cNvPr id="1580" name="Shape 1580"/>
          <p:cNvSpPr/>
          <p:nvPr/>
        </p:nvSpPr>
        <p:spPr>
          <a:xfrm>
            <a:off x="1392383" y="4701147"/>
            <a:ext cx="8320800" cy="3816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orchestration platform</a:t>
            </a:r>
            <a:endParaRPr sz="1600" b="0" i="0" u="none" strike="noStrike" cap="none">
              <a:solidFill>
                <a:srgbClr val="EFEFEF"/>
              </a:solidFill>
              <a:latin typeface="Open Sans"/>
              <a:ea typeface="Open Sans"/>
              <a:cs typeface="Open Sans"/>
              <a:sym typeface="Open Sans"/>
            </a:endParaRPr>
          </a:p>
        </p:txBody>
      </p:sp>
      <p:sp>
        <p:nvSpPr>
          <p:cNvPr id="1581" name="Shape 1581"/>
          <p:cNvSpPr/>
          <p:nvPr/>
        </p:nvSpPr>
        <p:spPr>
          <a:xfrm>
            <a:off x="5774949" y="4162512"/>
            <a:ext cx="1013700" cy="381600"/>
          </a:xfrm>
          <a:prstGeom prst="roundRect">
            <a:avLst>
              <a:gd name="adj" fmla="val 16667"/>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app</a:t>
            </a:r>
            <a:endParaRPr sz="1600" b="0" i="0" u="none" strike="noStrike" cap="none">
              <a:solidFill>
                <a:srgbClr val="EFEFEF"/>
              </a:solidFill>
              <a:latin typeface="Open Sans"/>
              <a:ea typeface="Open Sans"/>
              <a:cs typeface="Open Sans"/>
              <a:sym typeface="Open Sans"/>
            </a:endParaRPr>
          </a:p>
        </p:txBody>
      </p:sp>
      <p:sp>
        <p:nvSpPr>
          <p:cNvPr id="1582" name="Shape 1582"/>
          <p:cNvSpPr/>
          <p:nvPr/>
        </p:nvSpPr>
        <p:spPr>
          <a:xfrm>
            <a:off x="8453317" y="4162512"/>
            <a:ext cx="1260000" cy="381600"/>
          </a:xfrm>
          <a:prstGeom prst="roundRect">
            <a:avLst>
              <a:gd name="adj" fmla="val 16667"/>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app</a:t>
            </a:r>
            <a:endParaRPr sz="1600" b="0" i="0" u="none" strike="noStrike" cap="none">
              <a:solidFill>
                <a:srgbClr val="EFEFEF"/>
              </a:solidFill>
              <a:latin typeface="Open Sans"/>
              <a:ea typeface="Open Sans"/>
              <a:cs typeface="Open Sans"/>
              <a:sym typeface="Open Sans"/>
            </a:endParaRPr>
          </a:p>
        </p:txBody>
      </p:sp>
      <p:sp>
        <p:nvSpPr>
          <p:cNvPr id="1583" name="Shape 1583"/>
          <p:cNvSpPr/>
          <p:nvPr/>
        </p:nvSpPr>
        <p:spPr>
          <a:xfrm>
            <a:off x="6928717" y="4162512"/>
            <a:ext cx="1196100" cy="381600"/>
          </a:xfrm>
          <a:prstGeom prst="roundRect">
            <a:avLst>
              <a:gd name="adj" fmla="val 16667"/>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app</a:t>
            </a:r>
            <a:endParaRPr sz="1600" b="0" i="0" u="none" strike="noStrike" cap="none">
              <a:solidFill>
                <a:srgbClr val="EFEFEF"/>
              </a:solidFill>
              <a:latin typeface="Open Sans"/>
              <a:ea typeface="Open Sans"/>
              <a:cs typeface="Open Sans"/>
              <a:sym typeface="Open Sans"/>
            </a:endParaRPr>
          </a:p>
        </p:txBody>
      </p:sp>
      <p:sp>
        <p:nvSpPr>
          <p:cNvPr id="1584" name="Shape 1584"/>
          <p:cNvSpPr/>
          <p:nvPr/>
        </p:nvSpPr>
        <p:spPr>
          <a:xfrm>
            <a:off x="1392383" y="5308305"/>
            <a:ext cx="8320800" cy="3816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physical infrastructure</a:t>
            </a:r>
            <a:endParaRPr sz="1600" b="0" i="0" u="none" strike="noStrike" cap="none">
              <a:solidFill>
                <a:srgbClr val="EFEFEF"/>
              </a:solidFill>
              <a:latin typeface="Open Sans"/>
              <a:ea typeface="Open Sans"/>
              <a:cs typeface="Open Sans"/>
              <a:sym typeface="Open Sans"/>
            </a:endParaRPr>
          </a:p>
        </p:txBody>
      </p:sp>
      <p:sp>
        <p:nvSpPr>
          <p:cNvPr id="1585" name="Shape 1585"/>
          <p:cNvSpPr txBox="1"/>
          <p:nvPr/>
        </p:nvSpPr>
        <p:spPr>
          <a:xfrm>
            <a:off x="2324900" y="3455337"/>
            <a:ext cx="1893900" cy="381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666666"/>
                </a:solidFill>
                <a:latin typeface="Open Sans"/>
                <a:ea typeface="Open Sans"/>
                <a:cs typeface="Open Sans"/>
                <a:sym typeface="Open Sans"/>
              </a:rPr>
              <a:t>Tenant A</a:t>
            </a:r>
            <a:endParaRPr sz="1900" b="0" i="0" u="none" strike="noStrike" cap="none">
              <a:solidFill>
                <a:srgbClr val="666666"/>
              </a:solidFill>
              <a:latin typeface="Arial"/>
              <a:ea typeface="Arial"/>
              <a:cs typeface="Arial"/>
              <a:sym typeface="Arial"/>
            </a:endParaRPr>
          </a:p>
        </p:txBody>
      </p:sp>
      <p:sp>
        <p:nvSpPr>
          <p:cNvPr id="1586" name="Shape 1586"/>
          <p:cNvSpPr txBox="1"/>
          <p:nvPr/>
        </p:nvSpPr>
        <p:spPr>
          <a:xfrm>
            <a:off x="6001950" y="3455337"/>
            <a:ext cx="1893900" cy="381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666666"/>
                </a:solidFill>
                <a:latin typeface="Open Sans"/>
                <a:ea typeface="Open Sans"/>
                <a:cs typeface="Open Sans"/>
                <a:sym typeface="Open Sans"/>
              </a:rPr>
              <a:t>Tenant B</a:t>
            </a:r>
            <a:endParaRPr sz="1900" b="0" i="0" u="none" strike="noStrike" cap="none">
              <a:solidFill>
                <a:srgbClr val="666666"/>
              </a:solidFill>
              <a:latin typeface="Arial"/>
              <a:ea typeface="Arial"/>
              <a:cs typeface="Arial"/>
              <a:sym typeface="Arial"/>
            </a:endParaRPr>
          </a:p>
        </p:txBody>
      </p:sp>
      <p:sp>
        <p:nvSpPr>
          <p:cNvPr id="1587" name="Shape 1587"/>
          <p:cNvSpPr txBox="1"/>
          <p:nvPr/>
        </p:nvSpPr>
        <p:spPr>
          <a:xfrm>
            <a:off x="8336375" y="3455330"/>
            <a:ext cx="1377000" cy="381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666666"/>
                </a:solidFill>
                <a:latin typeface="Open Sans"/>
                <a:ea typeface="Open Sans"/>
                <a:cs typeface="Open Sans"/>
                <a:sym typeface="Open Sans"/>
              </a:rPr>
              <a:t>Tenant C</a:t>
            </a:r>
            <a:endParaRPr sz="1900" b="0" i="0" u="none" strike="noStrike" cap="none">
              <a:solidFill>
                <a:srgbClr val="666666"/>
              </a:solidFill>
              <a:latin typeface="Arial"/>
              <a:ea typeface="Arial"/>
              <a:cs typeface="Arial"/>
              <a:sym typeface="Arial"/>
            </a:endParaRPr>
          </a:p>
        </p:txBody>
      </p:sp>
      <p:sp>
        <p:nvSpPr>
          <p:cNvPr id="1588" name="Shape 1588"/>
          <p:cNvSpPr/>
          <p:nvPr/>
        </p:nvSpPr>
        <p:spPr>
          <a:xfrm>
            <a:off x="279999" y="663586"/>
            <a:ext cx="9582900" cy="725100"/>
          </a:xfrm>
          <a:prstGeom prst="rect">
            <a:avLst/>
          </a:prstGeom>
          <a:noFill/>
          <a:ln>
            <a:noFill/>
          </a:ln>
        </p:spPr>
        <p:txBody>
          <a:bodyPr spcFirstLastPara="1" wrap="square" lIns="45700" tIns="45700" rIns="45700" bIns="45700" anchor="t" anchorCtr="0">
            <a:noAutofit/>
          </a:bodyPr>
          <a:lstStyle/>
          <a:p>
            <a:pPr marL="0" marR="0" lvl="0" indent="0" algn="l" rtl="0">
              <a:lnSpc>
                <a:spcPct val="250000"/>
              </a:lnSpc>
              <a:spcBef>
                <a:spcPts val="0"/>
              </a:spcBef>
              <a:spcAft>
                <a:spcPts val="0"/>
              </a:spcAft>
              <a:buClr>
                <a:srgbClr val="2F474F"/>
              </a:buClr>
              <a:buSzPts val="2400"/>
              <a:buFont typeface="Arial"/>
              <a:buNone/>
            </a:pPr>
            <a:r>
              <a:rPr lang="en-US" sz="2400" b="1" i="0" u="none" strike="noStrike" cap="none" dirty="0">
                <a:solidFill>
                  <a:srgbClr val="2F474F"/>
                </a:solidFill>
                <a:latin typeface="Arial"/>
                <a:ea typeface="Arial"/>
                <a:cs typeface="Arial"/>
                <a:sym typeface="Arial"/>
              </a:rPr>
              <a:t>Define Secure Application Zones to Enforce IT Governance</a:t>
            </a:r>
            <a:endParaRPr sz="2400" b="1" i="0" u="none" strike="noStrike" cap="none" dirty="0">
              <a:solidFill>
                <a:srgbClr val="2F474F"/>
              </a:solidFill>
              <a:latin typeface="Arial"/>
              <a:ea typeface="Arial"/>
              <a:cs typeface="Arial"/>
              <a:sym typeface="Arial"/>
            </a:endParaRPr>
          </a:p>
        </p:txBody>
      </p:sp>
      <p:sp>
        <p:nvSpPr>
          <p:cNvPr id="1589" name="Shape 1589"/>
          <p:cNvSpPr txBox="1"/>
          <p:nvPr/>
        </p:nvSpPr>
        <p:spPr>
          <a:xfrm>
            <a:off x="280000" y="1575102"/>
            <a:ext cx="11322000" cy="16995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US" sz="1800" dirty="0"/>
              <a:t>Benefits of Secure Application Zones:</a:t>
            </a:r>
            <a:endParaRPr sz="1800" dirty="0"/>
          </a:p>
          <a:p>
            <a:pPr marL="609600" lvl="0" indent="-419100" rtl="0">
              <a:lnSpc>
                <a:spcPct val="90000"/>
              </a:lnSpc>
              <a:spcBef>
                <a:spcPts val="1000"/>
              </a:spcBef>
              <a:spcAft>
                <a:spcPts val="0"/>
              </a:spcAft>
              <a:buSzPts val="1800"/>
              <a:buChar char="●"/>
            </a:pPr>
            <a:r>
              <a:rPr lang="en-US" sz="1800" dirty="0"/>
              <a:t>Higher resource utilization</a:t>
            </a:r>
            <a:endParaRPr sz="1800" dirty="0"/>
          </a:p>
          <a:p>
            <a:pPr marL="609600" lvl="0" indent="-419100" rtl="0">
              <a:lnSpc>
                <a:spcPct val="90000"/>
              </a:lnSpc>
              <a:spcBef>
                <a:spcPts val="0"/>
              </a:spcBef>
              <a:spcAft>
                <a:spcPts val="0"/>
              </a:spcAft>
              <a:buSzPts val="1800"/>
              <a:buChar char="●"/>
            </a:pPr>
            <a:r>
              <a:rPr lang="en-US" sz="1800" dirty="0"/>
              <a:t>Specialization of skill sets for discrete layers of IT stack</a:t>
            </a:r>
            <a:endParaRPr sz="1800" dirty="0"/>
          </a:p>
          <a:p>
            <a:pPr marL="609600" lvl="0" indent="-419100" rtl="0">
              <a:lnSpc>
                <a:spcPct val="90000"/>
              </a:lnSpc>
              <a:spcBef>
                <a:spcPts val="0"/>
              </a:spcBef>
              <a:spcAft>
                <a:spcPts val="0"/>
              </a:spcAft>
              <a:buSzPts val="1800"/>
              <a:buChar char="●"/>
            </a:pPr>
            <a:r>
              <a:rPr lang="en-US" sz="1800" dirty="0"/>
              <a:t>Separation of responsibilities for more resilient and manageable architectures </a:t>
            </a:r>
            <a:endParaRPr sz="1800" dirty="0"/>
          </a:p>
          <a:p>
            <a:pPr marL="0" lvl="0" indent="0" rtl="0">
              <a:lnSpc>
                <a:spcPct val="90000"/>
              </a:lnSpc>
              <a:spcBef>
                <a:spcPts val="1000"/>
              </a:spcBef>
              <a:spcAft>
                <a:spcPts val="0"/>
              </a:spcAft>
              <a:buNone/>
            </a:pPr>
            <a:endParaRPr sz="1800" dirty="0">
              <a:solidFill>
                <a:srgbClr val="000000"/>
              </a:solidFill>
            </a:endParaRPr>
          </a:p>
        </p:txBody>
      </p:sp>
      <p:sp>
        <p:nvSpPr>
          <p:cNvPr id="1590" name="Shape 159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591" name="Shape 1591"/>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Shape 15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sym typeface="Calibri"/>
              </a:rPr>
              <a:t>34</a:t>
            </a:fld>
            <a:endParaRPr sz="1200">
              <a:solidFill>
                <a:srgbClr val="888888"/>
              </a:solidFill>
              <a:sym typeface="Calibri"/>
            </a:endParaRPr>
          </a:p>
        </p:txBody>
      </p:sp>
      <p:pic>
        <p:nvPicPr>
          <p:cNvPr id="1598" name="Shape 1598" descr="shutterstock_429987889_edited.jpg"/>
          <p:cNvPicPr preferRelativeResize="0"/>
          <p:nvPr/>
        </p:nvPicPr>
        <p:blipFill rotWithShape="1">
          <a:blip r:embed="rId3">
            <a:alphaModFix/>
          </a:blip>
          <a:srcRect t="91660" b="6620"/>
          <a:stretch/>
        </p:blipFill>
        <p:spPr>
          <a:xfrm>
            <a:off x="10254176" y="6029049"/>
            <a:ext cx="1937824" cy="231116"/>
          </a:xfrm>
          <a:prstGeom prst="rect">
            <a:avLst/>
          </a:prstGeom>
          <a:noFill/>
          <a:ln>
            <a:noFill/>
          </a:ln>
        </p:spPr>
      </p:pic>
      <p:sp>
        <p:nvSpPr>
          <p:cNvPr id="1599" name="Shape 159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600" name="Shape 1600"/>
          <p:cNvSpPr txBox="1"/>
          <p:nvPr/>
        </p:nvSpPr>
        <p:spPr>
          <a:xfrm>
            <a:off x="280010" y="143675"/>
            <a:ext cx="10727400" cy="1284600"/>
          </a:xfrm>
          <a:prstGeom prst="rect">
            <a:avLst/>
          </a:prstGeom>
          <a:noFill/>
          <a:ln>
            <a:noFill/>
          </a:ln>
        </p:spPr>
        <p:txBody>
          <a:bodyPr spcFirstLastPara="1" wrap="square" lIns="91425" tIns="45700" rIns="91425" bIns="45700" anchor="b" anchorCtr="0">
            <a:noAutofit/>
          </a:bodyPr>
          <a:lstStyle/>
          <a:p>
            <a:pPr marL="0" lvl="0" indent="0" rtl="0">
              <a:lnSpc>
                <a:spcPct val="90000"/>
              </a:lnSpc>
              <a:spcBef>
                <a:spcPts val="0"/>
              </a:spcBef>
              <a:spcAft>
                <a:spcPts val="0"/>
              </a:spcAft>
              <a:buNone/>
            </a:pPr>
            <a:r>
              <a:rPr lang="en-US" sz="2400" b="1">
                <a:solidFill>
                  <a:srgbClr val="595959"/>
                </a:solidFill>
              </a:rPr>
              <a:t>Cluster Resources</a:t>
            </a:r>
            <a:endParaRPr sz="2400" b="1">
              <a:solidFill>
                <a:srgbClr val="595959"/>
              </a:solidFill>
            </a:endParaRPr>
          </a:p>
        </p:txBody>
      </p:sp>
      <p:grpSp>
        <p:nvGrpSpPr>
          <p:cNvPr id="1601" name="Shape 1601"/>
          <p:cNvGrpSpPr/>
          <p:nvPr/>
        </p:nvGrpSpPr>
        <p:grpSpPr>
          <a:xfrm>
            <a:off x="3340694" y="2883206"/>
            <a:ext cx="1840376" cy="1499895"/>
            <a:chOff x="3344324" y="1884850"/>
            <a:chExt cx="1465501" cy="1209300"/>
          </a:xfrm>
        </p:grpSpPr>
        <p:grpSp>
          <p:nvGrpSpPr>
            <p:cNvPr id="1602" name="Shape 1602"/>
            <p:cNvGrpSpPr/>
            <p:nvPr/>
          </p:nvGrpSpPr>
          <p:grpSpPr>
            <a:xfrm>
              <a:off x="3344324" y="1884850"/>
              <a:ext cx="1465501" cy="1209300"/>
              <a:chOff x="3344324" y="1884850"/>
              <a:chExt cx="1465501" cy="1209300"/>
            </a:xfrm>
          </p:grpSpPr>
          <p:sp>
            <p:nvSpPr>
              <p:cNvPr id="1603" name="Shape 1603"/>
              <p:cNvSpPr/>
              <p:nvPr/>
            </p:nvSpPr>
            <p:spPr>
              <a:xfrm>
                <a:off x="3344325" y="1884850"/>
                <a:ext cx="1465500" cy="1209300"/>
              </a:xfrm>
              <a:prstGeom prst="roundRect">
                <a:avLst>
                  <a:gd name="adj" fmla="val 1856"/>
                </a:avLst>
              </a:prstGeom>
              <a:noFill/>
              <a:ln w="28575" cap="flat" cmpd="sng">
                <a:solidFill>
                  <a:srgbClr val="445D6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sym typeface="Arial"/>
                </a:endParaRPr>
              </a:p>
            </p:txBody>
          </p:sp>
          <p:sp>
            <p:nvSpPr>
              <p:cNvPr id="1604" name="Shape 1604"/>
              <p:cNvSpPr/>
              <p:nvPr/>
            </p:nvSpPr>
            <p:spPr>
              <a:xfrm>
                <a:off x="3344324" y="1884850"/>
                <a:ext cx="1079400" cy="225300"/>
              </a:xfrm>
              <a:prstGeom prst="roundRect">
                <a:avLst>
                  <a:gd name="adj" fmla="val 16352"/>
                </a:avLst>
              </a:prstGeom>
              <a:solidFill>
                <a:srgbClr val="445D6E"/>
              </a:solidFill>
              <a:ln w="28575" cap="flat" cmpd="sng">
                <a:solidFill>
                  <a:srgbClr val="445D6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FFFFFF"/>
                    </a:solidFill>
                    <a:latin typeface="Open Sans"/>
                    <a:ea typeface="Open Sans"/>
                    <a:cs typeface="Open Sans"/>
                    <a:sym typeface="Open Sans"/>
                  </a:rPr>
                  <a:t>container 1</a:t>
                </a:r>
                <a:endParaRPr sz="1600" b="0" i="0" u="none" strike="noStrike" cap="none" dirty="0">
                  <a:solidFill>
                    <a:srgbClr val="FFFFFF"/>
                  </a:solidFill>
                  <a:latin typeface="Open Sans"/>
                  <a:ea typeface="Open Sans"/>
                  <a:cs typeface="Open Sans"/>
                  <a:sym typeface="Open Sans"/>
                </a:endParaRPr>
              </a:p>
            </p:txBody>
          </p:sp>
        </p:grpSp>
        <p:sp>
          <p:nvSpPr>
            <p:cNvPr id="1605" name="Shape 1605"/>
            <p:cNvSpPr/>
            <p:nvPr/>
          </p:nvSpPr>
          <p:spPr>
            <a:xfrm>
              <a:off x="3730425" y="2418300"/>
              <a:ext cx="693300" cy="306900"/>
            </a:xfrm>
            <a:prstGeom prst="roundRect">
              <a:avLst>
                <a:gd name="adj" fmla="val 16352"/>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FFFFFF"/>
                  </a:solidFill>
                  <a:latin typeface="Open Sans"/>
                  <a:ea typeface="Open Sans"/>
                  <a:cs typeface="Open Sans"/>
                  <a:sym typeface="Open Sans"/>
                </a:rPr>
                <a:t>app</a:t>
              </a:r>
              <a:endParaRPr sz="1900" b="0" i="0" u="none" strike="noStrike" cap="none" dirty="0">
                <a:solidFill>
                  <a:srgbClr val="FFFFFF"/>
                </a:solidFill>
                <a:latin typeface="Open Sans"/>
                <a:ea typeface="Open Sans"/>
                <a:cs typeface="Open Sans"/>
                <a:sym typeface="Open Sans"/>
              </a:endParaRPr>
            </a:p>
          </p:txBody>
        </p:sp>
      </p:grpSp>
      <p:grpSp>
        <p:nvGrpSpPr>
          <p:cNvPr id="1606" name="Shape 1606"/>
          <p:cNvGrpSpPr/>
          <p:nvPr/>
        </p:nvGrpSpPr>
        <p:grpSpPr>
          <a:xfrm>
            <a:off x="7230459" y="2883206"/>
            <a:ext cx="1840376" cy="1499895"/>
            <a:chOff x="3344324" y="1884850"/>
            <a:chExt cx="1465501" cy="1209300"/>
          </a:xfrm>
        </p:grpSpPr>
        <p:grpSp>
          <p:nvGrpSpPr>
            <p:cNvPr id="1607" name="Shape 1607"/>
            <p:cNvGrpSpPr/>
            <p:nvPr/>
          </p:nvGrpSpPr>
          <p:grpSpPr>
            <a:xfrm>
              <a:off x="3344324" y="1884850"/>
              <a:ext cx="1465501" cy="1209300"/>
              <a:chOff x="3344324" y="1884850"/>
              <a:chExt cx="1465501" cy="1209300"/>
            </a:xfrm>
          </p:grpSpPr>
          <p:sp>
            <p:nvSpPr>
              <p:cNvPr id="1608" name="Shape 1608"/>
              <p:cNvSpPr/>
              <p:nvPr/>
            </p:nvSpPr>
            <p:spPr>
              <a:xfrm>
                <a:off x="3344325" y="1884850"/>
                <a:ext cx="1465500" cy="1209300"/>
              </a:xfrm>
              <a:prstGeom prst="roundRect">
                <a:avLst>
                  <a:gd name="adj" fmla="val 1856"/>
                </a:avLst>
              </a:prstGeom>
              <a:noFill/>
              <a:ln w="28575" cap="flat" cmpd="sng">
                <a:solidFill>
                  <a:srgbClr val="445D6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sym typeface="Arial"/>
                </a:endParaRPr>
              </a:p>
            </p:txBody>
          </p:sp>
          <p:sp>
            <p:nvSpPr>
              <p:cNvPr id="1609" name="Shape 1609"/>
              <p:cNvSpPr/>
              <p:nvPr/>
            </p:nvSpPr>
            <p:spPr>
              <a:xfrm>
                <a:off x="3344324" y="1884850"/>
                <a:ext cx="1079400" cy="225300"/>
              </a:xfrm>
              <a:prstGeom prst="roundRect">
                <a:avLst>
                  <a:gd name="adj" fmla="val 16352"/>
                </a:avLst>
              </a:prstGeom>
              <a:solidFill>
                <a:srgbClr val="445D6E"/>
              </a:solidFill>
              <a:ln w="28575" cap="flat" cmpd="sng">
                <a:solidFill>
                  <a:srgbClr val="445D6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container 2</a:t>
                </a:r>
                <a:endParaRPr sz="1600" b="0" i="0" u="none" strike="noStrike" cap="none">
                  <a:solidFill>
                    <a:srgbClr val="FFFFFF"/>
                  </a:solidFill>
                  <a:latin typeface="Open Sans"/>
                  <a:ea typeface="Open Sans"/>
                  <a:cs typeface="Open Sans"/>
                  <a:sym typeface="Open Sans"/>
                </a:endParaRPr>
              </a:p>
            </p:txBody>
          </p:sp>
        </p:grpSp>
        <p:sp>
          <p:nvSpPr>
            <p:cNvPr id="1610" name="Shape 1610"/>
            <p:cNvSpPr/>
            <p:nvPr/>
          </p:nvSpPr>
          <p:spPr>
            <a:xfrm>
              <a:off x="3730425" y="2418300"/>
              <a:ext cx="693300" cy="306900"/>
            </a:xfrm>
            <a:prstGeom prst="roundRect">
              <a:avLst>
                <a:gd name="adj" fmla="val 16352"/>
              </a:avLst>
            </a:prstGeom>
            <a:solidFill>
              <a:srgbClr val="1AAAF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Open Sans"/>
                  <a:ea typeface="Open Sans"/>
                  <a:cs typeface="Open Sans"/>
                  <a:sym typeface="Open Sans"/>
                </a:rPr>
                <a:t>app</a:t>
              </a:r>
              <a:endParaRPr sz="1900" b="0" i="0" u="none" strike="noStrike" cap="none">
                <a:solidFill>
                  <a:srgbClr val="FFFFFF"/>
                </a:solidFill>
                <a:latin typeface="Open Sans"/>
                <a:ea typeface="Open Sans"/>
                <a:cs typeface="Open Sans"/>
                <a:sym typeface="Open Sans"/>
              </a:endParaRPr>
            </a:p>
          </p:txBody>
        </p:sp>
      </p:grpSp>
      <p:sp>
        <p:nvSpPr>
          <p:cNvPr id="1611" name="Shape 1611"/>
          <p:cNvSpPr/>
          <p:nvPr/>
        </p:nvSpPr>
        <p:spPr>
          <a:xfrm>
            <a:off x="2314208" y="5433007"/>
            <a:ext cx="25806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EFEFEF"/>
                </a:solidFill>
                <a:latin typeface="Open Sans"/>
                <a:ea typeface="Open Sans"/>
                <a:cs typeface="Open Sans"/>
                <a:sym typeface="Open Sans"/>
              </a:rPr>
              <a:t>host</a:t>
            </a:r>
            <a:endParaRPr sz="1600" b="0" i="0" u="none" strike="noStrike" cap="none" dirty="0">
              <a:solidFill>
                <a:srgbClr val="EFEFEF"/>
              </a:solidFill>
              <a:latin typeface="Open Sans"/>
              <a:ea typeface="Open Sans"/>
              <a:cs typeface="Open Sans"/>
              <a:sym typeface="Open Sans"/>
            </a:endParaRPr>
          </a:p>
        </p:txBody>
      </p:sp>
      <p:sp>
        <p:nvSpPr>
          <p:cNvPr id="1612" name="Shape 1612"/>
          <p:cNvSpPr/>
          <p:nvPr/>
        </p:nvSpPr>
        <p:spPr>
          <a:xfrm>
            <a:off x="2314208" y="5905265"/>
            <a:ext cx="24381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EFEFEF"/>
                </a:solidFill>
                <a:latin typeface="Open Sans"/>
                <a:ea typeface="Open Sans"/>
                <a:cs typeface="Open Sans"/>
                <a:sym typeface="Open Sans"/>
              </a:rPr>
              <a:t>CPU</a:t>
            </a:r>
            <a:endParaRPr sz="1600" b="0" i="0" u="none" strike="noStrike" cap="none" dirty="0">
              <a:solidFill>
                <a:srgbClr val="EFEFEF"/>
              </a:solidFill>
              <a:latin typeface="Open Sans"/>
              <a:ea typeface="Open Sans"/>
              <a:cs typeface="Open Sans"/>
              <a:sym typeface="Open Sans"/>
            </a:endParaRPr>
          </a:p>
        </p:txBody>
      </p:sp>
      <p:sp>
        <p:nvSpPr>
          <p:cNvPr id="1613" name="Shape 1613"/>
          <p:cNvSpPr/>
          <p:nvPr/>
        </p:nvSpPr>
        <p:spPr>
          <a:xfrm>
            <a:off x="4895068" y="5905265"/>
            <a:ext cx="16290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memory</a:t>
            </a:r>
            <a:endParaRPr sz="1600" b="0" i="0" u="none" strike="noStrike" cap="none">
              <a:solidFill>
                <a:srgbClr val="EFEFEF"/>
              </a:solidFill>
              <a:latin typeface="Open Sans"/>
              <a:ea typeface="Open Sans"/>
              <a:cs typeface="Open Sans"/>
              <a:sym typeface="Open Sans"/>
            </a:endParaRPr>
          </a:p>
        </p:txBody>
      </p:sp>
      <p:sp>
        <p:nvSpPr>
          <p:cNvPr id="1614" name="Shape 1614"/>
          <p:cNvSpPr/>
          <p:nvPr/>
        </p:nvSpPr>
        <p:spPr>
          <a:xfrm>
            <a:off x="6667015" y="5905265"/>
            <a:ext cx="20163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I/O</a:t>
            </a:r>
            <a:endParaRPr sz="1600" b="0" i="0" u="none" strike="noStrike" cap="none">
              <a:solidFill>
                <a:srgbClr val="EFEFEF"/>
              </a:solidFill>
              <a:latin typeface="Open Sans"/>
              <a:ea typeface="Open Sans"/>
              <a:cs typeface="Open Sans"/>
              <a:sym typeface="Open Sans"/>
            </a:endParaRPr>
          </a:p>
        </p:txBody>
      </p:sp>
      <p:sp>
        <p:nvSpPr>
          <p:cNvPr id="1615" name="Shape 1615"/>
          <p:cNvSpPr/>
          <p:nvPr/>
        </p:nvSpPr>
        <p:spPr>
          <a:xfrm>
            <a:off x="8825899" y="5905265"/>
            <a:ext cx="13257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storage</a:t>
            </a:r>
            <a:endParaRPr sz="1600" b="0" i="0" u="none" strike="noStrike" cap="none">
              <a:solidFill>
                <a:srgbClr val="EFEFEF"/>
              </a:solidFill>
              <a:latin typeface="Open Sans"/>
              <a:ea typeface="Open Sans"/>
              <a:cs typeface="Open Sans"/>
              <a:sym typeface="Open Sans"/>
            </a:endParaRPr>
          </a:p>
        </p:txBody>
      </p:sp>
      <p:sp>
        <p:nvSpPr>
          <p:cNvPr id="1616" name="Shape 1616"/>
          <p:cNvSpPr/>
          <p:nvPr/>
        </p:nvSpPr>
        <p:spPr>
          <a:xfrm>
            <a:off x="2314210" y="4931942"/>
            <a:ext cx="14499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EFEFEF"/>
                </a:solidFill>
                <a:latin typeface="Open Sans"/>
                <a:ea typeface="Open Sans"/>
                <a:cs typeface="Open Sans"/>
                <a:sym typeface="Open Sans"/>
              </a:rPr>
              <a:t>secrets</a:t>
            </a:r>
            <a:endParaRPr sz="1600" b="0" i="0" u="none" strike="noStrike" cap="none" dirty="0">
              <a:solidFill>
                <a:srgbClr val="EFEFEF"/>
              </a:solidFill>
              <a:latin typeface="Open Sans"/>
              <a:ea typeface="Open Sans"/>
              <a:cs typeface="Open Sans"/>
              <a:sym typeface="Open Sans"/>
            </a:endParaRPr>
          </a:p>
        </p:txBody>
      </p:sp>
      <p:sp>
        <p:nvSpPr>
          <p:cNvPr id="1617" name="Shape 1617"/>
          <p:cNvSpPr/>
          <p:nvPr/>
        </p:nvSpPr>
        <p:spPr>
          <a:xfrm>
            <a:off x="3897705" y="4931942"/>
            <a:ext cx="14499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images</a:t>
            </a:r>
            <a:endParaRPr sz="1600" b="0" i="0" u="none" strike="noStrike" cap="none">
              <a:solidFill>
                <a:srgbClr val="EFEFEF"/>
              </a:solidFill>
              <a:latin typeface="Open Sans"/>
              <a:ea typeface="Open Sans"/>
              <a:cs typeface="Open Sans"/>
              <a:sym typeface="Open Sans"/>
            </a:endParaRPr>
          </a:p>
        </p:txBody>
      </p:sp>
      <p:sp>
        <p:nvSpPr>
          <p:cNvPr id="1618" name="Shape 1618"/>
          <p:cNvSpPr/>
          <p:nvPr/>
        </p:nvSpPr>
        <p:spPr>
          <a:xfrm>
            <a:off x="5481201" y="4931942"/>
            <a:ext cx="14499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networks</a:t>
            </a:r>
            <a:endParaRPr sz="1600" b="0" i="0" u="none" strike="noStrike" cap="none">
              <a:solidFill>
                <a:srgbClr val="EFEFEF"/>
              </a:solidFill>
              <a:latin typeface="Open Sans"/>
              <a:ea typeface="Open Sans"/>
              <a:cs typeface="Open Sans"/>
              <a:sym typeface="Open Sans"/>
            </a:endParaRPr>
          </a:p>
        </p:txBody>
      </p:sp>
      <p:sp>
        <p:nvSpPr>
          <p:cNvPr id="1619" name="Shape 1619"/>
          <p:cNvSpPr/>
          <p:nvPr/>
        </p:nvSpPr>
        <p:spPr>
          <a:xfrm>
            <a:off x="7064696" y="4931942"/>
            <a:ext cx="14499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volumes</a:t>
            </a:r>
            <a:endParaRPr sz="1600" b="0" i="0" u="none" strike="noStrike" cap="none">
              <a:solidFill>
                <a:srgbClr val="EFEFEF"/>
              </a:solidFill>
              <a:latin typeface="Open Sans"/>
              <a:ea typeface="Open Sans"/>
              <a:cs typeface="Open Sans"/>
              <a:sym typeface="Open Sans"/>
            </a:endParaRPr>
          </a:p>
        </p:txBody>
      </p:sp>
      <p:sp>
        <p:nvSpPr>
          <p:cNvPr id="1620" name="Shape 1620"/>
          <p:cNvSpPr/>
          <p:nvPr/>
        </p:nvSpPr>
        <p:spPr>
          <a:xfrm>
            <a:off x="8648192" y="4931942"/>
            <a:ext cx="1503300" cy="354900"/>
          </a:xfrm>
          <a:prstGeom prst="roundRect">
            <a:avLst>
              <a:gd name="adj" fmla="val 16667"/>
            </a:avLst>
          </a:prstGeom>
          <a:solidFill>
            <a:srgbClr val="4990E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services</a:t>
            </a:r>
            <a:endParaRPr sz="1600" b="0" i="0" u="none" strike="noStrike" cap="none">
              <a:solidFill>
                <a:srgbClr val="EFEFEF"/>
              </a:solidFill>
              <a:latin typeface="Open Sans"/>
              <a:ea typeface="Open Sans"/>
              <a:cs typeface="Open Sans"/>
              <a:sym typeface="Open Sans"/>
            </a:endParaRPr>
          </a:p>
        </p:txBody>
      </p:sp>
      <p:sp>
        <p:nvSpPr>
          <p:cNvPr id="1621" name="Shape 1621"/>
          <p:cNvSpPr txBox="1"/>
          <p:nvPr/>
        </p:nvSpPr>
        <p:spPr>
          <a:xfrm>
            <a:off x="615951" y="4931942"/>
            <a:ext cx="1783800" cy="354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dirty="0">
                <a:solidFill>
                  <a:srgbClr val="4990E2"/>
                </a:solidFill>
                <a:latin typeface="Open Sans"/>
                <a:ea typeface="Open Sans"/>
                <a:cs typeface="Open Sans"/>
                <a:sym typeface="Open Sans"/>
              </a:rPr>
              <a:t>virtual resources</a:t>
            </a:r>
            <a:endParaRPr sz="1300" b="0" i="0" u="none" strike="noStrike" cap="none" dirty="0">
              <a:solidFill>
                <a:srgbClr val="4990E2"/>
              </a:solidFill>
              <a:sym typeface="Arial"/>
            </a:endParaRPr>
          </a:p>
        </p:txBody>
      </p:sp>
      <p:sp>
        <p:nvSpPr>
          <p:cNvPr id="1622" name="Shape 1622"/>
          <p:cNvSpPr txBox="1"/>
          <p:nvPr/>
        </p:nvSpPr>
        <p:spPr>
          <a:xfrm>
            <a:off x="615951" y="5675090"/>
            <a:ext cx="1783800" cy="354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dirty="0">
                <a:solidFill>
                  <a:srgbClr val="212121"/>
                </a:solidFill>
                <a:latin typeface="Open Sans"/>
                <a:ea typeface="Open Sans"/>
                <a:cs typeface="Open Sans"/>
                <a:sym typeface="Open Sans"/>
              </a:rPr>
              <a:t>physical resources</a:t>
            </a:r>
            <a:endParaRPr sz="1300" b="0" i="0" u="none" strike="noStrike" cap="none" dirty="0">
              <a:solidFill>
                <a:srgbClr val="212121"/>
              </a:solidFill>
              <a:sym typeface="Arial"/>
            </a:endParaRPr>
          </a:p>
        </p:txBody>
      </p:sp>
      <p:cxnSp>
        <p:nvCxnSpPr>
          <p:cNvPr id="1623" name="Shape 1623"/>
          <p:cNvCxnSpPr/>
          <p:nvPr/>
        </p:nvCxnSpPr>
        <p:spPr>
          <a:xfrm>
            <a:off x="6206077" y="2642899"/>
            <a:ext cx="0" cy="1854600"/>
          </a:xfrm>
          <a:prstGeom prst="straightConnector1">
            <a:avLst/>
          </a:prstGeom>
          <a:noFill/>
          <a:ln w="9525" cap="flat" cmpd="sng">
            <a:solidFill>
              <a:srgbClr val="254356"/>
            </a:solidFill>
            <a:prstDash val="dot"/>
            <a:round/>
            <a:headEnd type="none" w="sm" len="sm"/>
            <a:tailEnd type="none" w="sm" len="sm"/>
          </a:ln>
        </p:spPr>
      </p:cxnSp>
      <p:pic>
        <p:nvPicPr>
          <p:cNvPr id="1624" name="Shape 1624"/>
          <p:cNvPicPr preferRelativeResize="0"/>
          <p:nvPr/>
        </p:nvPicPr>
        <p:blipFill rotWithShape="1">
          <a:blip r:embed="rId4">
            <a:alphaModFix/>
          </a:blip>
          <a:srcRect/>
          <a:stretch/>
        </p:blipFill>
        <p:spPr>
          <a:xfrm>
            <a:off x="1128635" y="1893850"/>
            <a:ext cx="758424" cy="749041"/>
          </a:xfrm>
          <a:prstGeom prst="rect">
            <a:avLst/>
          </a:prstGeom>
          <a:noFill/>
          <a:ln>
            <a:noFill/>
          </a:ln>
        </p:spPr>
      </p:pic>
      <p:sp>
        <p:nvSpPr>
          <p:cNvPr id="1625" name="Shape 1625"/>
          <p:cNvSpPr txBox="1"/>
          <p:nvPr/>
        </p:nvSpPr>
        <p:spPr>
          <a:xfrm>
            <a:off x="543354" y="1428275"/>
            <a:ext cx="19290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999999"/>
                </a:solidFill>
                <a:latin typeface="Open Sans"/>
                <a:ea typeface="Open Sans"/>
                <a:cs typeface="Open Sans"/>
                <a:sym typeface="Open Sans"/>
              </a:rPr>
              <a:t>infra admins</a:t>
            </a:r>
            <a:endParaRPr sz="1900" b="0" i="0" u="none" strike="noStrike" cap="none" dirty="0">
              <a:solidFill>
                <a:srgbClr val="999999"/>
              </a:solidFill>
              <a:latin typeface="Open Sans"/>
              <a:ea typeface="Open Sans"/>
              <a:cs typeface="Open Sans"/>
              <a:sym typeface="Open Sans"/>
            </a:endParaRPr>
          </a:p>
        </p:txBody>
      </p:sp>
      <p:pic>
        <p:nvPicPr>
          <p:cNvPr id="1626" name="Shape 1626"/>
          <p:cNvPicPr preferRelativeResize="0"/>
          <p:nvPr/>
        </p:nvPicPr>
        <p:blipFill rotWithShape="1">
          <a:blip r:embed="rId4">
            <a:alphaModFix/>
          </a:blip>
          <a:srcRect/>
          <a:stretch/>
        </p:blipFill>
        <p:spPr>
          <a:xfrm>
            <a:off x="3005658" y="1893850"/>
            <a:ext cx="758424" cy="749041"/>
          </a:xfrm>
          <a:prstGeom prst="rect">
            <a:avLst/>
          </a:prstGeom>
          <a:noFill/>
          <a:ln>
            <a:noFill/>
          </a:ln>
        </p:spPr>
      </p:pic>
      <p:sp>
        <p:nvSpPr>
          <p:cNvPr id="1627" name="Shape 1627"/>
          <p:cNvSpPr txBox="1"/>
          <p:nvPr/>
        </p:nvSpPr>
        <p:spPr>
          <a:xfrm>
            <a:off x="2570387" y="1428275"/>
            <a:ext cx="16290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999999"/>
                </a:solidFill>
                <a:latin typeface="Open Sans"/>
                <a:ea typeface="Open Sans"/>
                <a:cs typeface="Open Sans"/>
                <a:sym typeface="Open Sans"/>
              </a:rPr>
              <a:t>developers</a:t>
            </a:r>
            <a:endParaRPr sz="1900" b="0" i="0" u="none" strike="noStrike" cap="none" dirty="0">
              <a:solidFill>
                <a:srgbClr val="999999"/>
              </a:solidFill>
              <a:latin typeface="Open Sans"/>
              <a:ea typeface="Open Sans"/>
              <a:cs typeface="Open Sans"/>
              <a:sym typeface="Open Sans"/>
            </a:endParaRPr>
          </a:p>
        </p:txBody>
      </p:sp>
      <p:pic>
        <p:nvPicPr>
          <p:cNvPr id="1628" name="Shape 1628"/>
          <p:cNvPicPr preferRelativeResize="0"/>
          <p:nvPr/>
        </p:nvPicPr>
        <p:blipFill rotWithShape="1">
          <a:blip r:embed="rId4">
            <a:alphaModFix/>
          </a:blip>
          <a:srcRect/>
          <a:stretch/>
        </p:blipFill>
        <p:spPr>
          <a:xfrm>
            <a:off x="5490660" y="1893850"/>
            <a:ext cx="758424" cy="749041"/>
          </a:xfrm>
          <a:prstGeom prst="rect">
            <a:avLst/>
          </a:prstGeom>
          <a:noFill/>
          <a:ln>
            <a:noFill/>
          </a:ln>
        </p:spPr>
      </p:pic>
      <p:sp>
        <p:nvSpPr>
          <p:cNvPr id="1629" name="Shape 1629"/>
          <p:cNvSpPr txBox="1"/>
          <p:nvPr/>
        </p:nvSpPr>
        <p:spPr>
          <a:xfrm>
            <a:off x="4038815" y="1428275"/>
            <a:ext cx="36621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999999"/>
                </a:solidFill>
                <a:latin typeface="Open Sans"/>
                <a:ea typeface="Open Sans"/>
                <a:cs typeface="Open Sans"/>
                <a:sym typeface="Open Sans"/>
              </a:rPr>
              <a:t>production operations</a:t>
            </a:r>
            <a:endParaRPr sz="1900" b="0" i="0" u="none" strike="noStrike" cap="none">
              <a:solidFill>
                <a:srgbClr val="999999"/>
              </a:solidFill>
              <a:latin typeface="Open Sans"/>
              <a:ea typeface="Open Sans"/>
              <a:cs typeface="Open Sans"/>
              <a:sym typeface="Open Sans"/>
            </a:endParaRPr>
          </a:p>
        </p:txBody>
      </p:sp>
      <p:pic>
        <p:nvPicPr>
          <p:cNvPr id="1630" name="Shape 1630"/>
          <p:cNvPicPr preferRelativeResize="0"/>
          <p:nvPr/>
        </p:nvPicPr>
        <p:blipFill rotWithShape="1">
          <a:blip r:embed="rId4">
            <a:alphaModFix/>
          </a:blip>
          <a:srcRect/>
          <a:stretch/>
        </p:blipFill>
        <p:spPr>
          <a:xfrm>
            <a:off x="7605825" y="1893850"/>
            <a:ext cx="758424" cy="749041"/>
          </a:xfrm>
          <a:prstGeom prst="rect">
            <a:avLst/>
          </a:prstGeom>
          <a:noFill/>
          <a:ln>
            <a:noFill/>
          </a:ln>
        </p:spPr>
      </p:pic>
      <p:sp>
        <p:nvSpPr>
          <p:cNvPr id="1631" name="Shape 1631"/>
          <p:cNvSpPr txBox="1"/>
          <p:nvPr/>
        </p:nvSpPr>
        <p:spPr>
          <a:xfrm>
            <a:off x="7272530" y="1428276"/>
            <a:ext cx="14250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999999"/>
                </a:solidFill>
                <a:latin typeface="Open Sans"/>
                <a:ea typeface="Open Sans"/>
                <a:cs typeface="Open Sans"/>
                <a:sym typeface="Open Sans"/>
              </a:rPr>
              <a:t>security</a:t>
            </a:r>
            <a:endParaRPr sz="1900" b="0" i="0" u="none" strike="noStrike" cap="none">
              <a:solidFill>
                <a:srgbClr val="999999"/>
              </a:solidFill>
              <a:latin typeface="Open Sans"/>
              <a:ea typeface="Open Sans"/>
              <a:cs typeface="Open Sans"/>
              <a:sym typeface="Open Sans"/>
            </a:endParaRPr>
          </a:p>
        </p:txBody>
      </p:sp>
      <p:pic>
        <p:nvPicPr>
          <p:cNvPr id="1632" name="Shape 1632"/>
          <p:cNvPicPr preferRelativeResize="0"/>
          <p:nvPr/>
        </p:nvPicPr>
        <p:blipFill rotWithShape="1">
          <a:blip r:embed="rId4">
            <a:alphaModFix/>
          </a:blip>
          <a:srcRect/>
          <a:stretch/>
        </p:blipFill>
        <p:spPr>
          <a:xfrm>
            <a:off x="9495752" y="1893850"/>
            <a:ext cx="758424" cy="749041"/>
          </a:xfrm>
          <a:prstGeom prst="rect">
            <a:avLst/>
          </a:prstGeom>
          <a:noFill/>
          <a:ln>
            <a:noFill/>
          </a:ln>
        </p:spPr>
      </p:pic>
      <p:sp>
        <p:nvSpPr>
          <p:cNvPr id="1633" name="Shape 1633"/>
          <p:cNvSpPr txBox="1"/>
          <p:nvPr/>
        </p:nvSpPr>
        <p:spPr>
          <a:xfrm>
            <a:off x="8954727" y="1428275"/>
            <a:ext cx="1840500" cy="327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999999"/>
                </a:solidFill>
                <a:latin typeface="Open Sans"/>
                <a:ea typeface="Open Sans"/>
                <a:cs typeface="Open Sans"/>
                <a:sym typeface="Open Sans"/>
              </a:rPr>
              <a:t>monitoring</a:t>
            </a:r>
            <a:endParaRPr sz="1900" b="0" i="0" u="none" strike="noStrike" cap="none">
              <a:solidFill>
                <a:srgbClr val="999999"/>
              </a:solidFill>
              <a:latin typeface="Open Sans"/>
              <a:ea typeface="Open Sans"/>
              <a:cs typeface="Open Sans"/>
              <a:sym typeface="Open Sans"/>
            </a:endParaRPr>
          </a:p>
        </p:txBody>
      </p:sp>
      <p:sp>
        <p:nvSpPr>
          <p:cNvPr id="1634" name="Shape 1634"/>
          <p:cNvSpPr/>
          <p:nvPr/>
        </p:nvSpPr>
        <p:spPr>
          <a:xfrm>
            <a:off x="5007561" y="5433007"/>
            <a:ext cx="25806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host</a:t>
            </a:r>
            <a:endParaRPr sz="1600" b="0" i="0" u="none" strike="noStrike" cap="none">
              <a:solidFill>
                <a:srgbClr val="EFEFEF"/>
              </a:solidFill>
              <a:latin typeface="Open Sans"/>
              <a:ea typeface="Open Sans"/>
              <a:cs typeface="Open Sans"/>
              <a:sym typeface="Open Sans"/>
            </a:endParaRPr>
          </a:p>
        </p:txBody>
      </p:sp>
      <p:sp>
        <p:nvSpPr>
          <p:cNvPr id="1635" name="Shape 1635"/>
          <p:cNvSpPr/>
          <p:nvPr/>
        </p:nvSpPr>
        <p:spPr>
          <a:xfrm>
            <a:off x="7700916" y="5433007"/>
            <a:ext cx="2454000" cy="354900"/>
          </a:xfrm>
          <a:prstGeom prst="roundRect">
            <a:avLst>
              <a:gd name="adj" fmla="val 16667"/>
            </a:avLst>
          </a:prstGeom>
          <a:solidFill>
            <a:srgbClr val="00CBCA"/>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EFEFEF"/>
                </a:solidFill>
                <a:latin typeface="Open Sans"/>
                <a:ea typeface="Open Sans"/>
                <a:cs typeface="Open Sans"/>
                <a:sym typeface="Open Sans"/>
              </a:rPr>
              <a:t>host</a:t>
            </a:r>
            <a:endParaRPr sz="1600" b="0" i="0" u="none" strike="noStrike" cap="none">
              <a:solidFill>
                <a:srgbClr val="EFEFEF"/>
              </a:solidFill>
              <a:latin typeface="Open Sans"/>
              <a:ea typeface="Open Sans"/>
              <a:cs typeface="Open Sans"/>
              <a:sym typeface="Open Sans"/>
            </a:endParaRPr>
          </a:p>
        </p:txBody>
      </p:sp>
      <p:sp>
        <p:nvSpPr>
          <p:cNvPr id="1636" name="Shape 1636"/>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37" name="Shape 1637"/>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Shape 16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35</a:t>
            </a:fld>
            <a:endParaRPr sz="1200">
              <a:solidFill>
                <a:srgbClr val="888888"/>
              </a:solidFill>
              <a:latin typeface="Calibri"/>
              <a:ea typeface="Calibri"/>
              <a:cs typeface="Calibri"/>
              <a:sym typeface="Calibri"/>
            </a:endParaRPr>
          </a:p>
        </p:txBody>
      </p:sp>
      <p:pic>
        <p:nvPicPr>
          <p:cNvPr id="1644" name="Shape 1644"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645" name="Shape 1645"/>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646" name="Shape 1646"/>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47" name="Shape 1647"/>
          <p:cNvPicPr preferRelativeResize="0"/>
          <p:nvPr/>
        </p:nvPicPr>
        <p:blipFill>
          <a:blip r:embed="rId4">
            <a:alphaModFix/>
          </a:blip>
          <a:stretch>
            <a:fillRect/>
          </a:stretch>
        </p:blipFill>
        <p:spPr>
          <a:xfrm>
            <a:off x="339325" y="352248"/>
            <a:ext cx="681073" cy="565150"/>
          </a:xfrm>
          <a:prstGeom prst="rect">
            <a:avLst/>
          </a:prstGeom>
          <a:noFill/>
          <a:ln>
            <a:noFill/>
          </a:ln>
        </p:spPr>
      </p:pic>
      <p:sp>
        <p:nvSpPr>
          <p:cNvPr id="1648" name="Shape 1648"/>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a:latin typeface="Calibri"/>
                <a:ea typeface="Calibri"/>
                <a:cs typeface="Calibri"/>
                <a:sym typeface="Calibri"/>
              </a:rPr>
              <a:t>Docker Certified Infrastructure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Shape 16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36</a:t>
            </a:fld>
            <a:endParaRPr sz="1200">
              <a:solidFill>
                <a:srgbClr val="888888"/>
              </a:solidFill>
              <a:latin typeface="Calibri"/>
              <a:ea typeface="Calibri"/>
              <a:cs typeface="Calibri"/>
              <a:sym typeface="Calibri"/>
            </a:endParaRPr>
          </a:p>
        </p:txBody>
      </p:sp>
      <p:sp>
        <p:nvSpPr>
          <p:cNvPr id="1655" name="Shape 1655"/>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656" name="Shape 1656"/>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57" name="Shape 1657"/>
          <p:cNvPicPr preferRelativeResize="0"/>
          <p:nvPr/>
        </p:nvPicPr>
        <p:blipFill>
          <a:blip r:embed="rId3">
            <a:alphaModFix/>
          </a:blip>
          <a:stretch>
            <a:fillRect/>
          </a:stretch>
        </p:blipFill>
        <p:spPr>
          <a:xfrm>
            <a:off x="339325" y="352248"/>
            <a:ext cx="681073" cy="565150"/>
          </a:xfrm>
          <a:prstGeom prst="rect">
            <a:avLst/>
          </a:prstGeom>
          <a:noFill/>
          <a:ln>
            <a:noFill/>
          </a:ln>
        </p:spPr>
      </p:pic>
      <p:sp>
        <p:nvSpPr>
          <p:cNvPr id="1658" name="Shape 1658"/>
          <p:cNvSpPr txBox="1">
            <a:spLocks noGrp="1"/>
          </p:cNvSpPr>
          <p:nvPr>
            <p:ph type="title" idx="4294967295"/>
          </p:nvPr>
        </p:nvSpPr>
        <p:spPr>
          <a:xfrm>
            <a:off x="195475" y="628725"/>
            <a:ext cx="11582400" cy="649500"/>
          </a:xfrm>
          <a:prstGeom prst="rect">
            <a:avLst/>
          </a:prstGeom>
        </p:spPr>
        <p:txBody>
          <a:bodyPr spcFirstLastPara="1" wrap="square" lIns="91425" tIns="45700" rIns="91425" bIns="45700" anchor="ctr" anchorCtr="0">
            <a:noAutofit/>
          </a:bodyPr>
          <a:lstStyle/>
          <a:p>
            <a:pPr marL="914400" marR="0" lvl="0" indent="457200" algn="l" rtl="0">
              <a:lnSpc>
                <a:spcPct val="90000"/>
              </a:lnSpc>
              <a:spcBef>
                <a:spcPts val="0"/>
              </a:spcBef>
              <a:spcAft>
                <a:spcPts val="0"/>
              </a:spcAft>
              <a:buNone/>
            </a:pPr>
            <a:r>
              <a:rPr lang="en-US" sz="3200" dirty="0">
                <a:solidFill>
                  <a:schemeClr val="lt1"/>
                </a:solidFill>
              </a:rPr>
              <a:t>Docker Certified Infrastructure:</a:t>
            </a:r>
            <a:endParaRPr sz="3200" dirty="0">
              <a:solidFill>
                <a:schemeClr val="lt1"/>
              </a:solidFill>
            </a:endParaRPr>
          </a:p>
          <a:p>
            <a:pPr marL="0" marR="0" lvl="0" indent="0" algn="l" rtl="0">
              <a:lnSpc>
                <a:spcPct val="90000"/>
              </a:lnSpc>
              <a:spcBef>
                <a:spcPts val="0"/>
              </a:spcBef>
              <a:spcAft>
                <a:spcPts val="0"/>
              </a:spcAft>
              <a:buNone/>
            </a:pPr>
            <a:br>
              <a:rPr lang="en-US" sz="2400" i="1" dirty="0">
                <a:solidFill>
                  <a:srgbClr val="00455E"/>
                </a:solidFill>
              </a:rPr>
            </a:br>
            <a:r>
              <a:rPr lang="en-US" sz="2400" i="1" dirty="0">
                <a:solidFill>
                  <a:srgbClr val="00455E"/>
                </a:solidFill>
              </a:rPr>
              <a:t>Reliably Deploy and Manage Docker Enterprise Edition On Your Infrastructure</a:t>
            </a:r>
            <a:endParaRPr sz="2400" i="1" dirty="0">
              <a:solidFill>
                <a:srgbClr val="00455E"/>
              </a:solidFill>
            </a:endParaRPr>
          </a:p>
        </p:txBody>
      </p:sp>
      <p:sp>
        <p:nvSpPr>
          <p:cNvPr id="1659" name="Shape 1659"/>
          <p:cNvSpPr txBox="1"/>
          <p:nvPr/>
        </p:nvSpPr>
        <p:spPr>
          <a:xfrm>
            <a:off x="1498078" y="3982750"/>
            <a:ext cx="1641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dirty="0"/>
              <a:t>Reference Architecture</a:t>
            </a:r>
            <a:endParaRPr sz="1900" dirty="0"/>
          </a:p>
        </p:txBody>
      </p:sp>
      <p:sp>
        <p:nvSpPr>
          <p:cNvPr id="1660" name="Shape 1660"/>
          <p:cNvSpPr txBox="1"/>
          <p:nvPr/>
        </p:nvSpPr>
        <p:spPr>
          <a:xfrm>
            <a:off x="5241075" y="3982750"/>
            <a:ext cx="1641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a:t>Automation &amp; Tooling</a:t>
            </a:r>
            <a:endParaRPr sz="1900"/>
          </a:p>
        </p:txBody>
      </p:sp>
      <p:sp>
        <p:nvSpPr>
          <p:cNvPr id="1661" name="Shape 1661"/>
          <p:cNvSpPr txBox="1"/>
          <p:nvPr/>
        </p:nvSpPr>
        <p:spPr>
          <a:xfrm>
            <a:off x="8978675" y="3982750"/>
            <a:ext cx="1641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a:t>Ecosystem Integration</a:t>
            </a:r>
            <a:endParaRPr sz="1900"/>
          </a:p>
        </p:txBody>
      </p:sp>
      <p:sp>
        <p:nvSpPr>
          <p:cNvPr id="1662" name="Shape 1662"/>
          <p:cNvSpPr txBox="1"/>
          <p:nvPr/>
        </p:nvSpPr>
        <p:spPr>
          <a:xfrm>
            <a:off x="1177078" y="4713483"/>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i="1" dirty="0">
                <a:solidFill>
                  <a:srgbClr val="797979"/>
                </a:solidFill>
              </a:rPr>
              <a:t>Detailed design and deployment considerations</a:t>
            </a:r>
            <a:endParaRPr sz="1300" i="1" dirty="0">
              <a:solidFill>
                <a:srgbClr val="797979"/>
              </a:solidFill>
            </a:endParaRPr>
          </a:p>
        </p:txBody>
      </p:sp>
      <p:sp>
        <p:nvSpPr>
          <p:cNvPr id="1663" name="Shape 1663"/>
          <p:cNvSpPr txBox="1"/>
          <p:nvPr/>
        </p:nvSpPr>
        <p:spPr>
          <a:xfrm>
            <a:off x="4920075" y="4713483"/>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i="1">
                <a:solidFill>
                  <a:srgbClr val="797979"/>
                </a:solidFill>
              </a:rPr>
              <a:t>Templates and scripts to automate deployment</a:t>
            </a:r>
            <a:endParaRPr sz="1300" i="1">
              <a:solidFill>
                <a:srgbClr val="797979"/>
              </a:solidFill>
            </a:endParaRPr>
          </a:p>
        </p:txBody>
      </p:sp>
      <p:sp>
        <p:nvSpPr>
          <p:cNvPr id="1664" name="Shape 1664"/>
          <p:cNvSpPr txBox="1"/>
          <p:nvPr/>
        </p:nvSpPr>
        <p:spPr>
          <a:xfrm>
            <a:off x="8657675" y="4713483"/>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i="1">
                <a:solidFill>
                  <a:srgbClr val="797979"/>
                </a:solidFill>
              </a:rPr>
              <a:t>Open, extensible work with popular 3rd party tools</a:t>
            </a:r>
            <a:endParaRPr sz="1300" i="1">
              <a:solidFill>
                <a:srgbClr val="797979"/>
              </a:solidFill>
            </a:endParaRPr>
          </a:p>
        </p:txBody>
      </p:sp>
      <p:sp>
        <p:nvSpPr>
          <p:cNvPr id="1665" name="Shape 1665"/>
          <p:cNvSpPr txBox="1"/>
          <p:nvPr/>
        </p:nvSpPr>
        <p:spPr>
          <a:xfrm>
            <a:off x="975183" y="5483875"/>
            <a:ext cx="26871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i="1" dirty="0">
                <a:solidFill>
                  <a:srgbClr val="00B050"/>
                </a:solidFill>
              </a:rPr>
              <a:t>Best practices developed in real world deployments</a:t>
            </a:r>
            <a:endParaRPr sz="1900" b="1" i="1" dirty="0">
              <a:solidFill>
                <a:srgbClr val="00B050"/>
              </a:solidFill>
            </a:endParaRPr>
          </a:p>
        </p:txBody>
      </p:sp>
      <p:sp>
        <p:nvSpPr>
          <p:cNvPr id="1666" name="Shape 1666"/>
          <p:cNvSpPr txBox="1"/>
          <p:nvPr/>
        </p:nvSpPr>
        <p:spPr>
          <a:xfrm>
            <a:off x="4883625" y="5483875"/>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i="1">
                <a:solidFill>
                  <a:srgbClr val="00B050"/>
                </a:solidFill>
              </a:rPr>
              <a:t>Spend more time on your apps</a:t>
            </a:r>
            <a:endParaRPr sz="1900" b="1" i="1">
              <a:solidFill>
                <a:srgbClr val="00B050"/>
              </a:solidFill>
            </a:endParaRPr>
          </a:p>
        </p:txBody>
      </p:sp>
      <p:sp>
        <p:nvSpPr>
          <p:cNvPr id="1667" name="Shape 1667"/>
          <p:cNvSpPr txBox="1"/>
          <p:nvPr/>
        </p:nvSpPr>
        <p:spPr>
          <a:xfrm>
            <a:off x="8663075" y="5483875"/>
            <a:ext cx="2283300" cy="77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i="1">
                <a:solidFill>
                  <a:srgbClr val="00B050"/>
                </a:solidFill>
              </a:rPr>
              <a:t>Integrate with what you have </a:t>
            </a:r>
            <a:endParaRPr sz="1900" b="1" i="1">
              <a:solidFill>
                <a:srgbClr val="00B050"/>
              </a:solidFill>
            </a:endParaRPr>
          </a:p>
        </p:txBody>
      </p:sp>
      <p:pic>
        <p:nvPicPr>
          <p:cNvPr id="1668" name="Shape 1668"/>
          <p:cNvPicPr preferRelativeResize="0"/>
          <p:nvPr/>
        </p:nvPicPr>
        <p:blipFill>
          <a:blip r:embed="rId4">
            <a:alphaModFix/>
          </a:blip>
          <a:stretch>
            <a:fillRect/>
          </a:stretch>
        </p:blipFill>
        <p:spPr>
          <a:xfrm>
            <a:off x="1607601" y="2056876"/>
            <a:ext cx="1346667" cy="1688967"/>
          </a:xfrm>
          <a:prstGeom prst="rect">
            <a:avLst/>
          </a:prstGeom>
          <a:noFill/>
          <a:ln>
            <a:noFill/>
          </a:ln>
        </p:spPr>
      </p:pic>
      <p:pic>
        <p:nvPicPr>
          <p:cNvPr id="1669" name="Shape 1669"/>
          <p:cNvPicPr preferRelativeResize="0"/>
          <p:nvPr/>
        </p:nvPicPr>
        <p:blipFill>
          <a:blip r:embed="rId5">
            <a:alphaModFix/>
          </a:blip>
          <a:stretch>
            <a:fillRect/>
          </a:stretch>
        </p:blipFill>
        <p:spPr>
          <a:xfrm>
            <a:off x="8723275" y="2107468"/>
            <a:ext cx="2144200" cy="1587784"/>
          </a:xfrm>
          <a:prstGeom prst="rect">
            <a:avLst/>
          </a:prstGeom>
          <a:noFill/>
          <a:ln>
            <a:noFill/>
          </a:ln>
        </p:spPr>
      </p:pic>
      <p:grpSp>
        <p:nvGrpSpPr>
          <p:cNvPr id="1670" name="Shape 1670"/>
          <p:cNvGrpSpPr/>
          <p:nvPr/>
        </p:nvGrpSpPr>
        <p:grpSpPr>
          <a:xfrm>
            <a:off x="5310709" y="2277453"/>
            <a:ext cx="1629306" cy="1248153"/>
            <a:chOff x="6146342" y="4260128"/>
            <a:chExt cx="2187575" cy="1784350"/>
          </a:xfrm>
        </p:grpSpPr>
        <p:sp>
          <p:nvSpPr>
            <p:cNvPr id="1671" name="Shape 1671"/>
            <p:cNvSpPr/>
            <p:nvPr/>
          </p:nvSpPr>
          <p:spPr>
            <a:xfrm>
              <a:off x="7579855" y="4634778"/>
              <a:ext cx="377825" cy="368300"/>
            </a:xfrm>
            <a:custGeom>
              <a:avLst/>
              <a:gdLst/>
              <a:ahLst/>
              <a:cxnLst/>
              <a:rect l="0" t="0" r="0" b="0"/>
              <a:pathLst>
                <a:path w="68" h="67" extrusionOk="0">
                  <a:moveTo>
                    <a:pt x="34" y="0"/>
                  </a:moveTo>
                  <a:cubicBezTo>
                    <a:pt x="15" y="0"/>
                    <a:pt x="0" y="15"/>
                    <a:pt x="0" y="34"/>
                  </a:cubicBezTo>
                  <a:cubicBezTo>
                    <a:pt x="0" y="52"/>
                    <a:pt x="15" y="67"/>
                    <a:pt x="34" y="67"/>
                  </a:cubicBezTo>
                  <a:cubicBezTo>
                    <a:pt x="53" y="67"/>
                    <a:pt x="68" y="52"/>
                    <a:pt x="68" y="34"/>
                  </a:cubicBezTo>
                  <a:cubicBezTo>
                    <a:pt x="68" y="15"/>
                    <a:pt x="53" y="0"/>
                    <a:pt x="34" y="0"/>
                  </a:cubicBezTo>
                  <a:close/>
                  <a:moveTo>
                    <a:pt x="34" y="56"/>
                  </a:moveTo>
                  <a:cubicBezTo>
                    <a:pt x="21" y="56"/>
                    <a:pt x="11" y="46"/>
                    <a:pt x="11" y="34"/>
                  </a:cubicBezTo>
                  <a:cubicBezTo>
                    <a:pt x="11" y="21"/>
                    <a:pt x="21" y="11"/>
                    <a:pt x="34" y="11"/>
                  </a:cubicBezTo>
                  <a:cubicBezTo>
                    <a:pt x="47" y="11"/>
                    <a:pt x="57" y="21"/>
                    <a:pt x="57" y="34"/>
                  </a:cubicBezTo>
                  <a:cubicBezTo>
                    <a:pt x="57" y="46"/>
                    <a:pt x="47" y="56"/>
                    <a:pt x="34" y="56"/>
                  </a:cubicBezTo>
                  <a:close/>
                </a:path>
              </a:pathLst>
            </a:custGeom>
            <a:solidFill>
              <a:srgbClr val="434343"/>
            </a:solidFill>
            <a:ln>
              <a:noFill/>
            </a:ln>
          </p:spPr>
          <p:txBody>
            <a:bodyPr spcFirstLastPara="1" wrap="square" lIns="121900" tIns="60925" rIns="121900" bIns="60925" anchor="t" anchorCtr="0">
              <a:noAutofit/>
            </a:bodyPr>
            <a:lstStyle/>
            <a:p>
              <a:pPr marL="0" marR="0" lvl="0" indent="0" algn="l" rtl="0">
                <a:lnSpc>
                  <a:spcPct val="237543"/>
                </a:lnSpc>
                <a:spcBef>
                  <a:spcPts val="0"/>
                </a:spcBef>
                <a:spcAft>
                  <a:spcPts val="0"/>
                </a:spcAft>
                <a:buClr>
                  <a:srgbClr val="0095E5"/>
                </a:buClr>
                <a:buSzPts val="4300"/>
                <a:buFont typeface="Arial"/>
                <a:buNone/>
              </a:pPr>
              <a:endParaRPr sz="4300" b="0" i="0" u="none" strike="noStrike" cap="none">
                <a:solidFill>
                  <a:srgbClr val="0095E5"/>
                </a:solidFill>
                <a:latin typeface="Arial"/>
                <a:ea typeface="Arial"/>
                <a:cs typeface="Arial"/>
                <a:sym typeface="Arial"/>
              </a:endParaRPr>
            </a:p>
          </p:txBody>
        </p:sp>
        <p:sp>
          <p:nvSpPr>
            <p:cNvPr id="1672" name="Shape 1672"/>
            <p:cNvSpPr/>
            <p:nvPr/>
          </p:nvSpPr>
          <p:spPr>
            <a:xfrm>
              <a:off x="6146342" y="4260128"/>
              <a:ext cx="2187575" cy="1784350"/>
            </a:xfrm>
            <a:custGeom>
              <a:avLst/>
              <a:gdLst/>
              <a:ahLst/>
              <a:cxnLst/>
              <a:rect l="0" t="0" r="0" b="0"/>
              <a:pathLst>
                <a:path w="395" h="324" extrusionOk="0">
                  <a:moveTo>
                    <a:pt x="390" y="78"/>
                  </a:moveTo>
                  <a:cubicBezTo>
                    <a:pt x="366" y="78"/>
                    <a:pt x="366" y="78"/>
                    <a:pt x="366" y="78"/>
                  </a:cubicBezTo>
                  <a:cubicBezTo>
                    <a:pt x="365" y="74"/>
                    <a:pt x="363" y="70"/>
                    <a:pt x="361" y="66"/>
                  </a:cubicBezTo>
                  <a:cubicBezTo>
                    <a:pt x="380" y="47"/>
                    <a:pt x="380" y="47"/>
                    <a:pt x="380" y="47"/>
                  </a:cubicBezTo>
                  <a:cubicBezTo>
                    <a:pt x="381" y="46"/>
                    <a:pt x="382" y="45"/>
                    <a:pt x="382" y="43"/>
                  </a:cubicBezTo>
                  <a:cubicBezTo>
                    <a:pt x="382" y="42"/>
                    <a:pt x="381" y="40"/>
                    <a:pt x="380" y="39"/>
                  </a:cubicBezTo>
                  <a:cubicBezTo>
                    <a:pt x="355" y="14"/>
                    <a:pt x="355" y="14"/>
                    <a:pt x="355" y="14"/>
                  </a:cubicBezTo>
                  <a:cubicBezTo>
                    <a:pt x="353" y="12"/>
                    <a:pt x="350" y="12"/>
                    <a:pt x="348" y="14"/>
                  </a:cubicBezTo>
                  <a:cubicBezTo>
                    <a:pt x="328" y="34"/>
                    <a:pt x="328" y="34"/>
                    <a:pt x="328" y="34"/>
                  </a:cubicBezTo>
                  <a:cubicBezTo>
                    <a:pt x="324" y="32"/>
                    <a:pt x="320" y="30"/>
                    <a:pt x="316" y="29"/>
                  </a:cubicBezTo>
                  <a:cubicBezTo>
                    <a:pt x="316" y="5"/>
                    <a:pt x="316" y="5"/>
                    <a:pt x="316" y="5"/>
                  </a:cubicBezTo>
                  <a:cubicBezTo>
                    <a:pt x="316" y="2"/>
                    <a:pt x="314" y="0"/>
                    <a:pt x="311" y="0"/>
                  </a:cubicBezTo>
                  <a:cubicBezTo>
                    <a:pt x="275" y="0"/>
                    <a:pt x="275" y="0"/>
                    <a:pt x="275" y="0"/>
                  </a:cubicBezTo>
                  <a:cubicBezTo>
                    <a:pt x="272" y="0"/>
                    <a:pt x="270" y="2"/>
                    <a:pt x="270" y="5"/>
                  </a:cubicBezTo>
                  <a:cubicBezTo>
                    <a:pt x="270" y="29"/>
                    <a:pt x="270" y="29"/>
                    <a:pt x="270" y="29"/>
                  </a:cubicBezTo>
                  <a:cubicBezTo>
                    <a:pt x="266" y="30"/>
                    <a:pt x="262" y="32"/>
                    <a:pt x="258" y="34"/>
                  </a:cubicBezTo>
                  <a:cubicBezTo>
                    <a:pt x="239" y="14"/>
                    <a:pt x="239" y="14"/>
                    <a:pt x="239" y="14"/>
                  </a:cubicBezTo>
                  <a:cubicBezTo>
                    <a:pt x="236" y="12"/>
                    <a:pt x="233" y="12"/>
                    <a:pt x="231" y="14"/>
                  </a:cubicBezTo>
                  <a:cubicBezTo>
                    <a:pt x="206" y="39"/>
                    <a:pt x="206" y="39"/>
                    <a:pt x="206" y="39"/>
                  </a:cubicBezTo>
                  <a:cubicBezTo>
                    <a:pt x="205" y="40"/>
                    <a:pt x="204" y="42"/>
                    <a:pt x="204" y="43"/>
                  </a:cubicBezTo>
                  <a:cubicBezTo>
                    <a:pt x="204" y="45"/>
                    <a:pt x="205" y="46"/>
                    <a:pt x="206" y="47"/>
                  </a:cubicBezTo>
                  <a:cubicBezTo>
                    <a:pt x="225" y="66"/>
                    <a:pt x="225" y="66"/>
                    <a:pt x="225" y="66"/>
                  </a:cubicBezTo>
                  <a:cubicBezTo>
                    <a:pt x="223" y="70"/>
                    <a:pt x="221" y="74"/>
                    <a:pt x="220" y="78"/>
                  </a:cubicBezTo>
                  <a:cubicBezTo>
                    <a:pt x="196" y="78"/>
                    <a:pt x="196" y="78"/>
                    <a:pt x="196" y="78"/>
                  </a:cubicBezTo>
                  <a:cubicBezTo>
                    <a:pt x="193" y="78"/>
                    <a:pt x="191" y="81"/>
                    <a:pt x="191" y="84"/>
                  </a:cubicBezTo>
                  <a:cubicBezTo>
                    <a:pt x="191" y="99"/>
                    <a:pt x="191" y="99"/>
                    <a:pt x="191" y="99"/>
                  </a:cubicBezTo>
                  <a:cubicBezTo>
                    <a:pt x="148" y="99"/>
                    <a:pt x="148" y="99"/>
                    <a:pt x="148" y="99"/>
                  </a:cubicBezTo>
                  <a:cubicBezTo>
                    <a:pt x="136" y="75"/>
                    <a:pt x="136" y="75"/>
                    <a:pt x="136" y="75"/>
                  </a:cubicBezTo>
                  <a:cubicBezTo>
                    <a:pt x="135" y="73"/>
                    <a:pt x="133" y="72"/>
                    <a:pt x="131" y="72"/>
                  </a:cubicBezTo>
                  <a:cubicBezTo>
                    <a:pt x="34" y="72"/>
                    <a:pt x="34" y="72"/>
                    <a:pt x="34" y="72"/>
                  </a:cubicBezTo>
                  <a:cubicBezTo>
                    <a:pt x="31" y="72"/>
                    <a:pt x="29" y="74"/>
                    <a:pt x="29" y="77"/>
                  </a:cubicBezTo>
                  <a:cubicBezTo>
                    <a:pt x="29" y="110"/>
                    <a:pt x="29" y="110"/>
                    <a:pt x="29" y="110"/>
                  </a:cubicBezTo>
                  <a:cubicBezTo>
                    <a:pt x="5" y="110"/>
                    <a:pt x="5" y="110"/>
                    <a:pt x="5" y="110"/>
                  </a:cubicBezTo>
                  <a:cubicBezTo>
                    <a:pt x="2" y="110"/>
                    <a:pt x="0" y="112"/>
                    <a:pt x="0" y="115"/>
                  </a:cubicBezTo>
                  <a:cubicBezTo>
                    <a:pt x="0" y="151"/>
                    <a:pt x="0" y="151"/>
                    <a:pt x="0" y="151"/>
                  </a:cubicBezTo>
                  <a:cubicBezTo>
                    <a:pt x="0" y="151"/>
                    <a:pt x="0" y="152"/>
                    <a:pt x="0" y="153"/>
                  </a:cubicBezTo>
                  <a:cubicBezTo>
                    <a:pt x="0" y="153"/>
                    <a:pt x="0" y="154"/>
                    <a:pt x="0" y="155"/>
                  </a:cubicBezTo>
                  <a:cubicBezTo>
                    <a:pt x="0" y="319"/>
                    <a:pt x="0" y="319"/>
                    <a:pt x="0" y="319"/>
                  </a:cubicBezTo>
                  <a:cubicBezTo>
                    <a:pt x="0" y="322"/>
                    <a:pt x="2" y="324"/>
                    <a:pt x="5" y="324"/>
                  </a:cubicBezTo>
                  <a:cubicBezTo>
                    <a:pt x="295" y="324"/>
                    <a:pt x="295" y="324"/>
                    <a:pt x="295" y="324"/>
                  </a:cubicBezTo>
                  <a:cubicBezTo>
                    <a:pt x="298" y="324"/>
                    <a:pt x="301" y="322"/>
                    <a:pt x="301" y="319"/>
                  </a:cubicBezTo>
                  <a:cubicBezTo>
                    <a:pt x="301" y="204"/>
                    <a:pt x="301" y="204"/>
                    <a:pt x="301" y="204"/>
                  </a:cubicBezTo>
                  <a:cubicBezTo>
                    <a:pt x="311" y="204"/>
                    <a:pt x="311" y="204"/>
                    <a:pt x="311" y="204"/>
                  </a:cubicBezTo>
                  <a:cubicBezTo>
                    <a:pt x="311" y="204"/>
                    <a:pt x="311" y="204"/>
                    <a:pt x="311" y="204"/>
                  </a:cubicBezTo>
                  <a:cubicBezTo>
                    <a:pt x="312" y="204"/>
                    <a:pt x="314" y="203"/>
                    <a:pt x="315" y="202"/>
                  </a:cubicBezTo>
                  <a:cubicBezTo>
                    <a:pt x="316" y="201"/>
                    <a:pt x="316" y="200"/>
                    <a:pt x="316" y="198"/>
                  </a:cubicBezTo>
                  <a:cubicBezTo>
                    <a:pt x="316" y="175"/>
                    <a:pt x="316" y="175"/>
                    <a:pt x="316" y="175"/>
                  </a:cubicBezTo>
                  <a:cubicBezTo>
                    <a:pt x="321" y="173"/>
                    <a:pt x="326" y="171"/>
                    <a:pt x="330" y="169"/>
                  </a:cubicBezTo>
                  <a:cubicBezTo>
                    <a:pt x="348" y="186"/>
                    <a:pt x="348" y="186"/>
                    <a:pt x="348" y="186"/>
                  </a:cubicBezTo>
                  <a:cubicBezTo>
                    <a:pt x="350" y="188"/>
                    <a:pt x="353" y="188"/>
                    <a:pt x="355" y="186"/>
                  </a:cubicBezTo>
                  <a:cubicBezTo>
                    <a:pt x="380" y="161"/>
                    <a:pt x="380" y="161"/>
                    <a:pt x="380" y="161"/>
                  </a:cubicBezTo>
                  <a:cubicBezTo>
                    <a:pt x="382" y="159"/>
                    <a:pt x="382" y="155"/>
                    <a:pt x="380" y="153"/>
                  </a:cubicBezTo>
                  <a:cubicBezTo>
                    <a:pt x="362" y="135"/>
                    <a:pt x="362" y="135"/>
                    <a:pt x="362" y="135"/>
                  </a:cubicBezTo>
                  <a:cubicBezTo>
                    <a:pt x="364" y="132"/>
                    <a:pt x="365" y="128"/>
                    <a:pt x="366" y="125"/>
                  </a:cubicBezTo>
                  <a:cubicBezTo>
                    <a:pt x="390" y="125"/>
                    <a:pt x="390" y="125"/>
                    <a:pt x="390" y="125"/>
                  </a:cubicBezTo>
                  <a:cubicBezTo>
                    <a:pt x="393" y="125"/>
                    <a:pt x="395" y="122"/>
                    <a:pt x="395" y="119"/>
                  </a:cubicBezTo>
                  <a:cubicBezTo>
                    <a:pt x="395" y="84"/>
                    <a:pt x="395" y="84"/>
                    <a:pt x="395" y="84"/>
                  </a:cubicBezTo>
                  <a:cubicBezTo>
                    <a:pt x="395" y="81"/>
                    <a:pt x="393" y="78"/>
                    <a:pt x="390" y="78"/>
                  </a:cubicBezTo>
                  <a:close/>
                  <a:moveTo>
                    <a:pt x="34" y="120"/>
                  </a:moveTo>
                  <a:cubicBezTo>
                    <a:pt x="37" y="120"/>
                    <a:pt x="40" y="118"/>
                    <a:pt x="40" y="115"/>
                  </a:cubicBezTo>
                  <a:cubicBezTo>
                    <a:pt x="40" y="83"/>
                    <a:pt x="40" y="83"/>
                    <a:pt x="40" y="83"/>
                  </a:cubicBezTo>
                  <a:cubicBezTo>
                    <a:pt x="128" y="83"/>
                    <a:pt x="128" y="83"/>
                    <a:pt x="128" y="83"/>
                  </a:cubicBezTo>
                  <a:cubicBezTo>
                    <a:pt x="140" y="107"/>
                    <a:pt x="140" y="107"/>
                    <a:pt x="140" y="107"/>
                  </a:cubicBezTo>
                  <a:cubicBezTo>
                    <a:pt x="141" y="108"/>
                    <a:pt x="143" y="109"/>
                    <a:pt x="145" y="109"/>
                  </a:cubicBezTo>
                  <a:cubicBezTo>
                    <a:pt x="191" y="109"/>
                    <a:pt x="191" y="109"/>
                    <a:pt x="191" y="109"/>
                  </a:cubicBezTo>
                  <a:cubicBezTo>
                    <a:pt x="191" y="119"/>
                    <a:pt x="191" y="119"/>
                    <a:pt x="191" y="119"/>
                  </a:cubicBezTo>
                  <a:cubicBezTo>
                    <a:pt x="191" y="122"/>
                    <a:pt x="193" y="125"/>
                    <a:pt x="196" y="125"/>
                  </a:cubicBezTo>
                  <a:cubicBezTo>
                    <a:pt x="220" y="125"/>
                    <a:pt x="220" y="125"/>
                    <a:pt x="220" y="125"/>
                  </a:cubicBezTo>
                  <a:cubicBezTo>
                    <a:pt x="221" y="128"/>
                    <a:pt x="223" y="132"/>
                    <a:pt x="224" y="135"/>
                  </a:cubicBezTo>
                  <a:cubicBezTo>
                    <a:pt x="209" y="149"/>
                    <a:pt x="209" y="149"/>
                    <a:pt x="209" y="149"/>
                  </a:cubicBezTo>
                  <a:cubicBezTo>
                    <a:pt x="10" y="149"/>
                    <a:pt x="10" y="149"/>
                    <a:pt x="10" y="149"/>
                  </a:cubicBezTo>
                  <a:cubicBezTo>
                    <a:pt x="10" y="120"/>
                    <a:pt x="10" y="120"/>
                    <a:pt x="10" y="120"/>
                  </a:cubicBezTo>
                  <a:lnTo>
                    <a:pt x="34" y="120"/>
                  </a:lnTo>
                  <a:close/>
                  <a:moveTo>
                    <a:pt x="290" y="313"/>
                  </a:moveTo>
                  <a:cubicBezTo>
                    <a:pt x="10" y="313"/>
                    <a:pt x="10" y="313"/>
                    <a:pt x="10" y="313"/>
                  </a:cubicBezTo>
                  <a:cubicBezTo>
                    <a:pt x="10" y="160"/>
                    <a:pt x="10" y="160"/>
                    <a:pt x="10" y="160"/>
                  </a:cubicBezTo>
                  <a:cubicBezTo>
                    <a:pt x="205" y="160"/>
                    <a:pt x="205" y="160"/>
                    <a:pt x="205" y="160"/>
                  </a:cubicBezTo>
                  <a:cubicBezTo>
                    <a:pt x="206" y="161"/>
                    <a:pt x="206" y="161"/>
                    <a:pt x="206" y="161"/>
                  </a:cubicBezTo>
                  <a:cubicBezTo>
                    <a:pt x="231" y="186"/>
                    <a:pt x="231" y="186"/>
                    <a:pt x="231" y="186"/>
                  </a:cubicBezTo>
                  <a:cubicBezTo>
                    <a:pt x="233" y="188"/>
                    <a:pt x="236" y="188"/>
                    <a:pt x="239" y="186"/>
                  </a:cubicBezTo>
                  <a:cubicBezTo>
                    <a:pt x="256" y="169"/>
                    <a:pt x="256" y="169"/>
                    <a:pt x="256" y="169"/>
                  </a:cubicBezTo>
                  <a:cubicBezTo>
                    <a:pt x="260" y="171"/>
                    <a:pt x="265" y="173"/>
                    <a:pt x="270" y="175"/>
                  </a:cubicBezTo>
                  <a:cubicBezTo>
                    <a:pt x="270" y="198"/>
                    <a:pt x="270" y="198"/>
                    <a:pt x="270" y="198"/>
                  </a:cubicBezTo>
                  <a:cubicBezTo>
                    <a:pt x="270" y="201"/>
                    <a:pt x="272" y="204"/>
                    <a:pt x="275" y="204"/>
                  </a:cubicBezTo>
                  <a:cubicBezTo>
                    <a:pt x="290" y="204"/>
                    <a:pt x="290" y="204"/>
                    <a:pt x="290" y="204"/>
                  </a:cubicBezTo>
                  <a:lnTo>
                    <a:pt x="290" y="313"/>
                  </a:lnTo>
                  <a:close/>
                  <a:moveTo>
                    <a:pt x="384" y="114"/>
                  </a:moveTo>
                  <a:cubicBezTo>
                    <a:pt x="364" y="114"/>
                    <a:pt x="364" y="114"/>
                    <a:pt x="364" y="114"/>
                  </a:cubicBezTo>
                  <a:cubicBezTo>
                    <a:pt x="362" y="114"/>
                    <a:pt x="362" y="114"/>
                    <a:pt x="362" y="114"/>
                  </a:cubicBezTo>
                  <a:cubicBezTo>
                    <a:pt x="360" y="114"/>
                    <a:pt x="357" y="115"/>
                    <a:pt x="357" y="118"/>
                  </a:cubicBezTo>
                  <a:cubicBezTo>
                    <a:pt x="355" y="123"/>
                    <a:pt x="353" y="128"/>
                    <a:pt x="351" y="133"/>
                  </a:cubicBezTo>
                  <a:cubicBezTo>
                    <a:pt x="349" y="135"/>
                    <a:pt x="350" y="138"/>
                    <a:pt x="351" y="139"/>
                  </a:cubicBezTo>
                  <a:cubicBezTo>
                    <a:pt x="369" y="157"/>
                    <a:pt x="369" y="157"/>
                    <a:pt x="369" y="157"/>
                  </a:cubicBezTo>
                  <a:cubicBezTo>
                    <a:pt x="351" y="174"/>
                    <a:pt x="351" y="174"/>
                    <a:pt x="351" y="174"/>
                  </a:cubicBezTo>
                  <a:cubicBezTo>
                    <a:pt x="335" y="158"/>
                    <a:pt x="335" y="158"/>
                    <a:pt x="335" y="158"/>
                  </a:cubicBezTo>
                  <a:cubicBezTo>
                    <a:pt x="335" y="158"/>
                    <a:pt x="334" y="158"/>
                    <a:pt x="334" y="157"/>
                  </a:cubicBezTo>
                  <a:cubicBezTo>
                    <a:pt x="332" y="156"/>
                    <a:pt x="330" y="156"/>
                    <a:pt x="328" y="157"/>
                  </a:cubicBezTo>
                  <a:cubicBezTo>
                    <a:pt x="322" y="161"/>
                    <a:pt x="316" y="163"/>
                    <a:pt x="310" y="165"/>
                  </a:cubicBezTo>
                  <a:cubicBezTo>
                    <a:pt x="307" y="166"/>
                    <a:pt x="306" y="168"/>
                    <a:pt x="306" y="170"/>
                  </a:cubicBezTo>
                  <a:cubicBezTo>
                    <a:pt x="305" y="193"/>
                    <a:pt x="305" y="193"/>
                    <a:pt x="305" y="193"/>
                  </a:cubicBezTo>
                  <a:cubicBezTo>
                    <a:pt x="281" y="193"/>
                    <a:pt x="281" y="193"/>
                    <a:pt x="281" y="193"/>
                  </a:cubicBezTo>
                  <a:cubicBezTo>
                    <a:pt x="281" y="172"/>
                    <a:pt x="281" y="172"/>
                    <a:pt x="281" y="172"/>
                  </a:cubicBezTo>
                  <a:cubicBezTo>
                    <a:pt x="281" y="170"/>
                    <a:pt x="281" y="170"/>
                    <a:pt x="281" y="170"/>
                  </a:cubicBezTo>
                  <a:cubicBezTo>
                    <a:pt x="280" y="168"/>
                    <a:pt x="279" y="166"/>
                    <a:pt x="277" y="165"/>
                  </a:cubicBezTo>
                  <a:cubicBezTo>
                    <a:pt x="270" y="163"/>
                    <a:pt x="264" y="161"/>
                    <a:pt x="258" y="157"/>
                  </a:cubicBezTo>
                  <a:cubicBezTo>
                    <a:pt x="256" y="156"/>
                    <a:pt x="254" y="156"/>
                    <a:pt x="252" y="157"/>
                  </a:cubicBezTo>
                  <a:cubicBezTo>
                    <a:pt x="252" y="158"/>
                    <a:pt x="251" y="158"/>
                    <a:pt x="251" y="158"/>
                  </a:cubicBezTo>
                  <a:cubicBezTo>
                    <a:pt x="235" y="174"/>
                    <a:pt x="235" y="174"/>
                    <a:pt x="235" y="174"/>
                  </a:cubicBezTo>
                  <a:cubicBezTo>
                    <a:pt x="217" y="157"/>
                    <a:pt x="217" y="157"/>
                    <a:pt x="217" y="157"/>
                  </a:cubicBezTo>
                  <a:cubicBezTo>
                    <a:pt x="218" y="157"/>
                    <a:pt x="218" y="157"/>
                    <a:pt x="218" y="156"/>
                  </a:cubicBezTo>
                  <a:cubicBezTo>
                    <a:pt x="233" y="141"/>
                    <a:pt x="233" y="141"/>
                    <a:pt x="233" y="141"/>
                  </a:cubicBezTo>
                  <a:cubicBezTo>
                    <a:pt x="235" y="139"/>
                    <a:pt x="235" y="139"/>
                    <a:pt x="235" y="139"/>
                  </a:cubicBezTo>
                  <a:cubicBezTo>
                    <a:pt x="236" y="137"/>
                    <a:pt x="236" y="135"/>
                    <a:pt x="235" y="133"/>
                  </a:cubicBezTo>
                  <a:cubicBezTo>
                    <a:pt x="233" y="128"/>
                    <a:pt x="231" y="123"/>
                    <a:pt x="230" y="118"/>
                  </a:cubicBezTo>
                  <a:cubicBezTo>
                    <a:pt x="229" y="116"/>
                    <a:pt x="227" y="114"/>
                    <a:pt x="225" y="114"/>
                  </a:cubicBezTo>
                  <a:cubicBezTo>
                    <a:pt x="202" y="114"/>
                    <a:pt x="202" y="114"/>
                    <a:pt x="202" y="114"/>
                  </a:cubicBezTo>
                  <a:cubicBezTo>
                    <a:pt x="202" y="89"/>
                    <a:pt x="202" y="89"/>
                    <a:pt x="202" y="89"/>
                  </a:cubicBezTo>
                  <a:cubicBezTo>
                    <a:pt x="224" y="89"/>
                    <a:pt x="224" y="89"/>
                    <a:pt x="224" y="89"/>
                  </a:cubicBezTo>
                  <a:cubicBezTo>
                    <a:pt x="224" y="89"/>
                    <a:pt x="224" y="89"/>
                    <a:pt x="224" y="89"/>
                  </a:cubicBezTo>
                  <a:cubicBezTo>
                    <a:pt x="227" y="89"/>
                    <a:pt x="229" y="88"/>
                    <a:pt x="229" y="85"/>
                  </a:cubicBezTo>
                  <a:cubicBezTo>
                    <a:pt x="231" y="79"/>
                    <a:pt x="233" y="74"/>
                    <a:pt x="237" y="68"/>
                  </a:cubicBezTo>
                  <a:cubicBezTo>
                    <a:pt x="238" y="66"/>
                    <a:pt x="237" y="63"/>
                    <a:pt x="236" y="61"/>
                  </a:cubicBezTo>
                  <a:cubicBezTo>
                    <a:pt x="217" y="43"/>
                    <a:pt x="217" y="43"/>
                    <a:pt x="217" y="43"/>
                  </a:cubicBezTo>
                  <a:cubicBezTo>
                    <a:pt x="235" y="26"/>
                    <a:pt x="235" y="26"/>
                    <a:pt x="235" y="26"/>
                  </a:cubicBezTo>
                  <a:cubicBezTo>
                    <a:pt x="253" y="44"/>
                    <a:pt x="253" y="44"/>
                    <a:pt x="253" y="44"/>
                  </a:cubicBezTo>
                  <a:cubicBezTo>
                    <a:pt x="255" y="46"/>
                    <a:pt x="258" y="46"/>
                    <a:pt x="260" y="45"/>
                  </a:cubicBezTo>
                  <a:cubicBezTo>
                    <a:pt x="265" y="42"/>
                    <a:pt x="271" y="40"/>
                    <a:pt x="276" y="38"/>
                  </a:cubicBezTo>
                  <a:cubicBezTo>
                    <a:pt x="279" y="38"/>
                    <a:pt x="280" y="36"/>
                    <a:pt x="281" y="33"/>
                  </a:cubicBezTo>
                  <a:cubicBezTo>
                    <a:pt x="281" y="11"/>
                    <a:pt x="281" y="11"/>
                    <a:pt x="281" y="11"/>
                  </a:cubicBezTo>
                  <a:cubicBezTo>
                    <a:pt x="305" y="11"/>
                    <a:pt x="305" y="11"/>
                    <a:pt x="305" y="11"/>
                  </a:cubicBezTo>
                  <a:cubicBezTo>
                    <a:pt x="305" y="33"/>
                    <a:pt x="305" y="33"/>
                    <a:pt x="305" y="33"/>
                  </a:cubicBezTo>
                  <a:cubicBezTo>
                    <a:pt x="305" y="35"/>
                    <a:pt x="307" y="37"/>
                    <a:pt x="309" y="38"/>
                  </a:cubicBezTo>
                  <a:cubicBezTo>
                    <a:pt x="315" y="40"/>
                    <a:pt x="321" y="42"/>
                    <a:pt x="326" y="45"/>
                  </a:cubicBezTo>
                  <a:cubicBezTo>
                    <a:pt x="328" y="46"/>
                    <a:pt x="331" y="46"/>
                    <a:pt x="333" y="44"/>
                  </a:cubicBezTo>
                  <a:cubicBezTo>
                    <a:pt x="351" y="26"/>
                    <a:pt x="351" y="26"/>
                    <a:pt x="351" y="26"/>
                  </a:cubicBezTo>
                  <a:cubicBezTo>
                    <a:pt x="369" y="43"/>
                    <a:pt x="369" y="43"/>
                    <a:pt x="369" y="43"/>
                  </a:cubicBezTo>
                  <a:cubicBezTo>
                    <a:pt x="350" y="62"/>
                    <a:pt x="350" y="62"/>
                    <a:pt x="350" y="62"/>
                  </a:cubicBezTo>
                  <a:cubicBezTo>
                    <a:pt x="349" y="63"/>
                    <a:pt x="348" y="66"/>
                    <a:pt x="350" y="68"/>
                  </a:cubicBezTo>
                  <a:cubicBezTo>
                    <a:pt x="353" y="74"/>
                    <a:pt x="355" y="79"/>
                    <a:pt x="357" y="85"/>
                  </a:cubicBezTo>
                  <a:cubicBezTo>
                    <a:pt x="357" y="88"/>
                    <a:pt x="359" y="89"/>
                    <a:pt x="362" y="89"/>
                  </a:cubicBezTo>
                  <a:cubicBezTo>
                    <a:pt x="384" y="89"/>
                    <a:pt x="384" y="89"/>
                    <a:pt x="384" y="89"/>
                  </a:cubicBezTo>
                  <a:lnTo>
                    <a:pt x="384" y="114"/>
                  </a:lnTo>
                  <a:close/>
                </a:path>
              </a:pathLst>
            </a:custGeom>
            <a:solidFill>
              <a:srgbClr val="434343"/>
            </a:solidFill>
            <a:ln>
              <a:noFill/>
            </a:ln>
          </p:spPr>
          <p:txBody>
            <a:bodyPr spcFirstLastPara="1" wrap="square" lIns="121900" tIns="60925" rIns="121900" bIns="60925" anchor="t" anchorCtr="0">
              <a:noAutofit/>
            </a:bodyPr>
            <a:lstStyle/>
            <a:p>
              <a:pPr marL="0" marR="0" lvl="0" indent="0" algn="l" rtl="0">
                <a:lnSpc>
                  <a:spcPct val="237543"/>
                </a:lnSpc>
                <a:spcBef>
                  <a:spcPts val="0"/>
                </a:spcBef>
                <a:spcAft>
                  <a:spcPts val="0"/>
                </a:spcAft>
                <a:buClr>
                  <a:srgbClr val="0095E5"/>
                </a:buClr>
                <a:buSzPts val="4300"/>
                <a:buFont typeface="Arial"/>
                <a:buNone/>
              </a:pPr>
              <a:endParaRPr sz="4300" b="0" i="0" u="none" strike="noStrike" cap="none">
                <a:solidFill>
                  <a:srgbClr val="0095E5"/>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Shape 16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37</a:t>
            </a:fld>
            <a:endParaRPr sz="1200">
              <a:solidFill>
                <a:srgbClr val="888888"/>
              </a:solidFill>
              <a:latin typeface="Calibri"/>
              <a:ea typeface="Calibri"/>
              <a:cs typeface="Calibri"/>
              <a:sym typeface="Calibri"/>
            </a:endParaRPr>
          </a:p>
        </p:txBody>
      </p:sp>
      <p:sp>
        <p:nvSpPr>
          <p:cNvPr id="1679" name="Shape 167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680" name="Shape 168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681" name="Shape 1681"/>
          <p:cNvPicPr preferRelativeResize="0"/>
          <p:nvPr/>
        </p:nvPicPr>
        <p:blipFill>
          <a:blip r:embed="rId3">
            <a:alphaModFix/>
          </a:blip>
          <a:stretch>
            <a:fillRect/>
          </a:stretch>
        </p:blipFill>
        <p:spPr>
          <a:xfrm>
            <a:off x="339325" y="352248"/>
            <a:ext cx="681073" cy="565150"/>
          </a:xfrm>
          <a:prstGeom prst="rect">
            <a:avLst/>
          </a:prstGeom>
          <a:noFill/>
          <a:ln>
            <a:noFill/>
          </a:ln>
        </p:spPr>
      </p:pic>
      <p:sp>
        <p:nvSpPr>
          <p:cNvPr id="1682" name="Shape 1682"/>
          <p:cNvSpPr txBox="1">
            <a:spLocks noGrp="1"/>
          </p:cNvSpPr>
          <p:nvPr>
            <p:ph type="title" idx="4294967295"/>
          </p:nvPr>
        </p:nvSpPr>
        <p:spPr>
          <a:xfrm>
            <a:off x="304800" y="365123"/>
            <a:ext cx="11582400" cy="639900"/>
          </a:xfrm>
          <a:prstGeom prst="rect">
            <a:avLst/>
          </a:prstGeom>
        </p:spPr>
        <p:txBody>
          <a:bodyPr spcFirstLastPara="1" wrap="square" lIns="91425" tIns="45700" rIns="91425" bIns="45700" anchor="ctr" anchorCtr="0">
            <a:noAutofit/>
          </a:bodyPr>
          <a:lstStyle/>
          <a:p>
            <a:pPr marL="914400" lvl="0" indent="0" rtl="0">
              <a:spcBef>
                <a:spcPts val="0"/>
              </a:spcBef>
              <a:spcAft>
                <a:spcPts val="0"/>
              </a:spcAft>
              <a:buNone/>
            </a:pPr>
            <a:r>
              <a:rPr lang="en-US" sz="4000">
                <a:solidFill>
                  <a:schemeClr val="lt1"/>
                </a:solidFill>
              </a:rPr>
              <a:t>What Does </a:t>
            </a:r>
            <a:r>
              <a:rPr lang="en-US" sz="4000" b="1" i="1">
                <a:solidFill>
                  <a:schemeClr val="lt1"/>
                </a:solidFill>
              </a:rPr>
              <a:t>Docker Certified Infrastructure</a:t>
            </a:r>
            <a:r>
              <a:rPr lang="en-US" sz="4000">
                <a:solidFill>
                  <a:schemeClr val="lt1"/>
                </a:solidFill>
              </a:rPr>
              <a:t> Do?</a:t>
            </a:r>
            <a:endParaRPr sz="4000">
              <a:solidFill>
                <a:schemeClr val="lt1"/>
              </a:solidFill>
            </a:endParaRPr>
          </a:p>
        </p:txBody>
      </p:sp>
      <p:sp>
        <p:nvSpPr>
          <p:cNvPr id="1683" name="Shape 1683"/>
          <p:cNvSpPr/>
          <p:nvPr/>
        </p:nvSpPr>
        <p:spPr>
          <a:xfrm>
            <a:off x="1389099" y="1304267"/>
            <a:ext cx="7252800" cy="3417600"/>
          </a:xfrm>
          <a:prstGeom prst="rect">
            <a:avLst/>
          </a:prstGeom>
          <a:solidFill>
            <a:srgbClr val="F3F3F3"/>
          </a:solidFill>
          <a:ln w="12700" cap="flat" cmpd="sng">
            <a:solidFill>
              <a:srgbClr val="535353"/>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grpSp>
        <p:nvGrpSpPr>
          <p:cNvPr id="1684" name="Shape 1684"/>
          <p:cNvGrpSpPr/>
          <p:nvPr/>
        </p:nvGrpSpPr>
        <p:grpSpPr>
          <a:xfrm>
            <a:off x="2076038" y="3223419"/>
            <a:ext cx="5878653" cy="581020"/>
            <a:chOff x="1286705" y="2417625"/>
            <a:chExt cx="4409100" cy="435776"/>
          </a:xfrm>
        </p:grpSpPr>
        <p:sp>
          <p:nvSpPr>
            <p:cNvPr id="1685" name="Shape 1685"/>
            <p:cNvSpPr/>
            <p:nvPr/>
          </p:nvSpPr>
          <p:spPr>
            <a:xfrm>
              <a:off x="1286705" y="2437649"/>
              <a:ext cx="4409100" cy="403200"/>
            </a:xfrm>
            <a:prstGeom prst="rect">
              <a:avLst/>
            </a:prstGeom>
            <a:solidFill>
              <a:srgbClr val="C6EAFF"/>
            </a:solidFill>
            <a:ln>
              <a:noFill/>
            </a:ln>
            <a:effectLst>
              <a:outerShdw blurRad="25400" dist="12700" dir="5400000" rotWithShape="0">
                <a:srgbClr val="000000">
                  <a:alpha val="34900"/>
                </a:srgbClr>
              </a:outerShdw>
            </a:effectLst>
          </p:spPr>
          <p:txBody>
            <a:bodyPr spcFirstLastPara="1" wrap="square" lIns="243825" tIns="45700" rIns="45700" bIns="45700" anchor="ctr" anchorCtr="0">
              <a:noAutofit/>
            </a:bodyPr>
            <a:lstStyle/>
            <a:p>
              <a:pPr marL="0" marR="0" lvl="0" indent="0" algn="l"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ORCHESTRATION</a:t>
              </a:r>
              <a:endParaRPr sz="1500"/>
            </a:p>
          </p:txBody>
        </p:sp>
        <p:pic>
          <p:nvPicPr>
            <p:cNvPr id="1686" name="Shape 1686"/>
            <p:cNvPicPr preferRelativeResize="0"/>
            <p:nvPr/>
          </p:nvPicPr>
          <p:blipFill rotWithShape="1">
            <a:blip r:embed="rId4">
              <a:alphaModFix/>
            </a:blip>
            <a:srcRect/>
            <a:stretch/>
          </p:blipFill>
          <p:spPr>
            <a:xfrm>
              <a:off x="3234154" y="2417625"/>
              <a:ext cx="335824" cy="342667"/>
            </a:xfrm>
            <a:prstGeom prst="rect">
              <a:avLst/>
            </a:prstGeom>
            <a:noFill/>
            <a:ln>
              <a:noFill/>
            </a:ln>
          </p:spPr>
        </p:pic>
        <p:pic>
          <p:nvPicPr>
            <p:cNvPr id="1687" name="Shape 1687"/>
            <p:cNvPicPr preferRelativeResize="0"/>
            <p:nvPr/>
          </p:nvPicPr>
          <p:blipFill rotWithShape="1">
            <a:blip r:embed="rId5">
              <a:alphaModFix/>
            </a:blip>
            <a:srcRect/>
            <a:stretch/>
          </p:blipFill>
          <p:spPr>
            <a:xfrm>
              <a:off x="4305632" y="2514824"/>
              <a:ext cx="508529" cy="272308"/>
            </a:xfrm>
            <a:prstGeom prst="rect">
              <a:avLst/>
            </a:prstGeom>
            <a:noFill/>
            <a:ln>
              <a:noFill/>
            </a:ln>
          </p:spPr>
        </p:pic>
        <p:sp>
          <p:nvSpPr>
            <p:cNvPr id="1688" name="Shape 1688"/>
            <p:cNvSpPr txBox="1"/>
            <p:nvPr/>
          </p:nvSpPr>
          <p:spPr>
            <a:xfrm>
              <a:off x="3005977" y="2710301"/>
              <a:ext cx="791100" cy="143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35353"/>
                </a:buClr>
                <a:buSzPts val="1300"/>
                <a:buFont typeface="Comfortaa"/>
                <a:buNone/>
              </a:pPr>
              <a:r>
                <a:rPr lang="en-US" sz="900" b="1" i="0" u="none" strike="noStrike" cap="none">
                  <a:solidFill>
                    <a:srgbClr val="535353"/>
                  </a:solidFill>
                  <a:latin typeface="Comfortaa"/>
                  <a:ea typeface="Comfortaa"/>
                  <a:cs typeface="Comfortaa"/>
                  <a:sym typeface="Comfortaa"/>
                </a:rPr>
                <a:t>Docker Swarm</a:t>
              </a:r>
              <a:endParaRPr sz="900"/>
            </a:p>
          </p:txBody>
        </p:sp>
        <p:sp>
          <p:nvSpPr>
            <p:cNvPr id="1689" name="Shape 1689"/>
            <p:cNvSpPr txBox="1"/>
            <p:nvPr/>
          </p:nvSpPr>
          <p:spPr>
            <a:xfrm>
              <a:off x="3866106" y="2512880"/>
              <a:ext cx="253200" cy="2805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35353"/>
                </a:buClr>
                <a:buSzPts val="3200"/>
                <a:buFont typeface="Arial"/>
                <a:buNone/>
              </a:pPr>
              <a:r>
                <a:rPr lang="en-US" sz="1500" b="0" i="0" u="none" strike="noStrike" cap="none">
                  <a:solidFill>
                    <a:srgbClr val="535353"/>
                  </a:solidFill>
                  <a:latin typeface="Arial"/>
                  <a:ea typeface="Arial"/>
                  <a:cs typeface="Arial"/>
                  <a:sym typeface="Arial"/>
                </a:rPr>
                <a:t>&amp;</a:t>
              </a:r>
              <a:endParaRPr sz="1500"/>
            </a:p>
          </p:txBody>
        </p:sp>
      </p:grpSp>
      <p:grpSp>
        <p:nvGrpSpPr>
          <p:cNvPr id="1690" name="Shape 1690"/>
          <p:cNvGrpSpPr/>
          <p:nvPr/>
        </p:nvGrpSpPr>
        <p:grpSpPr>
          <a:xfrm>
            <a:off x="2076046" y="3876173"/>
            <a:ext cx="5878812" cy="544030"/>
            <a:chOff x="1286705" y="2907202"/>
            <a:chExt cx="4409219" cy="408033"/>
          </a:xfrm>
        </p:grpSpPr>
        <p:sp>
          <p:nvSpPr>
            <p:cNvPr id="1691" name="Shape 1691"/>
            <p:cNvSpPr/>
            <p:nvPr/>
          </p:nvSpPr>
          <p:spPr>
            <a:xfrm>
              <a:off x="1286705" y="2907202"/>
              <a:ext cx="1434600" cy="403200"/>
            </a:xfrm>
            <a:prstGeom prst="rect">
              <a:avLst/>
            </a:prstGeom>
            <a:solidFill>
              <a:srgbClr val="C6EAFF"/>
            </a:solidFill>
            <a:ln>
              <a:noFill/>
            </a:ln>
            <a:effectLst>
              <a:outerShdw blurRad="25400" dist="12700" dir="5400000" rotWithShape="0">
                <a:srgbClr val="000000">
                  <a:alpha val="34900"/>
                </a:srgbClr>
              </a:outerShdw>
            </a:effectLst>
          </p:spPr>
          <p:txBody>
            <a:bodyPr spcFirstLastPara="1" wrap="square" lIns="243825" tIns="45700" rIns="45700" bIns="45700" anchor="ctr" anchorCtr="0">
              <a:noAutofit/>
            </a:bodyPr>
            <a:lstStyle/>
            <a:p>
              <a:pPr marL="0" marR="0" lvl="0" indent="0" algn="l"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ENGINE</a:t>
              </a:r>
              <a:endParaRPr sz="1500"/>
            </a:p>
          </p:txBody>
        </p:sp>
        <p:pic>
          <p:nvPicPr>
            <p:cNvPr id="1692" name="Shape 1692"/>
            <p:cNvPicPr preferRelativeResize="0"/>
            <p:nvPr/>
          </p:nvPicPr>
          <p:blipFill rotWithShape="1">
            <a:blip r:embed="rId6">
              <a:alphaModFix/>
            </a:blip>
            <a:srcRect/>
            <a:stretch/>
          </p:blipFill>
          <p:spPr>
            <a:xfrm>
              <a:off x="2183931" y="2945937"/>
              <a:ext cx="350797" cy="301376"/>
            </a:xfrm>
            <a:prstGeom prst="rect">
              <a:avLst/>
            </a:prstGeom>
            <a:noFill/>
            <a:ln>
              <a:noFill/>
            </a:ln>
          </p:spPr>
        </p:pic>
        <p:sp>
          <p:nvSpPr>
            <p:cNvPr id="1693" name="Shape 1693"/>
            <p:cNvSpPr/>
            <p:nvPr/>
          </p:nvSpPr>
          <p:spPr>
            <a:xfrm>
              <a:off x="2774015" y="2912035"/>
              <a:ext cx="1434600" cy="403200"/>
            </a:xfrm>
            <a:prstGeom prst="rect">
              <a:avLst/>
            </a:prstGeom>
            <a:solidFill>
              <a:srgbClr val="C6EAFF"/>
            </a:solidFill>
            <a:ln>
              <a:noFill/>
            </a:ln>
            <a:effectLst>
              <a:outerShdw blurRad="25400" dist="12700" dir="5400000" rotWithShape="0">
                <a:srgbClr val="000000">
                  <a:alpha val="34900"/>
                </a:srgbClr>
              </a:outerShdw>
            </a:effectLst>
          </p:spPr>
          <p:txBody>
            <a:bodyPr spcFirstLastPara="1" wrap="square" lIns="243825" tIns="45700" rIns="45700" bIns="45700" anchor="ctr" anchorCtr="0">
              <a:noAutofit/>
            </a:bodyPr>
            <a:lstStyle/>
            <a:p>
              <a:pPr marL="0" marR="0" lvl="0" indent="0" algn="l"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ENGINE</a:t>
              </a:r>
              <a:endParaRPr sz="1500"/>
            </a:p>
          </p:txBody>
        </p:sp>
        <p:pic>
          <p:nvPicPr>
            <p:cNvPr id="1694" name="Shape 1694"/>
            <p:cNvPicPr preferRelativeResize="0"/>
            <p:nvPr/>
          </p:nvPicPr>
          <p:blipFill rotWithShape="1">
            <a:blip r:embed="rId6">
              <a:alphaModFix/>
            </a:blip>
            <a:srcRect/>
            <a:stretch/>
          </p:blipFill>
          <p:spPr>
            <a:xfrm>
              <a:off x="3671240" y="2950769"/>
              <a:ext cx="350797" cy="301376"/>
            </a:xfrm>
            <a:prstGeom prst="rect">
              <a:avLst/>
            </a:prstGeom>
            <a:noFill/>
            <a:ln>
              <a:noFill/>
            </a:ln>
          </p:spPr>
        </p:pic>
        <p:sp>
          <p:nvSpPr>
            <p:cNvPr id="1695" name="Shape 1695"/>
            <p:cNvSpPr/>
            <p:nvPr/>
          </p:nvSpPr>
          <p:spPr>
            <a:xfrm>
              <a:off x="4261324" y="2912035"/>
              <a:ext cx="1434600" cy="403200"/>
            </a:xfrm>
            <a:prstGeom prst="rect">
              <a:avLst/>
            </a:prstGeom>
            <a:solidFill>
              <a:srgbClr val="C6EAFF"/>
            </a:solidFill>
            <a:ln>
              <a:noFill/>
            </a:ln>
            <a:effectLst>
              <a:outerShdw blurRad="25400" dist="12700" dir="5400000" rotWithShape="0">
                <a:srgbClr val="000000">
                  <a:alpha val="34900"/>
                </a:srgbClr>
              </a:outerShdw>
            </a:effectLst>
          </p:spPr>
          <p:txBody>
            <a:bodyPr spcFirstLastPara="1" wrap="square" lIns="243825" tIns="45700" rIns="45700" bIns="45700" anchor="ctr" anchorCtr="0">
              <a:noAutofit/>
            </a:bodyPr>
            <a:lstStyle/>
            <a:p>
              <a:pPr marL="0" marR="0" lvl="0" indent="0" algn="l"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ENGINE</a:t>
              </a:r>
              <a:endParaRPr sz="1500"/>
            </a:p>
          </p:txBody>
        </p:sp>
        <p:pic>
          <p:nvPicPr>
            <p:cNvPr id="1696" name="Shape 1696"/>
            <p:cNvPicPr preferRelativeResize="0"/>
            <p:nvPr/>
          </p:nvPicPr>
          <p:blipFill rotWithShape="1">
            <a:blip r:embed="rId6">
              <a:alphaModFix/>
            </a:blip>
            <a:srcRect/>
            <a:stretch/>
          </p:blipFill>
          <p:spPr>
            <a:xfrm>
              <a:off x="5158550" y="2950769"/>
              <a:ext cx="350797" cy="301376"/>
            </a:xfrm>
            <a:prstGeom prst="rect">
              <a:avLst/>
            </a:prstGeom>
            <a:noFill/>
            <a:ln>
              <a:noFill/>
            </a:ln>
          </p:spPr>
        </p:pic>
      </p:grpSp>
      <p:grpSp>
        <p:nvGrpSpPr>
          <p:cNvPr id="1697" name="Shape 1697"/>
          <p:cNvGrpSpPr/>
          <p:nvPr/>
        </p:nvGrpSpPr>
        <p:grpSpPr>
          <a:xfrm>
            <a:off x="2970505" y="1467437"/>
            <a:ext cx="4089817" cy="401824"/>
            <a:chOff x="2259281" y="1100605"/>
            <a:chExt cx="3067439" cy="301376"/>
          </a:xfrm>
        </p:grpSpPr>
        <p:sp>
          <p:nvSpPr>
            <p:cNvPr id="1698" name="Shape 1698"/>
            <p:cNvSpPr txBox="1"/>
            <p:nvPr/>
          </p:nvSpPr>
          <p:spPr>
            <a:xfrm>
              <a:off x="2567620" y="1140525"/>
              <a:ext cx="2759100" cy="2217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535353"/>
                </a:buClr>
                <a:buSzPts val="2400"/>
                <a:buFont typeface="Arial"/>
                <a:buNone/>
              </a:pPr>
              <a:r>
                <a:rPr lang="en-US" sz="1600" b="0" i="0" u="none" strike="noStrike" cap="none" dirty="0">
                  <a:solidFill>
                    <a:srgbClr val="535353"/>
                  </a:solidFill>
                  <a:latin typeface="Arial"/>
                  <a:ea typeface="Arial"/>
                  <a:cs typeface="Arial"/>
                  <a:sym typeface="Arial"/>
                </a:rPr>
                <a:t>ENTERPRISE EDITION PLATFORM</a:t>
              </a:r>
              <a:endParaRPr sz="1600" dirty="0"/>
            </a:p>
          </p:txBody>
        </p:sp>
        <p:pic>
          <p:nvPicPr>
            <p:cNvPr id="1699" name="Shape 1699"/>
            <p:cNvPicPr preferRelativeResize="0"/>
            <p:nvPr/>
          </p:nvPicPr>
          <p:blipFill rotWithShape="1">
            <a:blip r:embed="rId6">
              <a:alphaModFix/>
            </a:blip>
            <a:srcRect/>
            <a:stretch/>
          </p:blipFill>
          <p:spPr>
            <a:xfrm>
              <a:off x="2259281" y="1100605"/>
              <a:ext cx="350797" cy="301376"/>
            </a:xfrm>
            <a:prstGeom prst="rect">
              <a:avLst/>
            </a:prstGeom>
            <a:noFill/>
            <a:ln>
              <a:noFill/>
            </a:ln>
          </p:spPr>
        </p:pic>
      </p:grpSp>
      <p:grpSp>
        <p:nvGrpSpPr>
          <p:cNvPr id="1700" name="Shape 1700"/>
          <p:cNvGrpSpPr/>
          <p:nvPr/>
        </p:nvGrpSpPr>
        <p:grpSpPr>
          <a:xfrm>
            <a:off x="2075746" y="2004886"/>
            <a:ext cx="5879413" cy="1115972"/>
            <a:chOff x="1286705" y="1503702"/>
            <a:chExt cx="4409670" cy="837000"/>
          </a:xfrm>
        </p:grpSpPr>
        <p:sp>
          <p:nvSpPr>
            <p:cNvPr id="1701" name="Shape 1701"/>
            <p:cNvSpPr/>
            <p:nvPr/>
          </p:nvSpPr>
          <p:spPr>
            <a:xfrm>
              <a:off x="1286705" y="1503702"/>
              <a:ext cx="1434600" cy="837000"/>
            </a:xfrm>
            <a:prstGeom prst="rect">
              <a:avLst/>
            </a:prstGeom>
            <a:solidFill>
              <a:srgbClr val="D9EAD3"/>
            </a:solidFill>
            <a:ln>
              <a:noFill/>
            </a:ln>
            <a:effectLst>
              <a:outerShdw blurRad="25400" dist="12700" dir="5400000" rotWithShape="0">
                <a:srgbClr val="000000">
                  <a:alpha val="34900"/>
                </a:srgbClr>
              </a:outerShdw>
            </a:effectLst>
          </p:spPr>
          <p:txBody>
            <a:bodyPr spcFirstLastPara="1" wrap="square" lIns="48775" tIns="121900" rIns="45700" bIns="45700" anchor="t" anchorCtr="0">
              <a:noAutofit/>
            </a:bodyPr>
            <a:lstStyle/>
            <a:p>
              <a:pPr marL="0" marR="0" lvl="0" indent="0" algn="ctr" rtl="0">
                <a:spcBef>
                  <a:spcPts val="0"/>
                </a:spcBef>
                <a:spcAft>
                  <a:spcPts val="0"/>
                </a:spcAft>
                <a:buClr>
                  <a:srgbClr val="535353"/>
                </a:buClr>
                <a:buSzPts val="1600"/>
                <a:buFont typeface="Arial"/>
                <a:buNone/>
              </a:pPr>
              <a:r>
                <a:rPr lang="en-US" sz="1500" b="1" i="0" u="none" strike="noStrike" cap="none">
                  <a:solidFill>
                    <a:srgbClr val="666666"/>
                  </a:solidFill>
                  <a:latin typeface="Arial"/>
                  <a:ea typeface="Arial"/>
                  <a:cs typeface="Arial"/>
                  <a:sym typeface="Arial"/>
                </a:rPr>
                <a:t>SECURITY</a:t>
              </a:r>
              <a:endParaRPr sz="1500">
                <a:solidFill>
                  <a:srgbClr val="666666"/>
                </a:solidFill>
              </a:endParaRPr>
            </a:p>
            <a:p>
              <a:pPr marL="1219200" marR="0" lvl="2" indent="0" algn="l" rtl="0">
                <a:spcBef>
                  <a:spcPts val="0"/>
                </a:spcBef>
                <a:spcAft>
                  <a:spcPts val="0"/>
                </a:spcAft>
                <a:buNone/>
              </a:pPr>
              <a:endParaRPr sz="1500" b="1" i="0" u="none" strike="noStrike" cap="none">
                <a:solidFill>
                  <a:srgbClr val="666666"/>
                </a:solidFill>
                <a:latin typeface="Arial"/>
                <a:ea typeface="Arial"/>
                <a:cs typeface="Arial"/>
                <a:sym typeface="Arial"/>
              </a:endParaRPr>
            </a:p>
            <a:p>
              <a:pPr marL="0" marR="0" lvl="0" indent="0" algn="ctr" rtl="0">
                <a:spcBef>
                  <a:spcPts val="0"/>
                </a:spcBef>
                <a:spcAft>
                  <a:spcPts val="0"/>
                </a:spcAft>
                <a:buClr>
                  <a:srgbClr val="0095E5"/>
                </a:buClr>
                <a:buSzPts val="1600"/>
                <a:buFont typeface="Arial"/>
                <a:buNone/>
              </a:pPr>
              <a:endParaRPr sz="1500" b="1" i="0" u="none" strike="noStrike" cap="none">
                <a:solidFill>
                  <a:srgbClr val="666666"/>
                </a:solidFill>
                <a:latin typeface="Arial"/>
                <a:ea typeface="Arial"/>
                <a:cs typeface="Arial"/>
                <a:sym typeface="Arial"/>
              </a:endParaRPr>
            </a:p>
            <a:p>
              <a:pPr marL="0" marR="0" lvl="0" indent="0" algn="ctr" rtl="0">
                <a:spcBef>
                  <a:spcPts val="0"/>
                </a:spcBef>
                <a:spcAft>
                  <a:spcPts val="0"/>
                </a:spcAft>
                <a:buClr>
                  <a:srgbClr val="0095E5"/>
                </a:buClr>
                <a:buSzPts val="1600"/>
                <a:buFont typeface="Arial"/>
                <a:buNone/>
              </a:pPr>
              <a:endParaRPr sz="1500" b="1" i="0" u="none" strike="noStrike" cap="none">
                <a:solidFill>
                  <a:srgbClr val="666666"/>
                </a:solidFill>
                <a:latin typeface="Arial"/>
                <a:ea typeface="Arial"/>
                <a:cs typeface="Arial"/>
                <a:sym typeface="Arial"/>
              </a:endParaRPr>
            </a:p>
          </p:txBody>
        </p:sp>
        <p:sp>
          <p:nvSpPr>
            <p:cNvPr id="1702" name="Shape 1702"/>
            <p:cNvSpPr/>
            <p:nvPr/>
          </p:nvSpPr>
          <p:spPr>
            <a:xfrm>
              <a:off x="2774014" y="1508971"/>
              <a:ext cx="1434600" cy="826500"/>
            </a:xfrm>
            <a:prstGeom prst="rect">
              <a:avLst/>
            </a:prstGeom>
            <a:solidFill>
              <a:srgbClr val="D9EAD3"/>
            </a:solidFill>
            <a:ln>
              <a:noFill/>
            </a:ln>
            <a:effectLst>
              <a:outerShdw blurRad="25400" dist="12700" dir="5400000" rotWithShape="0">
                <a:srgbClr val="000000">
                  <a:alpha val="34900"/>
                </a:srgbClr>
              </a:outerShdw>
            </a:effectLst>
          </p:spPr>
          <p:txBody>
            <a:bodyPr spcFirstLastPara="1" wrap="square" lIns="48775" tIns="121900" rIns="45700" bIns="45700" anchor="t" anchorCtr="0">
              <a:noAutofit/>
            </a:bodyPr>
            <a:lstStyle/>
            <a:p>
              <a:pPr marL="0" marR="0" lvl="0" indent="0" algn="ctr"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AUTOMATION</a:t>
              </a:r>
              <a:endParaRPr sz="1500"/>
            </a:p>
          </p:txBody>
        </p:sp>
        <p:sp>
          <p:nvSpPr>
            <p:cNvPr id="1703" name="Shape 1703"/>
            <p:cNvSpPr/>
            <p:nvPr/>
          </p:nvSpPr>
          <p:spPr>
            <a:xfrm>
              <a:off x="4261775" y="1516646"/>
              <a:ext cx="1434600" cy="811200"/>
            </a:xfrm>
            <a:prstGeom prst="rect">
              <a:avLst/>
            </a:prstGeom>
            <a:solidFill>
              <a:srgbClr val="D9EAD3"/>
            </a:solidFill>
            <a:ln>
              <a:noFill/>
            </a:ln>
            <a:effectLst>
              <a:outerShdw blurRad="25400" dist="12700" dir="5400000" rotWithShape="0">
                <a:srgbClr val="000000">
                  <a:alpha val="34900"/>
                </a:srgbClr>
              </a:outerShdw>
            </a:effectLst>
          </p:spPr>
          <p:txBody>
            <a:bodyPr spcFirstLastPara="1" wrap="square" lIns="48775" tIns="121900" rIns="45700" bIns="45700" anchor="t" anchorCtr="0">
              <a:noAutofit/>
            </a:bodyPr>
            <a:lstStyle/>
            <a:p>
              <a:pPr marL="0" marR="0" lvl="0" indent="0" algn="ctr" rtl="0">
                <a:spcBef>
                  <a:spcPts val="0"/>
                </a:spcBef>
                <a:spcAft>
                  <a:spcPts val="0"/>
                </a:spcAft>
                <a:buClr>
                  <a:srgbClr val="535353"/>
                </a:buClr>
                <a:buSzPts val="1600"/>
                <a:buFont typeface="Arial"/>
                <a:buNone/>
              </a:pPr>
              <a:r>
                <a:rPr lang="en-US" sz="1500" b="1" i="0" u="none" strike="noStrike" cap="none">
                  <a:solidFill>
                    <a:srgbClr val="535353"/>
                  </a:solidFill>
                  <a:latin typeface="Arial"/>
                  <a:ea typeface="Arial"/>
                  <a:cs typeface="Arial"/>
                  <a:sym typeface="Arial"/>
                </a:rPr>
                <a:t>GOVERNANCE</a:t>
              </a:r>
              <a:endParaRPr sz="1500"/>
            </a:p>
          </p:txBody>
        </p:sp>
        <p:grpSp>
          <p:nvGrpSpPr>
            <p:cNvPr id="1704" name="Shape 1704"/>
            <p:cNvGrpSpPr/>
            <p:nvPr/>
          </p:nvGrpSpPr>
          <p:grpSpPr>
            <a:xfrm>
              <a:off x="2846622" y="2026210"/>
              <a:ext cx="315886" cy="229289"/>
              <a:chOff x="6146342" y="4260128"/>
              <a:chExt cx="2187575" cy="1784350"/>
            </a:xfrm>
          </p:grpSpPr>
          <p:sp>
            <p:nvSpPr>
              <p:cNvPr id="1705" name="Shape 1705"/>
              <p:cNvSpPr/>
              <p:nvPr/>
            </p:nvSpPr>
            <p:spPr>
              <a:xfrm>
                <a:off x="7579855" y="4634780"/>
                <a:ext cx="377827" cy="368298"/>
              </a:xfrm>
              <a:custGeom>
                <a:avLst/>
                <a:gdLst/>
                <a:ahLst/>
                <a:cxnLst/>
                <a:rect l="0" t="0" r="0" b="0"/>
                <a:pathLst>
                  <a:path w="68" h="67" extrusionOk="0">
                    <a:moveTo>
                      <a:pt x="34" y="0"/>
                    </a:moveTo>
                    <a:cubicBezTo>
                      <a:pt x="15" y="0"/>
                      <a:pt x="0" y="15"/>
                      <a:pt x="0" y="34"/>
                    </a:cubicBezTo>
                    <a:cubicBezTo>
                      <a:pt x="0" y="52"/>
                      <a:pt x="15" y="67"/>
                      <a:pt x="34" y="67"/>
                    </a:cubicBezTo>
                    <a:cubicBezTo>
                      <a:pt x="53" y="67"/>
                      <a:pt x="68" y="52"/>
                      <a:pt x="68" y="34"/>
                    </a:cubicBezTo>
                    <a:cubicBezTo>
                      <a:pt x="68" y="15"/>
                      <a:pt x="53" y="0"/>
                      <a:pt x="34" y="0"/>
                    </a:cubicBezTo>
                    <a:close/>
                    <a:moveTo>
                      <a:pt x="34" y="56"/>
                    </a:moveTo>
                    <a:cubicBezTo>
                      <a:pt x="21" y="56"/>
                      <a:pt x="11" y="46"/>
                      <a:pt x="11" y="34"/>
                    </a:cubicBezTo>
                    <a:cubicBezTo>
                      <a:pt x="11" y="21"/>
                      <a:pt x="21" y="11"/>
                      <a:pt x="34" y="11"/>
                    </a:cubicBezTo>
                    <a:cubicBezTo>
                      <a:pt x="47" y="11"/>
                      <a:pt x="57" y="21"/>
                      <a:pt x="57" y="34"/>
                    </a:cubicBezTo>
                    <a:cubicBezTo>
                      <a:pt x="57" y="46"/>
                      <a:pt x="47" y="56"/>
                      <a:pt x="34" y="56"/>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06" name="Shape 1706"/>
              <p:cNvSpPr/>
              <p:nvPr/>
            </p:nvSpPr>
            <p:spPr>
              <a:xfrm>
                <a:off x="6146342" y="4260128"/>
                <a:ext cx="2187575" cy="1784350"/>
              </a:xfrm>
              <a:custGeom>
                <a:avLst/>
                <a:gdLst/>
                <a:ahLst/>
                <a:cxnLst/>
                <a:rect l="0" t="0" r="0" b="0"/>
                <a:pathLst>
                  <a:path w="395" h="324" extrusionOk="0">
                    <a:moveTo>
                      <a:pt x="390" y="78"/>
                    </a:moveTo>
                    <a:cubicBezTo>
                      <a:pt x="366" y="78"/>
                      <a:pt x="366" y="78"/>
                      <a:pt x="366" y="78"/>
                    </a:cubicBezTo>
                    <a:cubicBezTo>
                      <a:pt x="365" y="74"/>
                      <a:pt x="363" y="70"/>
                      <a:pt x="361" y="66"/>
                    </a:cubicBezTo>
                    <a:cubicBezTo>
                      <a:pt x="380" y="47"/>
                      <a:pt x="380" y="47"/>
                      <a:pt x="380" y="47"/>
                    </a:cubicBezTo>
                    <a:cubicBezTo>
                      <a:pt x="381" y="46"/>
                      <a:pt x="382" y="45"/>
                      <a:pt x="382" y="43"/>
                    </a:cubicBezTo>
                    <a:cubicBezTo>
                      <a:pt x="382" y="42"/>
                      <a:pt x="381" y="40"/>
                      <a:pt x="380" y="39"/>
                    </a:cubicBezTo>
                    <a:cubicBezTo>
                      <a:pt x="355" y="14"/>
                      <a:pt x="355" y="14"/>
                      <a:pt x="355" y="14"/>
                    </a:cubicBezTo>
                    <a:cubicBezTo>
                      <a:pt x="353" y="12"/>
                      <a:pt x="350" y="12"/>
                      <a:pt x="348" y="14"/>
                    </a:cubicBezTo>
                    <a:cubicBezTo>
                      <a:pt x="328" y="34"/>
                      <a:pt x="328" y="34"/>
                      <a:pt x="328" y="34"/>
                    </a:cubicBezTo>
                    <a:cubicBezTo>
                      <a:pt x="324" y="32"/>
                      <a:pt x="320" y="30"/>
                      <a:pt x="316" y="29"/>
                    </a:cubicBezTo>
                    <a:cubicBezTo>
                      <a:pt x="316" y="5"/>
                      <a:pt x="316" y="5"/>
                      <a:pt x="316" y="5"/>
                    </a:cubicBezTo>
                    <a:cubicBezTo>
                      <a:pt x="316" y="2"/>
                      <a:pt x="314" y="0"/>
                      <a:pt x="311" y="0"/>
                    </a:cubicBezTo>
                    <a:cubicBezTo>
                      <a:pt x="275" y="0"/>
                      <a:pt x="275" y="0"/>
                      <a:pt x="275" y="0"/>
                    </a:cubicBezTo>
                    <a:cubicBezTo>
                      <a:pt x="272" y="0"/>
                      <a:pt x="270" y="2"/>
                      <a:pt x="270" y="5"/>
                    </a:cubicBezTo>
                    <a:cubicBezTo>
                      <a:pt x="270" y="29"/>
                      <a:pt x="270" y="29"/>
                      <a:pt x="270" y="29"/>
                    </a:cubicBezTo>
                    <a:cubicBezTo>
                      <a:pt x="266" y="30"/>
                      <a:pt x="262" y="32"/>
                      <a:pt x="258" y="34"/>
                    </a:cubicBezTo>
                    <a:cubicBezTo>
                      <a:pt x="239" y="14"/>
                      <a:pt x="239" y="14"/>
                      <a:pt x="239" y="14"/>
                    </a:cubicBezTo>
                    <a:cubicBezTo>
                      <a:pt x="236" y="12"/>
                      <a:pt x="233" y="12"/>
                      <a:pt x="231" y="14"/>
                    </a:cubicBezTo>
                    <a:cubicBezTo>
                      <a:pt x="206" y="39"/>
                      <a:pt x="206" y="39"/>
                      <a:pt x="206" y="39"/>
                    </a:cubicBezTo>
                    <a:cubicBezTo>
                      <a:pt x="205" y="40"/>
                      <a:pt x="204" y="42"/>
                      <a:pt x="204" y="43"/>
                    </a:cubicBezTo>
                    <a:cubicBezTo>
                      <a:pt x="204" y="45"/>
                      <a:pt x="205" y="46"/>
                      <a:pt x="206" y="47"/>
                    </a:cubicBezTo>
                    <a:cubicBezTo>
                      <a:pt x="225" y="66"/>
                      <a:pt x="225" y="66"/>
                      <a:pt x="225" y="66"/>
                    </a:cubicBezTo>
                    <a:cubicBezTo>
                      <a:pt x="223" y="70"/>
                      <a:pt x="221" y="74"/>
                      <a:pt x="220" y="78"/>
                    </a:cubicBezTo>
                    <a:cubicBezTo>
                      <a:pt x="196" y="78"/>
                      <a:pt x="196" y="78"/>
                      <a:pt x="196" y="78"/>
                    </a:cubicBezTo>
                    <a:cubicBezTo>
                      <a:pt x="193" y="78"/>
                      <a:pt x="191" y="81"/>
                      <a:pt x="191" y="84"/>
                    </a:cubicBezTo>
                    <a:cubicBezTo>
                      <a:pt x="191" y="99"/>
                      <a:pt x="191" y="99"/>
                      <a:pt x="191" y="99"/>
                    </a:cubicBezTo>
                    <a:cubicBezTo>
                      <a:pt x="148" y="99"/>
                      <a:pt x="148" y="99"/>
                      <a:pt x="148" y="99"/>
                    </a:cubicBezTo>
                    <a:cubicBezTo>
                      <a:pt x="136" y="75"/>
                      <a:pt x="136" y="75"/>
                      <a:pt x="136" y="75"/>
                    </a:cubicBezTo>
                    <a:cubicBezTo>
                      <a:pt x="135" y="73"/>
                      <a:pt x="133" y="72"/>
                      <a:pt x="131" y="72"/>
                    </a:cubicBezTo>
                    <a:cubicBezTo>
                      <a:pt x="34" y="72"/>
                      <a:pt x="34" y="72"/>
                      <a:pt x="34" y="72"/>
                    </a:cubicBezTo>
                    <a:cubicBezTo>
                      <a:pt x="31" y="72"/>
                      <a:pt x="29" y="74"/>
                      <a:pt x="29" y="77"/>
                    </a:cubicBezTo>
                    <a:cubicBezTo>
                      <a:pt x="29" y="110"/>
                      <a:pt x="29" y="110"/>
                      <a:pt x="29" y="110"/>
                    </a:cubicBezTo>
                    <a:cubicBezTo>
                      <a:pt x="5" y="110"/>
                      <a:pt x="5" y="110"/>
                      <a:pt x="5" y="110"/>
                    </a:cubicBezTo>
                    <a:cubicBezTo>
                      <a:pt x="2" y="110"/>
                      <a:pt x="0" y="112"/>
                      <a:pt x="0" y="115"/>
                    </a:cubicBezTo>
                    <a:cubicBezTo>
                      <a:pt x="0" y="151"/>
                      <a:pt x="0" y="151"/>
                      <a:pt x="0" y="151"/>
                    </a:cubicBezTo>
                    <a:cubicBezTo>
                      <a:pt x="0" y="151"/>
                      <a:pt x="0" y="152"/>
                      <a:pt x="0" y="153"/>
                    </a:cubicBezTo>
                    <a:cubicBezTo>
                      <a:pt x="0" y="153"/>
                      <a:pt x="0" y="154"/>
                      <a:pt x="0" y="155"/>
                    </a:cubicBezTo>
                    <a:cubicBezTo>
                      <a:pt x="0" y="319"/>
                      <a:pt x="0" y="319"/>
                      <a:pt x="0" y="319"/>
                    </a:cubicBezTo>
                    <a:cubicBezTo>
                      <a:pt x="0" y="322"/>
                      <a:pt x="2" y="324"/>
                      <a:pt x="5" y="324"/>
                    </a:cubicBezTo>
                    <a:cubicBezTo>
                      <a:pt x="295" y="324"/>
                      <a:pt x="295" y="324"/>
                      <a:pt x="295" y="324"/>
                    </a:cubicBezTo>
                    <a:cubicBezTo>
                      <a:pt x="298" y="324"/>
                      <a:pt x="301" y="322"/>
                      <a:pt x="301" y="319"/>
                    </a:cubicBezTo>
                    <a:cubicBezTo>
                      <a:pt x="301" y="204"/>
                      <a:pt x="301" y="204"/>
                      <a:pt x="301" y="204"/>
                    </a:cubicBezTo>
                    <a:cubicBezTo>
                      <a:pt x="311" y="204"/>
                      <a:pt x="311" y="204"/>
                      <a:pt x="311" y="204"/>
                    </a:cubicBezTo>
                    <a:cubicBezTo>
                      <a:pt x="311" y="204"/>
                      <a:pt x="311" y="204"/>
                      <a:pt x="311" y="204"/>
                    </a:cubicBezTo>
                    <a:cubicBezTo>
                      <a:pt x="312" y="204"/>
                      <a:pt x="314" y="203"/>
                      <a:pt x="315" y="202"/>
                    </a:cubicBezTo>
                    <a:cubicBezTo>
                      <a:pt x="316" y="201"/>
                      <a:pt x="316" y="200"/>
                      <a:pt x="316" y="198"/>
                    </a:cubicBezTo>
                    <a:cubicBezTo>
                      <a:pt x="316" y="175"/>
                      <a:pt x="316" y="175"/>
                      <a:pt x="316" y="175"/>
                    </a:cubicBezTo>
                    <a:cubicBezTo>
                      <a:pt x="321" y="173"/>
                      <a:pt x="326" y="171"/>
                      <a:pt x="330" y="169"/>
                    </a:cubicBezTo>
                    <a:cubicBezTo>
                      <a:pt x="348" y="186"/>
                      <a:pt x="348" y="186"/>
                      <a:pt x="348" y="186"/>
                    </a:cubicBezTo>
                    <a:cubicBezTo>
                      <a:pt x="350" y="188"/>
                      <a:pt x="353" y="188"/>
                      <a:pt x="355" y="186"/>
                    </a:cubicBezTo>
                    <a:cubicBezTo>
                      <a:pt x="380" y="161"/>
                      <a:pt x="380" y="161"/>
                      <a:pt x="380" y="161"/>
                    </a:cubicBezTo>
                    <a:cubicBezTo>
                      <a:pt x="382" y="159"/>
                      <a:pt x="382" y="155"/>
                      <a:pt x="380" y="153"/>
                    </a:cubicBezTo>
                    <a:cubicBezTo>
                      <a:pt x="362" y="135"/>
                      <a:pt x="362" y="135"/>
                      <a:pt x="362" y="135"/>
                    </a:cubicBezTo>
                    <a:cubicBezTo>
                      <a:pt x="364" y="132"/>
                      <a:pt x="365" y="128"/>
                      <a:pt x="366" y="125"/>
                    </a:cubicBezTo>
                    <a:cubicBezTo>
                      <a:pt x="390" y="125"/>
                      <a:pt x="390" y="125"/>
                      <a:pt x="390" y="125"/>
                    </a:cubicBezTo>
                    <a:cubicBezTo>
                      <a:pt x="393" y="125"/>
                      <a:pt x="395" y="122"/>
                      <a:pt x="395" y="119"/>
                    </a:cubicBezTo>
                    <a:cubicBezTo>
                      <a:pt x="395" y="84"/>
                      <a:pt x="395" y="84"/>
                      <a:pt x="395" y="84"/>
                    </a:cubicBezTo>
                    <a:cubicBezTo>
                      <a:pt x="395" y="81"/>
                      <a:pt x="393" y="78"/>
                      <a:pt x="390" y="78"/>
                    </a:cubicBezTo>
                    <a:close/>
                    <a:moveTo>
                      <a:pt x="34" y="120"/>
                    </a:moveTo>
                    <a:cubicBezTo>
                      <a:pt x="37" y="120"/>
                      <a:pt x="40" y="118"/>
                      <a:pt x="40" y="115"/>
                    </a:cubicBezTo>
                    <a:cubicBezTo>
                      <a:pt x="40" y="83"/>
                      <a:pt x="40" y="83"/>
                      <a:pt x="40" y="83"/>
                    </a:cubicBezTo>
                    <a:cubicBezTo>
                      <a:pt x="128" y="83"/>
                      <a:pt x="128" y="83"/>
                      <a:pt x="128" y="83"/>
                    </a:cubicBezTo>
                    <a:cubicBezTo>
                      <a:pt x="140" y="107"/>
                      <a:pt x="140" y="107"/>
                      <a:pt x="140" y="107"/>
                    </a:cubicBezTo>
                    <a:cubicBezTo>
                      <a:pt x="141" y="108"/>
                      <a:pt x="143" y="109"/>
                      <a:pt x="145" y="109"/>
                    </a:cubicBezTo>
                    <a:cubicBezTo>
                      <a:pt x="191" y="109"/>
                      <a:pt x="191" y="109"/>
                      <a:pt x="191" y="109"/>
                    </a:cubicBezTo>
                    <a:cubicBezTo>
                      <a:pt x="191" y="119"/>
                      <a:pt x="191" y="119"/>
                      <a:pt x="191" y="119"/>
                    </a:cubicBezTo>
                    <a:cubicBezTo>
                      <a:pt x="191" y="122"/>
                      <a:pt x="193" y="125"/>
                      <a:pt x="196" y="125"/>
                    </a:cubicBezTo>
                    <a:cubicBezTo>
                      <a:pt x="220" y="125"/>
                      <a:pt x="220" y="125"/>
                      <a:pt x="220" y="125"/>
                    </a:cubicBezTo>
                    <a:cubicBezTo>
                      <a:pt x="221" y="128"/>
                      <a:pt x="223" y="132"/>
                      <a:pt x="224" y="135"/>
                    </a:cubicBezTo>
                    <a:cubicBezTo>
                      <a:pt x="209" y="149"/>
                      <a:pt x="209" y="149"/>
                      <a:pt x="209" y="149"/>
                    </a:cubicBezTo>
                    <a:cubicBezTo>
                      <a:pt x="10" y="149"/>
                      <a:pt x="10" y="149"/>
                      <a:pt x="10" y="149"/>
                    </a:cubicBezTo>
                    <a:cubicBezTo>
                      <a:pt x="10" y="120"/>
                      <a:pt x="10" y="120"/>
                      <a:pt x="10" y="120"/>
                    </a:cubicBezTo>
                    <a:lnTo>
                      <a:pt x="34" y="120"/>
                    </a:lnTo>
                    <a:close/>
                    <a:moveTo>
                      <a:pt x="290" y="313"/>
                    </a:moveTo>
                    <a:cubicBezTo>
                      <a:pt x="10" y="313"/>
                      <a:pt x="10" y="313"/>
                      <a:pt x="10" y="313"/>
                    </a:cubicBezTo>
                    <a:cubicBezTo>
                      <a:pt x="10" y="160"/>
                      <a:pt x="10" y="160"/>
                      <a:pt x="10" y="160"/>
                    </a:cubicBezTo>
                    <a:cubicBezTo>
                      <a:pt x="205" y="160"/>
                      <a:pt x="205" y="160"/>
                      <a:pt x="205" y="160"/>
                    </a:cubicBezTo>
                    <a:cubicBezTo>
                      <a:pt x="206" y="161"/>
                      <a:pt x="206" y="161"/>
                      <a:pt x="206" y="161"/>
                    </a:cubicBezTo>
                    <a:cubicBezTo>
                      <a:pt x="231" y="186"/>
                      <a:pt x="231" y="186"/>
                      <a:pt x="231" y="186"/>
                    </a:cubicBezTo>
                    <a:cubicBezTo>
                      <a:pt x="233" y="188"/>
                      <a:pt x="236" y="188"/>
                      <a:pt x="239" y="186"/>
                    </a:cubicBezTo>
                    <a:cubicBezTo>
                      <a:pt x="256" y="169"/>
                      <a:pt x="256" y="169"/>
                      <a:pt x="256" y="169"/>
                    </a:cubicBezTo>
                    <a:cubicBezTo>
                      <a:pt x="260" y="171"/>
                      <a:pt x="265" y="173"/>
                      <a:pt x="270" y="175"/>
                    </a:cubicBezTo>
                    <a:cubicBezTo>
                      <a:pt x="270" y="198"/>
                      <a:pt x="270" y="198"/>
                      <a:pt x="270" y="198"/>
                    </a:cubicBezTo>
                    <a:cubicBezTo>
                      <a:pt x="270" y="201"/>
                      <a:pt x="272" y="204"/>
                      <a:pt x="275" y="204"/>
                    </a:cubicBezTo>
                    <a:cubicBezTo>
                      <a:pt x="290" y="204"/>
                      <a:pt x="290" y="204"/>
                      <a:pt x="290" y="204"/>
                    </a:cubicBezTo>
                    <a:lnTo>
                      <a:pt x="290" y="313"/>
                    </a:lnTo>
                    <a:close/>
                    <a:moveTo>
                      <a:pt x="384" y="114"/>
                    </a:moveTo>
                    <a:cubicBezTo>
                      <a:pt x="364" y="114"/>
                      <a:pt x="364" y="114"/>
                      <a:pt x="364" y="114"/>
                    </a:cubicBezTo>
                    <a:cubicBezTo>
                      <a:pt x="362" y="114"/>
                      <a:pt x="362" y="114"/>
                      <a:pt x="362" y="114"/>
                    </a:cubicBezTo>
                    <a:cubicBezTo>
                      <a:pt x="360" y="114"/>
                      <a:pt x="357" y="115"/>
                      <a:pt x="357" y="118"/>
                    </a:cubicBezTo>
                    <a:cubicBezTo>
                      <a:pt x="355" y="123"/>
                      <a:pt x="353" y="128"/>
                      <a:pt x="351" y="133"/>
                    </a:cubicBezTo>
                    <a:cubicBezTo>
                      <a:pt x="349" y="135"/>
                      <a:pt x="350" y="138"/>
                      <a:pt x="351" y="139"/>
                    </a:cubicBezTo>
                    <a:cubicBezTo>
                      <a:pt x="369" y="157"/>
                      <a:pt x="369" y="157"/>
                      <a:pt x="369" y="157"/>
                    </a:cubicBezTo>
                    <a:cubicBezTo>
                      <a:pt x="351" y="174"/>
                      <a:pt x="351" y="174"/>
                      <a:pt x="351" y="174"/>
                    </a:cubicBezTo>
                    <a:cubicBezTo>
                      <a:pt x="335" y="158"/>
                      <a:pt x="335" y="158"/>
                      <a:pt x="335" y="158"/>
                    </a:cubicBezTo>
                    <a:cubicBezTo>
                      <a:pt x="335" y="158"/>
                      <a:pt x="334" y="158"/>
                      <a:pt x="334" y="157"/>
                    </a:cubicBezTo>
                    <a:cubicBezTo>
                      <a:pt x="332" y="156"/>
                      <a:pt x="330" y="156"/>
                      <a:pt x="328" y="157"/>
                    </a:cubicBezTo>
                    <a:cubicBezTo>
                      <a:pt x="322" y="161"/>
                      <a:pt x="316" y="163"/>
                      <a:pt x="310" y="165"/>
                    </a:cubicBezTo>
                    <a:cubicBezTo>
                      <a:pt x="307" y="166"/>
                      <a:pt x="306" y="168"/>
                      <a:pt x="306" y="170"/>
                    </a:cubicBezTo>
                    <a:cubicBezTo>
                      <a:pt x="305" y="193"/>
                      <a:pt x="305" y="193"/>
                      <a:pt x="305" y="193"/>
                    </a:cubicBezTo>
                    <a:cubicBezTo>
                      <a:pt x="281" y="193"/>
                      <a:pt x="281" y="193"/>
                      <a:pt x="281" y="193"/>
                    </a:cubicBezTo>
                    <a:cubicBezTo>
                      <a:pt x="281" y="172"/>
                      <a:pt x="281" y="172"/>
                      <a:pt x="281" y="172"/>
                    </a:cubicBezTo>
                    <a:cubicBezTo>
                      <a:pt x="281" y="170"/>
                      <a:pt x="281" y="170"/>
                      <a:pt x="281" y="170"/>
                    </a:cubicBezTo>
                    <a:cubicBezTo>
                      <a:pt x="280" y="168"/>
                      <a:pt x="279" y="166"/>
                      <a:pt x="277" y="165"/>
                    </a:cubicBezTo>
                    <a:cubicBezTo>
                      <a:pt x="270" y="163"/>
                      <a:pt x="264" y="161"/>
                      <a:pt x="258" y="157"/>
                    </a:cubicBezTo>
                    <a:cubicBezTo>
                      <a:pt x="256" y="156"/>
                      <a:pt x="254" y="156"/>
                      <a:pt x="252" y="157"/>
                    </a:cubicBezTo>
                    <a:cubicBezTo>
                      <a:pt x="252" y="158"/>
                      <a:pt x="251" y="158"/>
                      <a:pt x="251" y="158"/>
                    </a:cubicBezTo>
                    <a:cubicBezTo>
                      <a:pt x="235" y="174"/>
                      <a:pt x="235" y="174"/>
                      <a:pt x="235" y="174"/>
                    </a:cubicBezTo>
                    <a:cubicBezTo>
                      <a:pt x="217" y="157"/>
                      <a:pt x="217" y="157"/>
                      <a:pt x="217" y="157"/>
                    </a:cubicBezTo>
                    <a:cubicBezTo>
                      <a:pt x="218" y="157"/>
                      <a:pt x="218" y="157"/>
                      <a:pt x="218" y="156"/>
                    </a:cubicBezTo>
                    <a:cubicBezTo>
                      <a:pt x="233" y="141"/>
                      <a:pt x="233" y="141"/>
                      <a:pt x="233" y="141"/>
                    </a:cubicBezTo>
                    <a:cubicBezTo>
                      <a:pt x="235" y="139"/>
                      <a:pt x="235" y="139"/>
                      <a:pt x="235" y="139"/>
                    </a:cubicBezTo>
                    <a:cubicBezTo>
                      <a:pt x="236" y="137"/>
                      <a:pt x="236" y="135"/>
                      <a:pt x="235" y="133"/>
                    </a:cubicBezTo>
                    <a:cubicBezTo>
                      <a:pt x="233" y="128"/>
                      <a:pt x="231" y="123"/>
                      <a:pt x="230" y="118"/>
                    </a:cubicBezTo>
                    <a:cubicBezTo>
                      <a:pt x="229" y="116"/>
                      <a:pt x="227" y="114"/>
                      <a:pt x="225" y="114"/>
                    </a:cubicBezTo>
                    <a:cubicBezTo>
                      <a:pt x="202" y="114"/>
                      <a:pt x="202" y="114"/>
                      <a:pt x="202" y="114"/>
                    </a:cubicBezTo>
                    <a:cubicBezTo>
                      <a:pt x="202" y="89"/>
                      <a:pt x="202" y="89"/>
                      <a:pt x="202" y="89"/>
                    </a:cubicBezTo>
                    <a:cubicBezTo>
                      <a:pt x="224" y="89"/>
                      <a:pt x="224" y="89"/>
                      <a:pt x="224" y="89"/>
                    </a:cubicBezTo>
                    <a:cubicBezTo>
                      <a:pt x="224" y="89"/>
                      <a:pt x="224" y="89"/>
                      <a:pt x="224" y="89"/>
                    </a:cubicBezTo>
                    <a:cubicBezTo>
                      <a:pt x="227" y="89"/>
                      <a:pt x="229" y="88"/>
                      <a:pt x="229" y="85"/>
                    </a:cubicBezTo>
                    <a:cubicBezTo>
                      <a:pt x="231" y="79"/>
                      <a:pt x="233" y="74"/>
                      <a:pt x="237" y="68"/>
                    </a:cubicBezTo>
                    <a:cubicBezTo>
                      <a:pt x="238" y="66"/>
                      <a:pt x="237" y="63"/>
                      <a:pt x="236" y="61"/>
                    </a:cubicBezTo>
                    <a:cubicBezTo>
                      <a:pt x="217" y="43"/>
                      <a:pt x="217" y="43"/>
                      <a:pt x="217" y="43"/>
                    </a:cubicBezTo>
                    <a:cubicBezTo>
                      <a:pt x="235" y="26"/>
                      <a:pt x="235" y="26"/>
                      <a:pt x="235" y="26"/>
                    </a:cubicBezTo>
                    <a:cubicBezTo>
                      <a:pt x="253" y="44"/>
                      <a:pt x="253" y="44"/>
                      <a:pt x="253" y="44"/>
                    </a:cubicBezTo>
                    <a:cubicBezTo>
                      <a:pt x="255" y="46"/>
                      <a:pt x="258" y="46"/>
                      <a:pt x="260" y="45"/>
                    </a:cubicBezTo>
                    <a:cubicBezTo>
                      <a:pt x="265" y="42"/>
                      <a:pt x="271" y="40"/>
                      <a:pt x="276" y="38"/>
                    </a:cubicBezTo>
                    <a:cubicBezTo>
                      <a:pt x="279" y="38"/>
                      <a:pt x="280" y="36"/>
                      <a:pt x="281" y="33"/>
                    </a:cubicBezTo>
                    <a:cubicBezTo>
                      <a:pt x="281" y="11"/>
                      <a:pt x="281" y="11"/>
                      <a:pt x="281" y="11"/>
                    </a:cubicBezTo>
                    <a:cubicBezTo>
                      <a:pt x="305" y="11"/>
                      <a:pt x="305" y="11"/>
                      <a:pt x="305" y="11"/>
                    </a:cubicBezTo>
                    <a:cubicBezTo>
                      <a:pt x="305" y="33"/>
                      <a:pt x="305" y="33"/>
                      <a:pt x="305" y="33"/>
                    </a:cubicBezTo>
                    <a:cubicBezTo>
                      <a:pt x="305" y="35"/>
                      <a:pt x="307" y="37"/>
                      <a:pt x="309" y="38"/>
                    </a:cubicBezTo>
                    <a:cubicBezTo>
                      <a:pt x="315" y="40"/>
                      <a:pt x="321" y="42"/>
                      <a:pt x="326" y="45"/>
                    </a:cubicBezTo>
                    <a:cubicBezTo>
                      <a:pt x="328" y="46"/>
                      <a:pt x="331" y="46"/>
                      <a:pt x="333" y="44"/>
                    </a:cubicBezTo>
                    <a:cubicBezTo>
                      <a:pt x="351" y="26"/>
                      <a:pt x="351" y="26"/>
                      <a:pt x="351" y="26"/>
                    </a:cubicBezTo>
                    <a:cubicBezTo>
                      <a:pt x="369" y="43"/>
                      <a:pt x="369" y="43"/>
                      <a:pt x="369" y="43"/>
                    </a:cubicBezTo>
                    <a:cubicBezTo>
                      <a:pt x="350" y="62"/>
                      <a:pt x="350" y="62"/>
                      <a:pt x="350" y="62"/>
                    </a:cubicBezTo>
                    <a:cubicBezTo>
                      <a:pt x="349" y="63"/>
                      <a:pt x="348" y="66"/>
                      <a:pt x="350" y="68"/>
                    </a:cubicBezTo>
                    <a:cubicBezTo>
                      <a:pt x="353" y="74"/>
                      <a:pt x="355" y="79"/>
                      <a:pt x="357" y="85"/>
                    </a:cubicBezTo>
                    <a:cubicBezTo>
                      <a:pt x="357" y="88"/>
                      <a:pt x="359" y="89"/>
                      <a:pt x="362" y="89"/>
                    </a:cubicBezTo>
                    <a:cubicBezTo>
                      <a:pt x="384" y="89"/>
                      <a:pt x="384" y="89"/>
                      <a:pt x="384" y="89"/>
                    </a:cubicBezTo>
                    <a:lnTo>
                      <a:pt x="384" y="114"/>
                    </a:ln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grpSp>
        <p:grpSp>
          <p:nvGrpSpPr>
            <p:cNvPr id="1707" name="Shape 1707"/>
            <p:cNvGrpSpPr/>
            <p:nvPr/>
          </p:nvGrpSpPr>
          <p:grpSpPr>
            <a:xfrm>
              <a:off x="4387961" y="2030232"/>
              <a:ext cx="201532" cy="233132"/>
              <a:chOff x="6019342" y="6154016"/>
              <a:chExt cx="1322388" cy="1719262"/>
            </a:xfrm>
          </p:grpSpPr>
          <p:sp>
            <p:nvSpPr>
              <p:cNvPr id="1708" name="Shape 1708"/>
              <p:cNvSpPr/>
              <p:nvPr/>
            </p:nvSpPr>
            <p:spPr>
              <a:xfrm>
                <a:off x="6301917" y="6666778"/>
                <a:ext cx="265113" cy="231775"/>
              </a:xfrm>
              <a:custGeom>
                <a:avLst/>
                <a:gdLst/>
                <a:ahLst/>
                <a:cxnLst/>
                <a:rect l="0" t="0" r="0" b="0"/>
                <a:pathLst>
                  <a:path w="48" h="42" extrusionOk="0">
                    <a:moveTo>
                      <a:pt x="18" y="42"/>
                    </a:moveTo>
                    <a:cubicBezTo>
                      <a:pt x="16" y="42"/>
                      <a:pt x="14" y="41"/>
                      <a:pt x="13" y="40"/>
                    </a:cubicBezTo>
                    <a:cubicBezTo>
                      <a:pt x="0" y="26"/>
                      <a:pt x="0" y="26"/>
                      <a:pt x="0" y="26"/>
                    </a:cubicBezTo>
                    <a:cubicBezTo>
                      <a:pt x="9" y="16"/>
                      <a:pt x="9" y="16"/>
                      <a:pt x="9" y="16"/>
                    </a:cubicBezTo>
                    <a:cubicBezTo>
                      <a:pt x="17" y="24"/>
                      <a:pt x="17" y="24"/>
                      <a:pt x="17" y="24"/>
                    </a:cubicBezTo>
                    <a:cubicBezTo>
                      <a:pt x="37" y="0"/>
                      <a:pt x="37" y="0"/>
                      <a:pt x="37" y="0"/>
                    </a:cubicBezTo>
                    <a:cubicBezTo>
                      <a:pt x="48" y="9"/>
                      <a:pt x="48" y="9"/>
                      <a:pt x="48" y="9"/>
                    </a:cubicBezTo>
                    <a:cubicBezTo>
                      <a:pt x="24" y="39"/>
                      <a:pt x="24" y="39"/>
                      <a:pt x="24" y="39"/>
                    </a:cubicBezTo>
                    <a:cubicBezTo>
                      <a:pt x="22" y="41"/>
                      <a:pt x="20" y="42"/>
                      <a:pt x="18" y="42"/>
                    </a:cubicBezTo>
                    <a:cubicBezTo>
                      <a:pt x="18" y="42"/>
                      <a:pt x="18" y="42"/>
                      <a:pt x="18" y="42"/>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09" name="Shape 1709"/>
              <p:cNvSpPr/>
              <p:nvPr/>
            </p:nvSpPr>
            <p:spPr>
              <a:xfrm>
                <a:off x="6689267" y="6744566"/>
                <a:ext cx="360300" cy="76200"/>
              </a:xfrm>
              <a:prstGeom prst="rect">
                <a:avLst/>
              </a:pr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0" name="Shape 1710"/>
              <p:cNvSpPr/>
              <p:nvPr/>
            </p:nvSpPr>
            <p:spPr>
              <a:xfrm>
                <a:off x="6689267" y="7074766"/>
                <a:ext cx="360300" cy="76200"/>
              </a:xfrm>
              <a:prstGeom prst="rect">
                <a:avLst/>
              </a:pr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1" name="Shape 1711"/>
              <p:cNvSpPr/>
              <p:nvPr/>
            </p:nvSpPr>
            <p:spPr>
              <a:xfrm>
                <a:off x="6689267" y="7411316"/>
                <a:ext cx="360300" cy="76200"/>
              </a:xfrm>
              <a:prstGeom prst="rect">
                <a:avLst/>
              </a:pr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2" name="Shape 1712"/>
              <p:cNvSpPr/>
              <p:nvPr/>
            </p:nvSpPr>
            <p:spPr>
              <a:xfrm>
                <a:off x="6019342" y="6231803"/>
                <a:ext cx="1322388" cy="1641475"/>
              </a:xfrm>
              <a:custGeom>
                <a:avLst/>
                <a:gdLst/>
                <a:ahLst/>
                <a:cxnLst/>
                <a:rect l="0" t="0" r="0" b="0"/>
                <a:pathLst>
                  <a:path w="239" h="298" extrusionOk="0">
                    <a:moveTo>
                      <a:pt x="232" y="298"/>
                    </a:moveTo>
                    <a:cubicBezTo>
                      <a:pt x="7" y="298"/>
                      <a:pt x="7" y="298"/>
                      <a:pt x="7" y="298"/>
                    </a:cubicBezTo>
                    <a:cubicBezTo>
                      <a:pt x="3" y="298"/>
                      <a:pt x="0" y="295"/>
                      <a:pt x="0" y="291"/>
                    </a:cubicBezTo>
                    <a:cubicBezTo>
                      <a:pt x="0" y="7"/>
                      <a:pt x="0" y="7"/>
                      <a:pt x="0" y="7"/>
                    </a:cubicBezTo>
                    <a:cubicBezTo>
                      <a:pt x="0" y="3"/>
                      <a:pt x="3" y="0"/>
                      <a:pt x="7" y="0"/>
                    </a:cubicBezTo>
                    <a:cubicBezTo>
                      <a:pt x="38" y="0"/>
                      <a:pt x="38" y="0"/>
                      <a:pt x="38" y="0"/>
                    </a:cubicBezTo>
                    <a:cubicBezTo>
                      <a:pt x="38" y="14"/>
                      <a:pt x="38" y="14"/>
                      <a:pt x="38" y="14"/>
                    </a:cubicBezTo>
                    <a:cubicBezTo>
                      <a:pt x="14" y="14"/>
                      <a:pt x="14" y="14"/>
                      <a:pt x="14" y="14"/>
                    </a:cubicBezTo>
                    <a:cubicBezTo>
                      <a:pt x="14" y="284"/>
                      <a:pt x="14" y="284"/>
                      <a:pt x="14" y="284"/>
                    </a:cubicBezTo>
                    <a:cubicBezTo>
                      <a:pt x="225" y="284"/>
                      <a:pt x="225" y="284"/>
                      <a:pt x="225" y="284"/>
                    </a:cubicBezTo>
                    <a:cubicBezTo>
                      <a:pt x="225" y="14"/>
                      <a:pt x="225" y="14"/>
                      <a:pt x="225" y="14"/>
                    </a:cubicBezTo>
                    <a:cubicBezTo>
                      <a:pt x="200" y="14"/>
                      <a:pt x="200" y="14"/>
                      <a:pt x="200" y="14"/>
                    </a:cubicBezTo>
                    <a:cubicBezTo>
                      <a:pt x="200" y="0"/>
                      <a:pt x="200" y="0"/>
                      <a:pt x="200" y="0"/>
                    </a:cubicBezTo>
                    <a:cubicBezTo>
                      <a:pt x="232" y="0"/>
                      <a:pt x="232" y="0"/>
                      <a:pt x="232" y="0"/>
                    </a:cubicBezTo>
                    <a:cubicBezTo>
                      <a:pt x="235" y="0"/>
                      <a:pt x="239" y="3"/>
                      <a:pt x="239" y="7"/>
                    </a:cubicBezTo>
                    <a:cubicBezTo>
                      <a:pt x="239" y="291"/>
                      <a:pt x="239" y="291"/>
                      <a:pt x="239" y="291"/>
                    </a:cubicBezTo>
                    <a:cubicBezTo>
                      <a:pt x="239" y="295"/>
                      <a:pt x="235" y="298"/>
                      <a:pt x="232" y="298"/>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3" name="Shape 1713"/>
              <p:cNvSpPr/>
              <p:nvPr/>
            </p:nvSpPr>
            <p:spPr>
              <a:xfrm>
                <a:off x="6301917" y="6996978"/>
                <a:ext cx="265113" cy="231775"/>
              </a:xfrm>
              <a:custGeom>
                <a:avLst/>
                <a:gdLst/>
                <a:ahLst/>
                <a:cxnLst/>
                <a:rect l="0" t="0" r="0" b="0"/>
                <a:pathLst>
                  <a:path w="48" h="42" extrusionOk="0">
                    <a:moveTo>
                      <a:pt x="18" y="42"/>
                    </a:moveTo>
                    <a:cubicBezTo>
                      <a:pt x="16" y="42"/>
                      <a:pt x="14" y="41"/>
                      <a:pt x="13" y="40"/>
                    </a:cubicBezTo>
                    <a:cubicBezTo>
                      <a:pt x="0" y="26"/>
                      <a:pt x="0" y="26"/>
                      <a:pt x="0" y="26"/>
                    </a:cubicBezTo>
                    <a:cubicBezTo>
                      <a:pt x="9" y="17"/>
                      <a:pt x="9" y="17"/>
                      <a:pt x="9" y="17"/>
                    </a:cubicBezTo>
                    <a:cubicBezTo>
                      <a:pt x="17" y="25"/>
                      <a:pt x="17" y="25"/>
                      <a:pt x="17" y="25"/>
                    </a:cubicBezTo>
                    <a:cubicBezTo>
                      <a:pt x="37" y="0"/>
                      <a:pt x="37" y="0"/>
                      <a:pt x="37" y="0"/>
                    </a:cubicBezTo>
                    <a:cubicBezTo>
                      <a:pt x="48" y="9"/>
                      <a:pt x="48" y="9"/>
                      <a:pt x="48" y="9"/>
                    </a:cubicBezTo>
                    <a:cubicBezTo>
                      <a:pt x="24" y="39"/>
                      <a:pt x="24" y="39"/>
                      <a:pt x="24" y="39"/>
                    </a:cubicBezTo>
                    <a:cubicBezTo>
                      <a:pt x="22" y="41"/>
                      <a:pt x="20" y="42"/>
                      <a:pt x="18" y="42"/>
                    </a:cubicBezTo>
                    <a:cubicBezTo>
                      <a:pt x="18" y="42"/>
                      <a:pt x="18" y="42"/>
                      <a:pt x="18" y="42"/>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4" name="Shape 1714"/>
              <p:cNvSpPr/>
              <p:nvPr/>
            </p:nvSpPr>
            <p:spPr>
              <a:xfrm>
                <a:off x="6301917" y="7333528"/>
                <a:ext cx="265113" cy="231775"/>
              </a:xfrm>
              <a:custGeom>
                <a:avLst/>
                <a:gdLst/>
                <a:ahLst/>
                <a:cxnLst/>
                <a:rect l="0" t="0" r="0" b="0"/>
                <a:pathLst>
                  <a:path w="48" h="42" extrusionOk="0">
                    <a:moveTo>
                      <a:pt x="18" y="42"/>
                    </a:moveTo>
                    <a:cubicBezTo>
                      <a:pt x="16" y="42"/>
                      <a:pt x="14" y="41"/>
                      <a:pt x="13" y="40"/>
                    </a:cubicBezTo>
                    <a:cubicBezTo>
                      <a:pt x="0" y="26"/>
                      <a:pt x="0" y="26"/>
                      <a:pt x="0" y="26"/>
                    </a:cubicBezTo>
                    <a:cubicBezTo>
                      <a:pt x="9" y="17"/>
                      <a:pt x="9" y="17"/>
                      <a:pt x="9" y="17"/>
                    </a:cubicBezTo>
                    <a:cubicBezTo>
                      <a:pt x="17" y="25"/>
                      <a:pt x="17" y="25"/>
                      <a:pt x="17" y="25"/>
                    </a:cubicBezTo>
                    <a:cubicBezTo>
                      <a:pt x="37" y="0"/>
                      <a:pt x="37" y="0"/>
                      <a:pt x="37" y="0"/>
                    </a:cubicBezTo>
                    <a:cubicBezTo>
                      <a:pt x="48" y="9"/>
                      <a:pt x="48" y="9"/>
                      <a:pt x="48" y="9"/>
                    </a:cubicBezTo>
                    <a:cubicBezTo>
                      <a:pt x="24" y="39"/>
                      <a:pt x="24" y="39"/>
                      <a:pt x="24" y="39"/>
                    </a:cubicBezTo>
                    <a:cubicBezTo>
                      <a:pt x="22" y="41"/>
                      <a:pt x="20" y="42"/>
                      <a:pt x="18" y="42"/>
                    </a:cubicBezTo>
                    <a:cubicBezTo>
                      <a:pt x="18" y="42"/>
                      <a:pt x="18" y="42"/>
                      <a:pt x="18" y="42"/>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15" name="Shape 1715"/>
              <p:cNvSpPr/>
              <p:nvPr/>
            </p:nvSpPr>
            <p:spPr>
              <a:xfrm>
                <a:off x="6333667" y="6154016"/>
                <a:ext cx="687388" cy="331788"/>
              </a:xfrm>
              <a:custGeom>
                <a:avLst/>
                <a:gdLst/>
                <a:ahLst/>
                <a:cxnLst/>
                <a:rect l="0" t="0" r="0" b="0"/>
                <a:pathLst>
                  <a:path w="124" h="60" extrusionOk="0">
                    <a:moveTo>
                      <a:pt x="117" y="0"/>
                    </a:moveTo>
                    <a:cubicBezTo>
                      <a:pt x="7" y="0"/>
                      <a:pt x="7" y="0"/>
                      <a:pt x="7" y="0"/>
                    </a:cubicBezTo>
                    <a:cubicBezTo>
                      <a:pt x="4" y="0"/>
                      <a:pt x="0" y="3"/>
                      <a:pt x="0" y="7"/>
                    </a:cubicBezTo>
                    <a:cubicBezTo>
                      <a:pt x="0" y="31"/>
                      <a:pt x="0" y="31"/>
                      <a:pt x="0" y="31"/>
                    </a:cubicBezTo>
                    <a:cubicBezTo>
                      <a:pt x="0" y="47"/>
                      <a:pt x="14" y="60"/>
                      <a:pt x="30" y="60"/>
                    </a:cubicBezTo>
                    <a:cubicBezTo>
                      <a:pt x="94" y="60"/>
                      <a:pt x="94" y="60"/>
                      <a:pt x="94" y="60"/>
                    </a:cubicBezTo>
                    <a:cubicBezTo>
                      <a:pt x="110" y="60"/>
                      <a:pt x="124" y="47"/>
                      <a:pt x="124" y="31"/>
                    </a:cubicBezTo>
                    <a:cubicBezTo>
                      <a:pt x="124" y="7"/>
                      <a:pt x="124" y="7"/>
                      <a:pt x="124" y="7"/>
                    </a:cubicBezTo>
                    <a:cubicBezTo>
                      <a:pt x="124" y="3"/>
                      <a:pt x="121" y="0"/>
                      <a:pt x="117" y="0"/>
                    </a:cubicBezTo>
                    <a:close/>
                    <a:moveTo>
                      <a:pt x="110" y="31"/>
                    </a:moveTo>
                    <a:cubicBezTo>
                      <a:pt x="110" y="39"/>
                      <a:pt x="103" y="46"/>
                      <a:pt x="94" y="46"/>
                    </a:cubicBezTo>
                    <a:cubicBezTo>
                      <a:pt x="30" y="46"/>
                      <a:pt x="30" y="46"/>
                      <a:pt x="30" y="46"/>
                    </a:cubicBezTo>
                    <a:cubicBezTo>
                      <a:pt x="21" y="46"/>
                      <a:pt x="14" y="39"/>
                      <a:pt x="14" y="31"/>
                    </a:cubicBezTo>
                    <a:cubicBezTo>
                      <a:pt x="14" y="14"/>
                      <a:pt x="14" y="14"/>
                      <a:pt x="14" y="14"/>
                    </a:cubicBezTo>
                    <a:cubicBezTo>
                      <a:pt x="110" y="14"/>
                      <a:pt x="110" y="14"/>
                      <a:pt x="110" y="14"/>
                    </a:cubicBezTo>
                    <a:lnTo>
                      <a:pt x="110" y="31"/>
                    </a:ln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grpSp>
        <p:grpSp>
          <p:nvGrpSpPr>
            <p:cNvPr id="1716" name="Shape 1716"/>
            <p:cNvGrpSpPr/>
            <p:nvPr/>
          </p:nvGrpSpPr>
          <p:grpSpPr>
            <a:xfrm>
              <a:off x="1517465" y="2058688"/>
              <a:ext cx="238422" cy="213478"/>
              <a:chOff x="3797300" y="876300"/>
              <a:chExt cx="774600" cy="779400"/>
            </a:xfrm>
          </p:grpSpPr>
          <p:sp>
            <p:nvSpPr>
              <p:cNvPr id="1717" name="Shape 1717"/>
              <p:cNvSpPr/>
              <p:nvPr/>
            </p:nvSpPr>
            <p:spPr>
              <a:xfrm>
                <a:off x="3797300" y="876300"/>
                <a:ext cx="774600" cy="779400"/>
              </a:xfrm>
              <a:prstGeom prst="ellipse">
                <a:avLst/>
              </a:pr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cxnSp>
            <p:nvCxnSpPr>
              <p:cNvPr id="1718" name="Shape 1718"/>
              <p:cNvCxnSpPr/>
              <p:nvPr/>
            </p:nvCxnSpPr>
            <p:spPr>
              <a:xfrm>
                <a:off x="4184650" y="876300"/>
                <a:ext cx="0" cy="779400"/>
              </a:xfrm>
              <a:prstGeom prst="straightConnector1">
                <a:avLst/>
              </a:prstGeom>
              <a:noFill/>
              <a:ln w="9525" cap="rnd" cmpd="sng">
                <a:solidFill>
                  <a:srgbClr val="535353"/>
                </a:solidFill>
                <a:prstDash val="solid"/>
                <a:round/>
                <a:headEnd type="none" w="med" len="med"/>
                <a:tailEnd type="none" w="med" len="med"/>
              </a:ln>
            </p:spPr>
          </p:cxnSp>
          <p:cxnSp>
            <p:nvCxnSpPr>
              <p:cNvPr id="1719" name="Shape 1719"/>
              <p:cNvCxnSpPr/>
              <p:nvPr/>
            </p:nvCxnSpPr>
            <p:spPr>
              <a:xfrm>
                <a:off x="3797300" y="1268413"/>
                <a:ext cx="774600" cy="0"/>
              </a:xfrm>
              <a:prstGeom prst="straightConnector1">
                <a:avLst/>
              </a:prstGeom>
              <a:noFill/>
              <a:ln w="9525" cap="rnd" cmpd="sng">
                <a:solidFill>
                  <a:srgbClr val="535353"/>
                </a:solidFill>
                <a:prstDash val="solid"/>
                <a:round/>
                <a:headEnd type="none" w="med" len="med"/>
                <a:tailEnd type="none" w="med" len="med"/>
              </a:ln>
            </p:spPr>
          </p:cxnSp>
          <p:sp>
            <p:nvSpPr>
              <p:cNvPr id="1720" name="Shape 1720"/>
              <p:cNvSpPr/>
              <p:nvPr/>
            </p:nvSpPr>
            <p:spPr>
              <a:xfrm>
                <a:off x="3910013" y="996950"/>
                <a:ext cx="549275" cy="87313"/>
              </a:xfrm>
              <a:custGeom>
                <a:avLst/>
                <a:gdLst/>
                <a:ahLst/>
                <a:cxnLst/>
                <a:rect l="0" t="0" r="0" b="0"/>
                <a:pathLst>
                  <a:path w="140" h="22" extrusionOk="0">
                    <a:moveTo>
                      <a:pt x="140" y="0"/>
                    </a:moveTo>
                    <a:cubicBezTo>
                      <a:pt x="125" y="13"/>
                      <a:pt x="99" y="22"/>
                      <a:pt x="70" y="22"/>
                    </a:cubicBezTo>
                    <a:cubicBezTo>
                      <a:pt x="41" y="22"/>
                      <a:pt x="15" y="13"/>
                      <a:pt x="0" y="0"/>
                    </a:cubicBezTo>
                  </a:path>
                </a:pathLst>
              </a:cu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21" name="Shape 1721"/>
              <p:cNvSpPr/>
              <p:nvPr/>
            </p:nvSpPr>
            <p:spPr>
              <a:xfrm>
                <a:off x="3910013" y="1447800"/>
                <a:ext cx="549275" cy="90488"/>
              </a:xfrm>
              <a:custGeom>
                <a:avLst/>
                <a:gdLst/>
                <a:ahLst/>
                <a:cxnLst/>
                <a:rect l="0" t="0" r="0" b="0"/>
                <a:pathLst>
                  <a:path w="140" h="23" extrusionOk="0">
                    <a:moveTo>
                      <a:pt x="140" y="23"/>
                    </a:moveTo>
                    <a:cubicBezTo>
                      <a:pt x="125" y="9"/>
                      <a:pt x="99" y="0"/>
                      <a:pt x="70" y="0"/>
                    </a:cubicBezTo>
                    <a:cubicBezTo>
                      <a:pt x="41" y="0"/>
                      <a:pt x="15" y="9"/>
                      <a:pt x="0" y="23"/>
                    </a:cubicBezTo>
                  </a:path>
                </a:pathLst>
              </a:cu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22" name="Shape 1722"/>
              <p:cNvSpPr/>
              <p:nvPr/>
            </p:nvSpPr>
            <p:spPr>
              <a:xfrm>
                <a:off x="3989388" y="884238"/>
                <a:ext cx="192088" cy="768350"/>
              </a:xfrm>
              <a:custGeom>
                <a:avLst/>
                <a:gdLst/>
                <a:ahLst/>
                <a:cxnLst/>
                <a:rect l="0" t="0" r="0" b="0"/>
                <a:pathLst>
                  <a:path w="49" h="196" extrusionOk="0">
                    <a:moveTo>
                      <a:pt x="49" y="196"/>
                    </a:moveTo>
                    <a:cubicBezTo>
                      <a:pt x="19" y="175"/>
                      <a:pt x="0" y="139"/>
                      <a:pt x="0" y="98"/>
                    </a:cubicBezTo>
                    <a:cubicBezTo>
                      <a:pt x="0" y="57"/>
                      <a:pt x="19" y="21"/>
                      <a:pt x="49" y="0"/>
                    </a:cubicBezTo>
                  </a:path>
                </a:pathLst>
              </a:cu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23" name="Shape 1723"/>
              <p:cNvSpPr/>
              <p:nvPr/>
            </p:nvSpPr>
            <p:spPr>
              <a:xfrm>
                <a:off x="4195763" y="884238"/>
                <a:ext cx="192088" cy="768350"/>
              </a:xfrm>
              <a:custGeom>
                <a:avLst/>
                <a:gdLst/>
                <a:ahLst/>
                <a:cxnLst/>
                <a:rect l="0" t="0" r="0" b="0"/>
                <a:pathLst>
                  <a:path w="49" h="196" extrusionOk="0">
                    <a:moveTo>
                      <a:pt x="0" y="196"/>
                    </a:moveTo>
                    <a:cubicBezTo>
                      <a:pt x="30" y="175"/>
                      <a:pt x="49" y="139"/>
                      <a:pt x="49" y="98"/>
                    </a:cubicBezTo>
                    <a:cubicBezTo>
                      <a:pt x="49" y="57"/>
                      <a:pt x="30" y="21"/>
                      <a:pt x="0" y="0"/>
                    </a:cubicBezTo>
                  </a:path>
                </a:pathLst>
              </a:custGeom>
              <a:noFill/>
              <a:ln w="9525" cap="rnd" cmpd="sng">
                <a:solidFill>
                  <a:srgbClr val="535353"/>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grpSp>
        <p:sp>
          <p:nvSpPr>
            <p:cNvPr id="1724" name="Shape 1724"/>
            <p:cNvSpPr/>
            <p:nvPr/>
          </p:nvSpPr>
          <p:spPr>
            <a:xfrm>
              <a:off x="1408142" y="2134610"/>
              <a:ext cx="172200" cy="1125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25" name="Shape 1725"/>
            <p:cNvSpPr/>
            <p:nvPr/>
          </p:nvSpPr>
          <p:spPr>
            <a:xfrm>
              <a:off x="1399036" y="2030922"/>
              <a:ext cx="190451" cy="220022"/>
            </a:xfrm>
            <a:custGeom>
              <a:avLst/>
              <a:gdLst/>
              <a:ahLst/>
              <a:cxnLst/>
              <a:rect l="0" t="0" r="0" b="0"/>
              <a:pathLst>
                <a:path w="348" h="483" extrusionOk="0">
                  <a:moveTo>
                    <a:pt x="309" y="213"/>
                  </a:moveTo>
                  <a:cubicBezTo>
                    <a:pt x="39" y="213"/>
                    <a:pt x="39" y="213"/>
                    <a:pt x="39" y="213"/>
                  </a:cubicBezTo>
                  <a:cubicBezTo>
                    <a:pt x="18" y="213"/>
                    <a:pt x="0" y="230"/>
                    <a:pt x="0" y="251"/>
                  </a:cubicBezTo>
                  <a:cubicBezTo>
                    <a:pt x="0" y="444"/>
                    <a:pt x="0" y="444"/>
                    <a:pt x="0" y="444"/>
                  </a:cubicBezTo>
                  <a:cubicBezTo>
                    <a:pt x="0" y="466"/>
                    <a:pt x="18" y="483"/>
                    <a:pt x="39" y="483"/>
                  </a:cubicBezTo>
                  <a:cubicBezTo>
                    <a:pt x="309" y="483"/>
                    <a:pt x="309" y="483"/>
                    <a:pt x="309" y="483"/>
                  </a:cubicBezTo>
                  <a:cubicBezTo>
                    <a:pt x="331" y="483"/>
                    <a:pt x="348" y="466"/>
                    <a:pt x="348" y="444"/>
                  </a:cubicBezTo>
                  <a:cubicBezTo>
                    <a:pt x="348" y="251"/>
                    <a:pt x="348" y="251"/>
                    <a:pt x="348" y="251"/>
                  </a:cubicBezTo>
                  <a:cubicBezTo>
                    <a:pt x="348" y="230"/>
                    <a:pt x="331" y="213"/>
                    <a:pt x="309" y="213"/>
                  </a:cubicBezTo>
                  <a:close/>
                  <a:moveTo>
                    <a:pt x="329" y="444"/>
                  </a:moveTo>
                  <a:cubicBezTo>
                    <a:pt x="329" y="455"/>
                    <a:pt x="320" y="464"/>
                    <a:pt x="309" y="464"/>
                  </a:cubicBezTo>
                  <a:cubicBezTo>
                    <a:pt x="39" y="464"/>
                    <a:pt x="39" y="464"/>
                    <a:pt x="39" y="464"/>
                  </a:cubicBezTo>
                  <a:cubicBezTo>
                    <a:pt x="28" y="464"/>
                    <a:pt x="20" y="455"/>
                    <a:pt x="20" y="444"/>
                  </a:cubicBezTo>
                  <a:cubicBezTo>
                    <a:pt x="20" y="251"/>
                    <a:pt x="20" y="251"/>
                    <a:pt x="20" y="251"/>
                  </a:cubicBezTo>
                  <a:cubicBezTo>
                    <a:pt x="20" y="241"/>
                    <a:pt x="28" y="232"/>
                    <a:pt x="39" y="232"/>
                  </a:cubicBezTo>
                  <a:cubicBezTo>
                    <a:pt x="309" y="232"/>
                    <a:pt x="309" y="232"/>
                    <a:pt x="309" y="232"/>
                  </a:cubicBezTo>
                  <a:cubicBezTo>
                    <a:pt x="320" y="232"/>
                    <a:pt x="329" y="241"/>
                    <a:pt x="329" y="251"/>
                  </a:cubicBezTo>
                  <a:lnTo>
                    <a:pt x="329" y="444"/>
                  </a:lnTo>
                  <a:close/>
                  <a:moveTo>
                    <a:pt x="68" y="126"/>
                  </a:moveTo>
                  <a:cubicBezTo>
                    <a:pt x="68" y="67"/>
                    <a:pt x="116" y="19"/>
                    <a:pt x="174" y="19"/>
                  </a:cubicBezTo>
                  <a:cubicBezTo>
                    <a:pt x="233" y="19"/>
                    <a:pt x="280" y="67"/>
                    <a:pt x="280" y="126"/>
                  </a:cubicBezTo>
                  <a:cubicBezTo>
                    <a:pt x="280" y="193"/>
                    <a:pt x="280" y="193"/>
                    <a:pt x="280" y="193"/>
                  </a:cubicBezTo>
                  <a:cubicBezTo>
                    <a:pt x="300" y="193"/>
                    <a:pt x="300" y="193"/>
                    <a:pt x="300" y="193"/>
                  </a:cubicBezTo>
                  <a:cubicBezTo>
                    <a:pt x="300" y="126"/>
                    <a:pt x="300" y="126"/>
                    <a:pt x="300" y="126"/>
                  </a:cubicBezTo>
                  <a:cubicBezTo>
                    <a:pt x="300" y="56"/>
                    <a:pt x="243" y="0"/>
                    <a:pt x="174" y="0"/>
                  </a:cubicBezTo>
                  <a:cubicBezTo>
                    <a:pt x="105" y="0"/>
                    <a:pt x="49" y="56"/>
                    <a:pt x="49" y="126"/>
                  </a:cubicBezTo>
                  <a:cubicBezTo>
                    <a:pt x="49" y="193"/>
                    <a:pt x="49" y="193"/>
                    <a:pt x="49" y="193"/>
                  </a:cubicBezTo>
                  <a:cubicBezTo>
                    <a:pt x="68" y="193"/>
                    <a:pt x="68" y="193"/>
                    <a:pt x="68" y="193"/>
                  </a:cubicBezTo>
                  <a:lnTo>
                    <a:pt x="68" y="126"/>
                  </a:lnTo>
                  <a:close/>
                  <a:moveTo>
                    <a:pt x="174" y="299"/>
                  </a:moveTo>
                  <a:cubicBezTo>
                    <a:pt x="158" y="299"/>
                    <a:pt x="145" y="312"/>
                    <a:pt x="145" y="328"/>
                  </a:cubicBezTo>
                  <a:cubicBezTo>
                    <a:pt x="145" y="341"/>
                    <a:pt x="153" y="352"/>
                    <a:pt x="164" y="356"/>
                  </a:cubicBezTo>
                  <a:cubicBezTo>
                    <a:pt x="164" y="415"/>
                    <a:pt x="164" y="415"/>
                    <a:pt x="164" y="415"/>
                  </a:cubicBezTo>
                  <a:cubicBezTo>
                    <a:pt x="184" y="415"/>
                    <a:pt x="184" y="415"/>
                    <a:pt x="184" y="415"/>
                  </a:cubicBezTo>
                  <a:cubicBezTo>
                    <a:pt x="184" y="356"/>
                    <a:pt x="184" y="356"/>
                    <a:pt x="184" y="356"/>
                  </a:cubicBezTo>
                  <a:cubicBezTo>
                    <a:pt x="195" y="352"/>
                    <a:pt x="203" y="341"/>
                    <a:pt x="203" y="328"/>
                  </a:cubicBezTo>
                  <a:cubicBezTo>
                    <a:pt x="203" y="312"/>
                    <a:pt x="190" y="299"/>
                    <a:pt x="174" y="299"/>
                  </a:cubicBezTo>
                  <a:close/>
                </a:path>
              </a:pathLst>
            </a:custGeom>
            <a:solidFill>
              <a:srgbClr val="535353"/>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rgbClr val="0095E5"/>
                </a:solidFill>
                <a:latin typeface="Arial"/>
                <a:ea typeface="Arial"/>
                <a:cs typeface="Arial"/>
                <a:sym typeface="Arial"/>
              </a:endParaRPr>
            </a:p>
          </p:txBody>
        </p:sp>
        <p:sp>
          <p:nvSpPr>
            <p:cNvPr id="1726" name="Shape 1726"/>
            <p:cNvSpPr/>
            <p:nvPr/>
          </p:nvSpPr>
          <p:spPr>
            <a:xfrm>
              <a:off x="1835301" y="1783512"/>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Threat Scanning</a:t>
              </a:r>
              <a:endParaRPr sz="900">
                <a:solidFill>
                  <a:srgbClr val="666666"/>
                </a:solidFill>
              </a:endParaRPr>
            </a:p>
          </p:txBody>
        </p:sp>
        <p:sp>
          <p:nvSpPr>
            <p:cNvPr id="1727" name="Shape 1727"/>
            <p:cNvSpPr/>
            <p:nvPr/>
          </p:nvSpPr>
          <p:spPr>
            <a:xfrm>
              <a:off x="1835301" y="1965811"/>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Encryption</a:t>
              </a:r>
              <a:endParaRPr sz="900">
                <a:solidFill>
                  <a:srgbClr val="666666"/>
                </a:solidFill>
              </a:endParaRPr>
            </a:p>
          </p:txBody>
        </p:sp>
        <p:sp>
          <p:nvSpPr>
            <p:cNvPr id="1728" name="Shape 1728"/>
            <p:cNvSpPr/>
            <p:nvPr/>
          </p:nvSpPr>
          <p:spPr>
            <a:xfrm>
              <a:off x="1835301" y="2144316"/>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Image Mgmt</a:t>
              </a:r>
              <a:endParaRPr sz="900" b="0" i="0" u="none" strike="noStrike" cap="none">
                <a:solidFill>
                  <a:srgbClr val="666666"/>
                </a:solidFill>
                <a:latin typeface="Arial"/>
                <a:ea typeface="Arial"/>
                <a:cs typeface="Arial"/>
                <a:sym typeface="Arial"/>
              </a:endParaRPr>
            </a:p>
          </p:txBody>
        </p:sp>
        <p:sp>
          <p:nvSpPr>
            <p:cNvPr id="1729" name="Shape 1729"/>
            <p:cNvSpPr/>
            <p:nvPr/>
          </p:nvSpPr>
          <p:spPr>
            <a:xfrm>
              <a:off x="3326271" y="1789026"/>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Policy-based</a:t>
              </a:r>
              <a:endParaRPr sz="900">
                <a:solidFill>
                  <a:srgbClr val="666666"/>
                </a:solidFill>
              </a:endParaRPr>
            </a:p>
          </p:txBody>
        </p:sp>
        <p:sp>
          <p:nvSpPr>
            <p:cNvPr id="1730" name="Shape 1730"/>
            <p:cNvSpPr/>
            <p:nvPr/>
          </p:nvSpPr>
          <p:spPr>
            <a:xfrm>
              <a:off x="3326271" y="1971325"/>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a:solidFill>
                    <a:srgbClr val="666666"/>
                  </a:solidFill>
                  <a:latin typeface="Arial"/>
                  <a:ea typeface="Arial"/>
                  <a:cs typeface="Arial"/>
                  <a:sym typeface="Arial"/>
                </a:rPr>
                <a:t>High Availability</a:t>
              </a:r>
              <a:endParaRPr sz="900" b="0" i="0" u="none" strike="noStrike" cap="none">
                <a:solidFill>
                  <a:srgbClr val="666666"/>
                </a:solidFill>
                <a:latin typeface="Arial"/>
                <a:ea typeface="Arial"/>
                <a:cs typeface="Arial"/>
                <a:sym typeface="Arial"/>
              </a:endParaRPr>
            </a:p>
          </p:txBody>
        </p:sp>
        <p:sp>
          <p:nvSpPr>
            <p:cNvPr id="1731" name="Shape 1731"/>
            <p:cNvSpPr/>
            <p:nvPr/>
          </p:nvSpPr>
          <p:spPr>
            <a:xfrm>
              <a:off x="3326271" y="2149830"/>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Self-healing</a:t>
              </a:r>
              <a:endParaRPr sz="900">
                <a:solidFill>
                  <a:srgbClr val="666666"/>
                </a:solidFill>
              </a:endParaRPr>
            </a:p>
          </p:txBody>
        </p:sp>
        <p:sp>
          <p:nvSpPr>
            <p:cNvPr id="1732" name="Shape 1732"/>
            <p:cNvSpPr/>
            <p:nvPr/>
          </p:nvSpPr>
          <p:spPr>
            <a:xfrm>
              <a:off x="4789139" y="1786255"/>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RBAC</a:t>
              </a:r>
              <a:endParaRPr sz="900">
                <a:solidFill>
                  <a:srgbClr val="666666"/>
                </a:solidFill>
              </a:endParaRPr>
            </a:p>
          </p:txBody>
        </p:sp>
        <p:sp>
          <p:nvSpPr>
            <p:cNvPr id="1733" name="Shape 1733"/>
            <p:cNvSpPr/>
            <p:nvPr/>
          </p:nvSpPr>
          <p:spPr>
            <a:xfrm>
              <a:off x="4789139" y="1968554"/>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lnSpc>
                  <a:spcPct val="83636"/>
                </a:lnSpc>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Image Mgmt</a:t>
              </a:r>
              <a:endParaRPr sz="900" b="0" i="0" u="none" strike="noStrike" cap="none">
                <a:solidFill>
                  <a:srgbClr val="666666"/>
                </a:solidFill>
                <a:latin typeface="Arial"/>
                <a:ea typeface="Arial"/>
                <a:cs typeface="Arial"/>
                <a:sym typeface="Arial"/>
              </a:endParaRPr>
            </a:p>
          </p:txBody>
        </p:sp>
        <p:sp>
          <p:nvSpPr>
            <p:cNvPr id="1734" name="Shape 1734"/>
            <p:cNvSpPr/>
            <p:nvPr/>
          </p:nvSpPr>
          <p:spPr>
            <a:xfrm>
              <a:off x="4789139" y="2147059"/>
              <a:ext cx="778500" cy="152700"/>
            </a:xfrm>
            <a:prstGeom prst="rect">
              <a:avLst/>
            </a:prstGeom>
            <a:solidFill>
              <a:srgbClr val="D9EAD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rgbClr val="FFFFFF"/>
                </a:buClr>
                <a:buSzPts val="1500"/>
                <a:buFont typeface="Arial"/>
                <a:buNone/>
              </a:pPr>
              <a:r>
                <a:rPr lang="en-US" sz="900" b="0" i="0" u="none" strike="noStrike" cap="none">
                  <a:solidFill>
                    <a:srgbClr val="666666"/>
                  </a:solidFill>
                  <a:latin typeface="Arial"/>
                  <a:ea typeface="Arial"/>
                  <a:cs typeface="Arial"/>
                  <a:sym typeface="Arial"/>
                </a:rPr>
                <a:t>Policy Mgmt</a:t>
              </a:r>
              <a:endParaRPr sz="900" b="0" i="0" u="none" strike="noStrike" cap="none">
                <a:solidFill>
                  <a:srgbClr val="666666"/>
                </a:solidFill>
                <a:latin typeface="Arial"/>
                <a:ea typeface="Arial"/>
                <a:cs typeface="Arial"/>
                <a:sym typeface="Arial"/>
              </a:endParaRPr>
            </a:p>
          </p:txBody>
        </p:sp>
      </p:grpSp>
      <p:pic>
        <p:nvPicPr>
          <p:cNvPr id="1735" name="Shape 1735"/>
          <p:cNvPicPr preferRelativeResize="0"/>
          <p:nvPr/>
        </p:nvPicPr>
        <p:blipFill>
          <a:blip r:embed="rId7">
            <a:alphaModFix/>
          </a:blip>
          <a:stretch>
            <a:fillRect/>
          </a:stretch>
        </p:blipFill>
        <p:spPr>
          <a:xfrm>
            <a:off x="2301586" y="6103344"/>
            <a:ext cx="1258328" cy="438400"/>
          </a:xfrm>
          <a:prstGeom prst="rect">
            <a:avLst/>
          </a:prstGeom>
          <a:noFill/>
          <a:ln>
            <a:noFill/>
          </a:ln>
        </p:spPr>
      </p:pic>
      <p:pic>
        <p:nvPicPr>
          <p:cNvPr id="1736" name="Shape 1736"/>
          <p:cNvPicPr preferRelativeResize="0"/>
          <p:nvPr/>
        </p:nvPicPr>
        <p:blipFill>
          <a:blip r:embed="rId8">
            <a:alphaModFix/>
          </a:blip>
          <a:stretch>
            <a:fillRect/>
          </a:stretch>
        </p:blipFill>
        <p:spPr>
          <a:xfrm>
            <a:off x="4132796" y="6044615"/>
            <a:ext cx="565600" cy="555864"/>
          </a:xfrm>
          <a:prstGeom prst="rect">
            <a:avLst/>
          </a:prstGeom>
          <a:noFill/>
          <a:ln>
            <a:noFill/>
          </a:ln>
        </p:spPr>
      </p:pic>
      <p:pic>
        <p:nvPicPr>
          <p:cNvPr id="1737" name="Shape 1737"/>
          <p:cNvPicPr preferRelativeResize="0"/>
          <p:nvPr/>
        </p:nvPicPr>
        <p:blipFill rotWithShape="1">
          <a:blip r:embed="rId9">
            <a:alphaModFix/>
          </a:blip>
          <a:srcRect t="21594" b="18899"/>
          <a:stretch/>
        </p:blipFill>
        <p:spPr>
          <a:xfrm>
            <a:off x="5271279" y="6098344"/>
            <a:ext cx="1052266" cy="469600"/>
          </a:xfrm>
          <a:prstGeom prst="rect">
            <a:avLst/>
          </a:prstGeom>
          <a:noFill/>
          <a:ln>
            <a:noFill/>
          </a:ln>
        </p:spPr>
      </p:pic>
      <p:sp>
        <p:nvSpPr>
          <p:cNvPr id="1738" name="Shape 1738"/>
          <p:cNvSpPr/>
          <p:nvPr/>
        </p:nvSpPr>
        <p:spPr>
          <a:xfrm>
            <a:off x="1389100" y="4756070"/>
            <a:ext cx="7252800" cy="6399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b="1" dirty="0">
                <a:solidFill>
                  <a:srgbClr val="FFFFFF"/>
                </a:solidFill>
              </a:rPr>
              <a:t>Deploy, Configure &amp; Scale</a:t>
            </a:r>
            <a:endParaRPr sz="2400" b="1" dirty="0">
              <a:solidFill>
                <a:srgbClr val="FFFFFF"/>
              </a:solidFill>
            </a:endParaRPr>
          </a:p>
        </p:txBody>
      </p:sp>
      <p:sp>
        <p:nvSpPr>
          <p:cNvPr id="1739" name="Shape 1739"/>
          <p:cNvSpPr/>
          <p:nvPr/>
        </p:nvSpPr>
        <p:spPr>
          <a:xfrm rot="5400000">
            <a:off x="5399994" y="5552862"/>
            <a:ext cx="520800" cy="3177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40" name="Shape 1740"/>
          <p:cNvSpPr/>
          <p:nvPr/>
        </p:nvSpPr>
        <p:spPr>
          <a:xfrm rot="5400000">
            <a:off x="4755041" y="5552862"/>
            <a:ext cx="520800" cy="3177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41" name="Shape 1741"/>
          <p:cNvSpPr/>
          <p:nvPr/>
        </p:nvSpPr>
        <p:spPr>
          <a:xfrm rot="5400000">
            <a:off x="4110087" y="5552862"/>
            <a:ext cx="520800" cy="3177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grpSp>
        <p:nvGrpSpPr>
          <p:cNvPr id="1742" name="Shape 1742"/>
          <p:cNvGrpSpPr/>
          <p:nvPr/>
        </p:nvGrpSpPr>
        <p:grpSpPr>
          <a:xfrm>
            <a:off x="7733357" y="4874324"/>
            <a:ext cx="526987" cy="403798"/>
            <a:chOff x="6146342" y="4260128"/>
            <a:chExt cx="2187575" cy="1784350"/>
          </a:xfrm>
        </p:grpSpPr>
        <p:sp>
          <p:nvSpPr>
            <p:cNvPr id="1743" name="Shape 1743"/>
            <p:cNvSpPr/>
            <p:nvPr/>
          </p:nvSpPr>
          <p:spPr>
            <a:xfrm>
              <a:off x="7579855" y="4634778"/>
              <a:ext cx="377825" cy="368300"/>
            </a:xfrm>
            <a:custGeom>
              <a:avLst/>
              <a:gdLst/>
              <a:ahLst/>
              <a:cxnLst/>
              <a:rect l="0" t="0" r="0" b="0"/>
              <a:pathLst>
                <a:path w="68" h="67" extrusionOk="0">
                  <a:moveTo>
                    <a:pt x="34" y="0"/>
                  </a:moveTo>
                  <a:cubicBezTo>
                    <a:pt x="15" y="0"/>
                    <a:pt x="0" y="15"/>
                    <a:pt x="0" y="34"/>
                  </a:cubicBezTo>
                  <a:cubicBezTo>
                    <a:pt x="0" y="52"/>
                    <a:pt x="15" y="67"/>
                    <a:pt x="34" y="67"/>
                  </a:cubicBezTo>
                  <a:cubicBezTo>
                    <a:pt x="53" y="67"/>
                    <a:pt x="68" y="52"/>
                    <a:pt x="68" y="34"/>
                  </a:cubicBezTo>
                  <a:cubicBezTo>
                    <a:pt x="68" y="15"/>
                    <a:pt x="53" y="0"/>
                    <a:pt x="34" y="0"/>
                  </a:cubicBezTo>
                  <a:close/>
                  <a:moveTo>
                    <a:pt x="34" y="56"/>
                  </a:moveTo>
                  <a:cubicBezTo>
                    <a:pt x="21" y="56"/>
                    <a:pt x="11" y="46"/>
                    <a:pt x="11" y="34"/>
                  </a:cubicBezTo>
                  <a:cubicBezTo>
                    <a:pt x="11" y="21"/>
                    <a:pt x="21" y="11"/>
                    <a:pt x="34" y="11"/>
                  </a:cubicBezTo>
                  <a:cubicBezTo>
                    <a:pt x="47" y="11"/>
                    <a:pt x="57" y="21"/>
                    <a:pt x="57" y="34"/>
                  </a:cubicBezTo>
                  <a:cubicBezTo>
                    <a:pt x="57" y="46"/>
                    <a:pt x="47" y="56"/>
                    <a:pt x="34" y="56"/>
                  </a:cubicBezTo>
                  <a:close/>
                </a:path>
              </a:pathLst>
            </a:custGeom>
            <a:solidFill>
              <a:srgbClr val="FFFFFF"/>
            </a:solidFill>
            <a:ln>
              <a:noFill/>
            </a:ln>
          </p:spPr>
          <p:txBody>
            <a:bodyPr spcFirstLastPara="1" wrap="square" lIns="121900" tIns="60925" rIns="121900" bIns="60925" anchor="t" anchorCtr="0">
              <a:noAutofit/>
            </a:bodyPr>
            <a:lstStyle/>
            <a:p>
              <a:pPr marL="0" marR="0" lvl="0" indent="0" algn="l" rtl="0">
                <a:lnSpc>
                  <a:spcPct val="237543"/>
                </a:lnSpc>
                <a:spcBef>
                  <a:spcPts val="0"/>
                </a:spcBef>
                <a:spcAft>
                  <a:spcPts val="0"/>
                </a:spcAft>
                <a:buClr>
                  <a:srgbClr val="0095E5"/>
                </a:buClr>
                <a:buSzPts val="4300"/>
                <a:buFont typeface="Arial"/>
                <a:buNone/>
              </a:pPr>
              <a:endParaRPr sz="4300" b="0" i="0" u="none" strike="noStrike" cap="none">
                <a:solidFill>
                  <a:srgbClr val="0095E5"/>
                </a:solidFill>
                <a:latin typeface="Arial"/>
                <a:ea typeface="Arial"/>
                <a:cs typeface="Arial"/>
                <a:sym typeface="Arial"/>
              </a:endParaRPr>
            </a:p>
          </p:txBody>
        </p:sp>
        <p:sp>
          <p:nvSpPr>
            <p:cNvPr id="1744" name="Shape 1744"/>
            <p:cNvSpPr/>
            <p:nvPr/>
          </p:nvSpPr>
          <p:spPr>
            <a:xfrm>
              <a:off x="6146342" y="4260128"/>
              <a:ext cx="2187575" cy="1784350"/>
            </a:xfrm>
            <a:custGeom>
              <a:avLst/>
              <a:gdLst/>
              <a:ahLst/>
              <a:cxnLst/>
              <a:rect l="0" t="0" r="0" b="0"/>
              <a:pathLst>
                <a:path w="395" h="324" extrusionOk="0">
                  <a:moveTo>
                    <a:pt x="390" y="78"/>
                  </a:moveTo>
                  <a:cubicBezTo>
                    <a:pt x="366" y="78"/>
                    <a:pt x="366" y="78"/>
                    <a:pt x="366" y="78"/>
                  </a:cubicBezTo>
                  <a:cubicBezTo>
                    <a:pt x="365" y="74"/>
                    <a:pt x="363" y="70"/>
                    <a:pt x="361" y="66"/>
                  </a:cubicBezTo>
                  <a:cubicBezTo>
                    <a:pt x="380" y="47"/>
                    <a:pt x="380" y="47"/>
                    <a:pt x="380" y="47"/>
                  </a:cubicBezTo>
                  <a:cubicBezTo>
                    <a:pt x="381" y="46"/>
                    <a:pt x="382" y="45"/>
                    <a:pt x="382" y="43"/>
                  </a:cubicBezTo>
                  <a:cubicBezTo>
                    <a:pt x="382" y="42"/>
                    <a:pt x="381" y="40"/>
                    <a:pt x="380" y="39"/>
                  </a:cubicBezTo>
                  <a:cubicBezTo>
                    <a:pt x="355" y="14"/>
                    <a:pt x="355" y="14"/>
                    <a:pt x="355" y="14"/>
                  </a:cubicBezTo>
                  <a:cubicBezTo>
                    <a:pt x="353" y="12"/>
                    <a:pt x="350" y="12"/>
                    <a:pt x="348" y="14"/>
                  </a:cubicBezTo>
                  <a:cubicBezTo>
                    <a:pt x="328" y="34"/>
                    <a:pt x="328" y="34"/>
                    <a:pt x="328" y="34"/>
                  </a:cubicBezTo>
                  <a:cubicBezTo>
                    <a:pt x="324" y="32"/>
                    <a:pt x="320" y="30"/>
                    <a:pt x="316" y="29"/>
                  </a:cubicBezTo>
                  <a:cubicBezTo>
                    <a:pt x="316" y="5"/>
                    <a:pt x="316" y="5"/>
                    <a:pt x="316" y="5"/>
                  </a:cubicBezTo>
                  <a:cubicBezTo>
                    <a:pt x="316" y="2"/>
                    <a:pt x="314" y="0"/>
                    <a:pt x="311" y="0"/>
                  </a:cubicBezTo>
                  <a:cubicBezTo>
                    <a:pt x="275" y="0"/>
                    <a:pt x="275" y="0"/>
                    <a:pt x="275" y="0"/>
                  </a:cubicBezTo>
                  <a:cubicBezTo>
                    <a:pt x="272" y="0"/>
                    <a:pt x="270" y="2"/>
                    <a:pt x="270" y="5"/>
                  </a:cubicBezTo>
                  <a:cubicBezTo>
                    <a:pt x="270" y="29"/>
                    <a:pt x="270" y="29"/>
                    <a:pt x="270" y="29"/>
                  </a:cubicBezTo>
                  <a:cubicBezTo>
                    <a:pt x="266" y="30"/>
                    <a:pt x="262" y="32"/>
                    <a:pt x="258" y="34"/>
                  </a:cubicBezTo>
                  <a:cubicBezTo>
                    <a:pt x="239" y="14"/>
                    <a:pt x="239" y="14"/>
                    <a:pt x="239" y="14"/>
                  </a:cubicBezTo>
                  <a:cubicBezTo>
                    <a:pt x="236" y="12"/>
                    <a:pt x="233" y="12"/>
                    <a:pt x="231" y="14"/>
                  </a:cubicBezTo>
                  <a:cubicBezTo>
                    <a:pt x="206" y="39"/>
                    <a:pt x="206" y="39"/>
                    <a:pt x="206" y="39"/>
                  </a:cubicBezTo>
                  <a:cubicBezTo>
                    <a:pt x="205" y="40"/>
                    <a:pt x="204" y="42"/>
                    <a:pt x="204" y="43"/>
                  </a:cubicBezTo>
                  <a:cubicBezTo>
                    <a:pt x="204" y="45"/>
                    <a:pt x="205" y="46"/>
                    <a:pt x="206" y="47"/>
                  </a:cubicBezTo>
                  <a:cubicBezTo>
                    <a:pt x="225" y="66"/>
                    <a:pt x="225" y="66"/>
                    <a:pt x="225" y="66"/>
                  </a:cubicBezTo>
                  <a:cubicBezTo>
                    <a:pt x="223" y="70"/>
                    <a:pt x="221" y="74"/>
                    <a:pt x="220" y="78"/>
                  </a:cubicBezTo>
                  <a:cubicBezTo>
                    <a:pt x="196" y="78"/>
                    <a:pt x="196" y="78"/>
                    <a:pt x="196" y="78"/>
                  </a:cubicBezTo>
                  <a:cubicBezTo>
                    <a:pt x="193" y="78"/>
                    <a:pt x="191" y="81"/>
                    <a:pt x="191" y="84"/>
                  </a:cubicBezTo>
                  <a:cubicBezTo>
                    <a:pt x="191" y="99"/>
                    <a:pt x="191" y="99"/>
                    <a:pt x="191" y="99"/>
                  </a:cubicBezTo>
                  <a:cubicBezTo>
                    <a:pt x="148" y="99"/>
                    <a:pt x="148" y="99"/>
                    <a:pt x="148" y="99"/>
                  </a:cubicBezTo>
                  <a:cubicBezTo>
                    <a:pt x="136" y="75"/>
                    <a:pt x="136" y="75"/>
                    <a:pt x="136" y="75"/>
                  </a:cubicBezTo>
                  <a:cubicBezTo>
                    <a:pt x="135" y="73"/>
                    <a:pt x="133" y="72"/>
                    <a:pt x="131" y="72"/>
                  </a:cubicBezTo>
                  <a:cubicBezTo>
                    <a:pt x="34" y="72"/>
                    <a:pt x="34" y="72"/>
                    <a:pt x="34" y="72"/>
                  </a:cubicBezTo>
                  <a:cubicBezTo>
                    <a:pt x="31" y="72"/>
                    <a:pt x="29" y="74"/>
                    <a:pt x="29" y="77"/>
                  </a:cubicBezTo>
                  <a:cubicBezTo>
                    <a:pt x="29" y="110"/>
                    <a:pt x="29" y="110"/>
                    <a:pt x="29" y="110"/>
                  </a:cubicBezTo>
                  <a:cubicBezTo>
                    <a:pt x="5" y="110"/>
                    <a:pt x="5" y="110"/>
                    <a:pt x="5" y="110"/>
                  </a:cubicBezTo>
                  <a:cubicBezTo>
                    <a:pt x="2" y="110"/>
                    <a:pt x="0" y="112"/>
                    <a:pt x="0" y="115"/>
                  </a:cubicBezTo>
                  <a:cubicBezTo>
                    <a:pt x="0" y="151"/>
                    <a:pt x="0" y="151"/>
                    <a:pt x="0" y="151"/>
                  </a:cubicBezTo>
                  <a:cubicBezTo>
                    <a:pt x="0" y="151"/>
                    <a:pt x="0" y="152"/>
                    <a:pt x="0" y="153"/>
                  </a:cubicBezTo>
                  <a:cubicBezTo>
                    <a:pt x="0" y="153"/>
                    <a:pt x="0" y="154"/>
                    <a:pt x="0" y="155"/>
                  </a:cubicBezTo>
                  <a:cubicBezTo>
                    <a:pt x="0" y="319"/>
                    <a:pt x="0" y="319"/>
                    <a:pt x="0" y="319"/>
                  </a:cubicBezTo>
                  <a:cubicBezTo>
                    <a:pt x="0" y="322"/>
                    <a:pt x="2" y="324"/>
                    <a:pt x="5" y="324"/>
                  </a:cubicBezTo>
                  <a:cubicBezTo>
                    <a:pt x="295" y="324"/>
                    <a:pt x="295" y="324"/>
                    <a:pt x="295" y="324"/>
                  </a:cubicBezTo>
                  <a:cubicBezTo>
                    <a:pt x="298" y="324"/>
                    <a:pt x="301" y="322"/>
                    <a:pt x="301" y="319"/>
                  </a:cubicBezTo>
                  <a:cubicBezTo>
                    <a:pt x="301" y="204"/>
                    <a:pt x="301" y="204"/>
                    <a:pt x="301" y="204"/>
                  </a:cubicBezTo>
                  <a:cubicBezTo>
                    <a:pt x="311" y="204"/>
                    <a:pt x="311" y="204"/>
                    <a:pt x="311" y="204"/>
                  </a:cubicBezTo>
                  <a:cubicBezTo>
                    <a:pt x="311" y="204"/>
                    <a:pt x="311" y="204"/>
                    <a:pt x="311" y="204"/>
                  </a:cubicBezTo>
                  <a:cubicBezTo>
                    <a:pt x="312" y="204"/>
                    <a:pt x="314" y="203"/>
                    <a:pt x="315" y="202"/>
                  </a:cubicBezTo>
                  <a:cubicBezTo>
                    <a:pt x="316" y="201"/>
                    <a:pt x="316" y="200"/>
                    <a:pt x="316" y="198"/>
                  </a:cubicBezTo>
                  <a:cubicBezTo>
                    <a:pt x="316" y="175"/>
                    <a:pt x="316" y="175"/>
                    <a:pt x="316" y="175"/>
                  </a:cubicBezTo>
                  <a:cubicBezTo>
                    <a:pt x="321" y="173"/>
                    <a:pt x="326" y="171"/>
                    <a:pt x="330" y="169"/>
                  </a:cubicBezTo>
                  <a:cubicBezTo>
                    <a:pt x="348" y="186"/>
                    <a:pt x="348" y="186"/>
                    <a:pt x="348" y="186"/>
                  </a:cubicBezTo>
                  <a:cubicBezTo>
                    <a:pt x="350" y="188"/>
                    <a:pt x="353" y="188"/>
                    <a:pt x="355" y="186"/>
                  </a:cubicBezTo>
                  <a:cubicBezTo>
                    <a:pt x="380" y="161"/>
                    <a:pt x="380" y="161"/>
                    <a:pt x="380" y="161"/>
                  </a:cubicBezTo>
                  <a:cubicBezTo>
                    <a:pt x="382" y="159"/>
                    <a:pt x="382" y="155"/>
                    <a:pt x="380" y="153"/>
                  </a:cubicBezTo>
                  <a:cubicBezTo>
                    <a:pt x="362" y="135"/>
                    <a:pt x="362" y="135"/>
                    <a:pt x="362" y="135"/>
                  </a:cubicBezTo>
                  <a:cubicBezTo>
                    <a:pt x="364" y="132"/>
                    <a:pt x="365" y="128"/>
                    <a:pt x="366" y="125"/>
                  </a:cubicBezTo>
                  <a:cubicBezTo>
                    <a:pt x="390" y="125"/>
                    <a:pt x="390" y="125"/>
                    <a:pt x="390" y="125"/>
                  </a:cubicBezTo>
                  <a:cubicBezTo>
                    <a:pt x="393" y="125"/>
                    <a:pt x="395" y="122"/>
                    <a:pt x="395" y="119"/>
                  </a:cubicBezTo>
                  <a:cubicBezTo>
                    <a:pt x="395" y="84"/>
                    <a:pt x="395" y="84"/>
                    <a:pt x="395" y="84"/>
                  </a:cubicBezTo>
                  <a:cubicBezTo>
                    <a:pt x="395" y="81"/>
                    <a:pt x="393" y="78"/>
                    <a:pt x="390" y="78"/>
                  </a:cubicBezTo>
                  <a:close/>
                  <a:moveTo>
                    <a:pt x="34" y="120"/>
                  </a:moveTo>
                  <a:cubicBezTo>
                    <a:pt x="37" y="120"/>
                    <a:pt x="40" y="118"/>
                    <a:pt x="40" y="115"/>
                  </a:cubicBezTo>
                  <a:cubicBezTo>
                    <a:pt x="40" y="83"/>
                    <a:pt x="40" y="83"/>
                    <a:pt x="40" y="83"/>
                  </a:cubicBezTo>
                  <a:cubicBezTo>
                    <a:pt x="128" y="83"/>
                    <a:pt x="128" y="83"/>
                    <a:pt x="128" y="83"/>
                  </a:cubicBezTo>
                  <a:cubicBezTo>
                    <a:pt x="140" y="107"/>
                    <a:pt x="140" y="107"/>
                    <a:pt x="140" y="107"/>
                  </a:cubicBezTo>
                  <a:cubicBezTo>
                    <a:pt x="141" y="108"/>
                    <a:pt x="143" y="109"/>
                    <a:pt x="145" y="109"/>
                  </a:cubicBezTo>
                  <a:cubicBezTo>
                    <a:pt x="191" y="109"/>
                    <a:pt x="191" y="109"/>
                    <a:pt x="191" y="109"/>
                  </a:cubicBezTo>
                  <a:cubicBezTo>
                    <a:pt x="191" y="119"/>
                    <a:pt x="191" y="119"/>
                    <a:pt x="191" y="119"/>
                  </a:cubicBezTo>
                  <a:cubicBezTo>
                    <a:pt x="191" y="122"/>
                    <a:pt x="193" y="125"/>
                    <a:pt x="196" y="125"/>
                  </a:cubicBezTo>
                  <a:cubicBezTo>
                    <a:pt x="220" y="125"/>
                    <a:pt x="220" y="125"/>
                    <a:pt x="220" y="125"/>
                  </a:cubicBezTo>
                  <a:cubicBezTo>
                    <a:pt x="221" y="128"/>
                    <a:pt x="223" y="132"/>
                    <a:pt x="224" y="135"/>
                  </a:cubicBezTo>
                  <a:cubicBezTo>
                    <a:pt x="209" y="149"/>
                    <a:pt x="209" y="149"/>
                    <a:pt x="209" y="149"/>
                  </a:cubicBezTo>
                  <a:cubicBezTo>
                    <a:pt x="10" y="149"/>
                    <a:pt x="10" y="149"/>
                    <a:pt x="10" y="149"/>
                  </a:cubicBezTo>
                  <a:cubicBezTo>
                    <a:pt x="10" y="120"/>
                    <a:pt x="10" y="120"/>
                    <a:pt x="10" y="120"/>
                  </a:cubicBezTo>
                  <a:lnTo>
                    <a:pt x="34" y="120"/>
                  </a:lnTo>
                  <a:close/>
                  <a:moveTo>
                    <a:pt x="290" y="313"/>
                  </a:moveTo>
                  <a:cubicBezTo>
                    <a:pt x="10" y="313"/>
                    <a:pt x="10" y="313"/>
                    <a:pt x="10" y="313"/>
                  </a:cubicBezTo>
                  <a:cubicBezTo>
                    <a:pt x="10" y="160"/>
                    <a:pt x="10" y="160"/>
                    <a:pt x="10" y="160"/>
                  </a:cubicBezTo>
                  <a:cubicBezTo>
                    <a:pt x="205" y="160"/>
                    <a:pt x="205" y="160"/>
                    <a:pt x="205" y="160"/>
                  </a:cubicBezTo>
                  <a:cubicBezTo>
                    <a:pt x="206" y="161"/>
                    <a:pt x="206" y="161"/>
                    <a:pt x="206" y="161"/>
                  </a:cubicBezTo>
                  <a:cubicBezTo>
                    <a:pt x="231" y="186"/>
                    <a:pt x="231" y="186"/>
                    <a:pt x="231" y="186"/>
                  </a:cubicBezTo>
                  <a:cubicBezTo>
                    <a:pt x="233" y="188"/>
                    <a:pt x="236" y="188"/>
                    <a:pt x="239" y="186"/>
                  </a:cubicBezTo>
                  <a:cubicBezTo>
                    <a:pt x="256" y="169"/>
                    <a:pt x="256" y="169"/>
                    <a:pt x="256" y="169"/>
                  </a:cubicBezTo>
                  <a:cubicBezTo>
                    <a:pt x="260" y="171"/>
                    <a:pt x="265" y="173"/>
                    <a:pt x="270" y="175"/>
                  </a:cubicBezTo>
                  <a:cubicBezTo>
                    <a:pt x="270" y="198"/>
                    <a:pt x="270" y="198"/>
                    <a:pt x="270" y="198"/>
                  </a:cubicBezTo>
                  <a:cubicBezTo>
                    <a:pt x="270" y="201"/>
                    <a:pt x="272" y="204"/>
                    <a:pt x="275" y="204"/>
                  </a:cubicBezTo>
                  <a:cubicBezTo>
                    <a:pt x="290" y="204"/>
                    <a:pt x="290" y="204"/>
                    <a:pt x="290" y="204"/>
                  </a:cubicBezTo>
                  <a:lnTo>
                    <a:pt x="290" y="313"/>
                  </a:lnTo>
                  <a:close/>
                  <a:moveTo>
                    <a:pt x="384" y="114"/>
                  </a:moveTo>
                  <a:cubicBezTo>
                    <a:pt x="364" y="114"/>
                    <a:pt x="364" y="114"/>
                    <a:pt x="364" y="114"/>
                  </a:cubicBezTo>
                  <a:cubicBezTo>
                    <a:pt x="362" y="114"/>
                    <a:pt x="362" y="114"/>
                    <a:pt x="362" y="114"/>
                  </a:cubicBezTo>
                  <a:cubicBezTo>
                    <a:pt x="360" y="114"/>
                    <a:pt x="357" y="115"/>
                    <a:pt x="357" y="118"/>
                  </a:cubicBezTo>
                  <a:cubicBezTo>
                    <a:pt x="355" y="123"/>
                    <a:pt x="353" y="128"/>
                    <a:pt x="351" y="133"/>
                  </a:cubicBezTo>
                  <a:cubicBezTo>
                    <a:pt x="349" y="135"/>
                    <a:pt x="350" y="138"/>
                    <a:pt x="351" y="139"/>
                  </a:cubicBezTo>
                  <a:cubicBezTo>
                    <a:pt x="369" y="157"/>
                    <a:pt x="369" y="157"/>
                    <a:pt x="369" y="157"/>
                  </a:cubicBezTo>
                  <a:cubicBezTo>
                    <a:pt x="351" y="174"/>
                    <a:pt x="351" y="174"/>
                    <a:pt x="351" y="174"/>
                  </a:cubicBezTo>
                  <a:cubicBezTo>
                    <a:pt x="335" y="158"/>
                    <a:pt x="335" y="158"/>
                    <a:pt x="335" y="158"/>
                  </a:cubicBezTo>
                  <a:cubicBezTo>
                    <a:pt x="335" y="158"/>
                    <a:pt x="334" y="158"/>
                    <a:pt x="334" y="157"/>
                  </a:cubicBezTo>
                  <a:cubicBezTo>
                    <a:pt x="332" y="156"/>
                    <a:pt x="330" y="156"/>
                    <a:pt x="328" y="157"/>
                  </a:cubicBezTo>
                  <a:cubicBezTo>
                    <a:pt x="322" y="161"/>
                    <a:pt x="316" y="163"/>
                    <a:pt x="310" y="165"/>
                  </a:cubicBezTo>
                  <a:cubicBezTo>
                    <a:pt x="307" y="166"/>
                    <a:pt x="306" y="168"/>
                    <a:pt x="306" y="170"/>
                  </a:cubicBezTo>
                  <a:cubicBezTo>
                    <a:pt x="305" y="193"/>
                    <a:pt x="305" y="193"/>
                    <a:pt x="305" y="193"/>
                  </a:cubicBezTo>
                  <a:cubicBezTo>
                    <a:pt x="281" y="193"/>
                    <a:pt x="281" y="193"/>
                    <a:pt x="281" y="193"/>
                  </a:cubicBezTo>
                  <a:cubicBezTo>
                    <a:pt x="281" y="172"/>
                    <a:pt x="281" y="172"/>
                    <a:pt x="281" y="172"/>
                  </a:cubicBezTo>
                  <a:cubicBezTo>
                    <a:pt x="281" y="170"/>
                    <a:pt x="281" y="170"/>
                    <a:pt x="281" y="170"/>
                  </a:cubicBezTo>
                  <a:cubicBezTo>
                    <a:pt x="280" y="168"/>
                    <a:pt x="279" y="166"/>
                    <a:pt x="277" y="165"/>
                  </a:cubicBezTo>
                  <a:cubicBezTo>
                    <a:pt x="270" y="163"/>
                    <a:pt x="264" y="161"/>
                    <a:pt x="258" y="157"/>
                  </a:cubicBezTo>
                  <a:cubicBezTo>
                    <a:pt x="256" y="156"/>
                    <a:pt x="254" y="156"/>
                    <a:pt x="252" y="157"/>
                  </a:cubicBezTo>
                  <a:cubicBezTo>
                    <a:pt x="252" y="158"/>
                    <a:pt x="251" y="158"/>
                    <a:pt x="251" y="158"/>
                  </a:cubicBezTo>
                  <a:cubicBezTo>
                    <a:pt x="235" y="174"/>
                    <a:pt x="235" y="174"/>
                    <a:pt x="235" y="174"/>
                  </a:cubicBezTo>
                  <a:cubicBezTo>
                    <a:pt x="217" y="157"/>
                    <a:pt x="217" y="157"/>
                    <a:pt x="217" y="157"/>
                  </a:cubicBezTo>
                  <a:cubicBezTo>
                    <a:pt x="218" y="157"/>
                    <a:pt x="218" y="157"/>
                    <a:pt x="218" y="156"/>
                  </a:cubicBezTo>
                  <a:cubicBezTo>
                    <a:pt x="233" y="141"/>
                    <a:pt x="233" y="141"/>
                    <a:pt x="233" y="141"/>
                  </a:cubicBezTo>
                  <a:cubicBezTo>
                    <a:pt x="235" y="139"/>
                    <a:pt x="235" y="139"/>
                    <a:pt x="235" y="139"/>
                  </a:cubicBezTo>
                  <a:cubicBezTo>
                    <a:pt x="236" y="137"/>
                    <a:pt x="236" y="135"/>
                    <a:pt x="235" y="133"/>
                  </a:cubicBezTo>
                  <a:cubicBezTo>
                    <a:pt x="233" y="128"/>
                    <a:pt x="231" y="123"/>
                    <a:pt x="230" y="118"/>
                  </a:cubicBezTo>
                  <a:cubicBezTo>
                    <a:pt x="229" y="116"/>
                    <a:pt x="227" y="114"/>
                    <a:pt x="225" y="114"/>
                  </a:cubicBezTo>
                  <a:cubicBezTo>
                    <a:pt x="202" y="114"/>
                    <a:pt x="202" y="114"/>
                    <a:pt x="202" y="114"/>
                  </a:cubicBezTo>
                  <a:cubicBezTo>
                    <a:pt x="202" y="89"/>
                    <a:pt x="202" y="89"/>
                    <a:pt x="202" y="89"/>
                  </a:cubicBezTo>
                  <a:cubicBezTo>
                    <a:pt x="224" y="89"/>
                    <a:pt x="224" y="89"/>
                    <a:pt x="224" y="89"/>
                  </a:cubicBezTo>
                  <a:cubicBezTo>
                    <a:pt x="224" y="89"/>
                    <a:pt x="224" y="89"/>
                    <a:pt x="224" y="89"/>
                  </a:cubicBezTo>
                  <a:cubicBezTo>
                    <a:pt x="227" y="89"/>
                    <a:pt x="229" y="88"/>
                    <a:pt x="229" y="85"/>
                  </a:cubicBezTo>
                  <a:cubicBezTo>
                    <a:pt x="231" y="79"/>
                    <a:pt x="233" y="74"/>
                    <a:pt x="237" y="68"/>
                  </a:cubicBezTo>
                  <a:cubicBezTo>
                    <a:pt x="238" y="66"/>
                    <a:pt x="237" y="63"/>
                    <a:pt x="236" y="61"/>
                  </a:cubicBezTo>
                  <a:cubicBezTo>
                    <a:pt x="217" y="43"/>
                    <a:pt x="217" y="43"/>
                    <a:pt x="217" y="43"/>
                  </a:cubicBezTo>
                  <a:cubicBezTo>
                    <a:pt x="235" y="26"/>
                    <a:pt x="235" y="26"/>
                    <a:pt x="235" y="26"/>
                  </a:cubicBezTo>
                  <a:cubicBezTo>
                    <a:pt x="253" y="44"/>
                    <a:pt x="253" y="44"/>
                    <a:pt x="253" y="44"/>
                  </a:cubicBezTo>
                  <a:cubicBezTo>
                    <a:pt x="255" y="46"/>
                    <a:pt x="258" y="46"/>
                    <a:pt x="260" y="45"/>
                  </a:cubicBezTo>
                  <a:cubicBezTo>
                    <a:pt x="265" y="42"/>
                    <a:pt x="271" y="40"/>
                    <a:pt x="276" y="38"/>
                  </a:cubicBezTo>
                  <a:cubicBezTo>
                    <a:pt x="279" y="38"/>
                    <a:pt x="280" y="36"/>
                    <a:pt x="281" y="33"/>
                  </a:cubicBezTo>
                  <a:cubicBezTo>
                    <a:pt x="281" y="11"/>
                    <a:pt x="281" y="11"/>
                    <a:pt x="281" y="11"/>
                  </a:cubicBezTo>
                  <a:cubicBezTo>
                    <a:pt x="305" y="11"/>
                    <a:pt x="305" y="11"/>
                    <a:pt x="305" y="11"/>
                  </a:cubicBezTo>
                  <a:cubicBezTo>
                    <a:pt x="305" y="33"/>
                    <a:pt x="305" y="33"/>
                    <a:pt x="305" y="33"/>
                  </a:cubicBezTo>
                  <a:cubicBezTo>
                    <a:pt x="305" y="35"/>
                    <a:pt x="307" y="37"/>
                    <a:pt x="309" y="38"/>
                  </a:cubicBezTo>
                  <a:cubicBezTo>
                    <a:pt x="315" y="40"/>
                    <a:pt x="321" y="42"/>
                    <a:pt x="326" y="45"/>
                  </a:cubicBezTo>
                  <a:cubicBezTo>
                    <a:pt x="328" y="46"/>
                    <a:pt x="331" y="46"/>
                    <a:pt x="333" y="44"/>
                  </a:cubicBezTo>
                  <a:cubicBezTo>
                    <a:pt x="351" y="26"/>
                    <a:pt x="351" y="26"/>
                    <a:pt x="351" y="26"/>
                  </a:cubicBezTo>
                  <a:cubicBezTo>
                    <a:pt x="369" y="43"/>
                    <a:pt x="369" y="43"/>
                    <a:pt x="369" y="43"/>
                  </a:cubicBezTo>
                  <a:cubicBezTo>
                    <a:pt x="350" y="62"/>
                    <a:pt x="350" y="62"/>
                    <a:pt x="350" y="62"/>
                  </a:cubicBezTo>
                  <a:cubicBezTo>
                    <a:pt x="349" y="63"/>
                    <a:pt x="348" y="66"/>
                    <a:pt x="350" y="68"/>
                  </a:cubicBezTo>
                  <a:cubicBezTo>
                    <a:pt x="353" y="74"/>
                    <a:pt x="355" y="79"/>
                    <a:pt x="357" y="85"/>
                  </a:cubicBezTo>
                  <a:cubicBezTo>
                    <a:pt x="357" y="88"/>
                    <a:pt x="359" y="89"/>
                    <a:pt x="362" y="89"/>
                  </a:cubicBezTo>
                  <a:cubicBezTo>
                    <a:pt x="384" y="89"/>
                    <a:pt x="384" y="89"/>
                    <a:pt x="384" y="89"/>
                  </a:cubicBezTo>
                  <a:lnTo>
                    <a:pt x="384" y="114"/>
                  </a:lnTo>
                  <a:close/>
                </a:path>
              </a:pathLst>
            </a:custGeom>
            <a:solidFill>
              <a:srgbClr val="FFFFFF"/>
            </a:solidFill>
            <a:ln>
              <a:noFill/>
            </a:ln>
          </p:spPr>
          <p:txBody>
            <a:bodyPr spcFirstLastPara="1" wrap="square" lIns="121900" tIns="60925" rIns="121900" bIns="60925" anchor="t" anchorCtr="0">
              <a:noAutofit/>
            </a:bodyPr>
            <a:lstStyle/>
            <a:p>
              <a:pPr marL="0" marR="0" lvl="0" indent="0" algn="l" rtl="0">
                <a:lnSpc>
                  <a:spcPct val="237543"/>
                </a:lnSpc>
                <a:spcBef>
                  <a:spcPts val="0"/>
                </a:spcBef>
                <a:spcAft>
                  <a:spcPts val="0"/>
                </a:spcAft>
                <a:buClr>
                  <a:srgbClr val="0095E5"/>
                </a:buClr>
                <a:buSzPts val="4300"/>
                <a:buFont typeface="Arial"/>
                <a:buNone/>
              </a:pPr>
              <a:endParaRPr sz="4300" b="0" i="0" u="none" strike="noStrike" cap="none">
                <a:solidFill>
                  <a:srgbClr val="0095E5"/>
                </a:solidFill>
                <a:latin typeface="Arial"/>
                <a:ea typeface="Arial"/>
                <a:cs typeface="Arial"/>
                <a:sym typeface="Arial"/>
              </a:endParaRPr>
            </a:p>
          </p:txBody>
        </p:sp>
      </p:grpSp>
      <p:pic>
        <p:nvPicPr>
          <p:cNvPr id="1745" name="Shape 1745"/>
          <p:cNvPicPr preferRelativeResize="0"/>
          <p:nvPr/>
        </p:nvPicPr>
        <p:blipFill>
          <a:blip r:embed="rId10">
            <a:alphaModFix/>
          </a:blip>
          <a:stretch>
            <a:fillRect/>
          </a:stretch>
        </p:blipFill>
        <p:spPr>
          <a:xfrm>
            <a:off x="2076100" y="4838242"/>
            <a:ext cx="380500" cy="475610"/>
          </a:xfrm>
          <a:prstGeom prst="rect">
            <a:avLst/>
          </a:prstGeom>
          <a:noFill/>
          <a:ln>
            <a:noFill/>
          </a:ln>
        </p:spPr>
      </p:pic>
      <p:grpSp>
        <p:nvGrpSpPr>
          <p:cNvPr id="1746" name="Shape 1746"/>
          <p:cNvGrpSpPr/>
          <p:nvPr/>
        </p:nvGrpSpPr>
        <p:grpSpPr>
          <a:xfrm>
            <a:off x="8683046" y="1302667"/>
            <a:ext cx="2358028" cy="3897369"/>
            <a:chOff x="6512447" y="977025"/>
            <a:chExt cx="1768565" cy="2923100"/>
          </a:xfrm>
        </p:grpSpPr>
        <p:sp>
          <p:nvSpPr>
            <p:cNvPr id="1747" name="Shape 1747"/>
            <p:cNvSpPr/>
            <p:nvPr/>
          </p:nvSpPr>
          <p:spPr>
            <a:xfrm>
              <a:off x="7749112" y="1969775"/>
              <a:ext cx="5271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b="0" i="0" u="none" strike="noStrike" cap="none">
                  <a:solidFill>
                    <a:srgbClr val="535353"/>
                  </a:solidFill>
                  <a:latin typeface="Arial"/>
                  <a:ea typeface="Arial"/>
                  <a:cs typeface="Arial"/>
                  <a:sym typeface="Arial"/>
                </a:rPr>
                <a:t>Monitoring</a:t>
              </a:r>
              <a:endParaRPr sz="800" b="0" i="0" u="none" strike="noStrike" cap="none">
                <a:solidFill>
                  <a:srgbClr val="535353"/>
                </a:solidFill>
                <a:latin typeface="Arial"/>
                <a:ea typeface="Arial"/>
                <a:cs typeface="Arial"/>
                <a:sym typeface="Arial"/>
              </a:endParaRPr>
            </a:p>
          </p:txBody>
        </p:sp>
        <p:sp>
          <p:nvSpPr>
            <p:cNvPr id="1748" name="Shape 1748"/>
            <p:cNvSpPr/>
            <p:nvPr/>
          </p:nvSpPr>
          <p:spPr>
            <a:xfrm>
              <a:off x="7865157" y="2009859"/>
              <a:ext cx="294900" cy="273600"/>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49" name="Shape 1749"/>
            <p:cNvSpPr/>
            <p:nvPr/>
          </p:nvSpPr>
          <p:spPr>
            <a:xfrm>
              <a:off x="7883510" y="2031101"/>
              <a:ext cx="258300" cy="1683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0" name="Shape 1750"/>
            <p:cNvSpPr/>
            <p:nvPr/>
          </p:nvSpPr>
          <p:spPr>
            <a:xfrm>
              <a:off x="8003339" y="2209886"/>
              <a:ext cx="18600" cy="21300"/>
            </a:xfrm>
            <a:prstGeom prst="ellipse">
              <a:avLst/>
            </a:pr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1" name="Shape 1751"/>
            <p:cNvSpPr/>
            <p:nvPr/>
          </p:nvSpPr>
          <p:spPr>
            <a:xfrm>
              <a:off x="7744312" y="2464250"/>
              <a:ext cx="5367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b="0" i="0" u="none" strike="noStrike" cap="none">
                  <a:solidFill>
                    <a:srgbClr val="535353"/>
                  </a:solidFill>
                  <a:latin typeface="Arial"/>
                  <a:ea typeface="Arial"/>
                  <a:cs typeface="Arial"/>
                  <a:sym typeface="Arial"/>
                </a:rPr>
                <a:t>Logging</a:t>
              </a:r>
              <a:endParaRPr sz="800" b="0" i="0" u="none" strike="noStrike" cap="none">
                <a:solidFill>
                  <a:srgbClr val="535353"/>
                </a:solidFill>
                <a:latin typeface="Arial"/>
                <a:ea typeface="Arial"/>
                <a:cs typeface="Arial"/>
                <a:sym typeface="Arial"/>
              </a:endParaRPr>
            </a:p>
          </p:txBody>
        </p:sp>
        <p:sp>
          <p:nvSpPr>
            <p:cNvPr id="1752" name="Shape 1752"/>
            <p:cNvSpPr/>
            <p:nvPr/>
          </p:nvSpPr>
          <p:spPr>
            <a:xfrm>
              <a:off x="7921672" y="2519638"/>
              <a:ext cx="182100" cy="223200"/>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3" name="Shape 1753"/>
            <p:cNvSpPr/>
            <p:nvPr/>
          </p:nvSpPr>
          <p:spPr>
            <a:xfrm>
              <a:off x="7979179" y="2679814"/>
              <a:ext cx="66900" cy="63000"/>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4" name="Shape 1754"/>
            <p:cNvSpPr/>
            <p:nvPr/>
          </p:nvSpPr>
          <p:spPr>
            <a:xfrm>
              <a:off x="7951676" y="2565730"/>
              <a:ext cx="122100" cy="10200"/>
            </a:xfrm>
            <a:prstGeom prst="rect">
              <a:avLst/>
            </a:pr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5" name="Shape 1755"/>
            <p:cNvSpPr/>
            <p:nvPr/>
          </p:nvSpPr>
          <p:spPr>
            <a:xfrm>
              <a:off x="7951676" y="2599101"/>
              <a:ext cx="122100" cy="10200"/>
            </a:xfrm>
            <a:prstGeom prst="rect">
              <a:avLst/>
            </a:pr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6" name="Shape 1756"/>
            <p:cNvSpPr/>
            <p:nvPr/>
          </p:nvSpPr>
          <p:spPr>
            <a:xfrm>
              <a:off x="7951676" y="2632471"/>
              <a:ext cx="122100" cy="10200"/>
            </a:xfrm>
            <a:prstGeom prst="rect">
              <a:avLst/>
            </a:prstGeom>
            <a:solidFill>
              <a:srgbClr val="24ACFF"/>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8EC0"/>
                </a:buClr>
                <a:buSzPts val="1100"/>
                <a:buFont typeface="Arial"/>
                <a:buNone/>
              </a:pPr>
              <a:endParaRPr sz="800" b="0" i="0" u="none" strike="noStrike" cap="none">
                <a:solidFill>
                  <a:srgbClr val="535353"/>
                </a:solidFill>
                <a:latin typeface="Arial"/>
                <a:ea typeface="Arial"/>
                <a:cs typeface="Arial"/>
                <a:sym typeface="Arial"/>
              </a:endParaRPr>
            </a:p>
          </p:txBody>
        </p:sp>
        <p:sp>
          <p:nvSpPr>
            <p:cNvPr id="1757" name="Shape 1757"/>
            <p:cNvSpPr/>
            <p:nvPr/>
          </p:nvSpPr>
          <p:spPr>
            <a:xfrm>
              <a:off x="7744312" y="2959750"/>
              <a:ext cx="5367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a:solidFill>
                    <a:srgbClr val="535353"/>
                  </a:solidFill>
                </a:rPr>
                <a:t>Access</a:t>
              </a:r>
              <a:endParaRPr sz="800" b="0" i="0" u="none" strike="noStrike" cap="none">
                <a:solidFill>
                  <a:srgbClr val="535353"/>
                </a:solidFill>
                <a:latin typeface="Arial"/>
                <a:ea typeface="Arial"/>
                <a:cs typeface="Arial"/>
                <a:sym typeface="Arial"/>
              </a:endParaRPr>
            </a:p>
          </p:txBody>
        </p:sp>
        <p:sp>
          <p:nvSpPr>
            <p:cNvPr id="1758" name="Shape 1758"/>
            <p:cNvSpPr/>
            <p:nvPr/>
          </p:nvSpPr>
          <p:spPr>
            <a:xfrm>
              <a:off x="7744312" y="3455225"/>
              <a:ext cx="536700" cy="4449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a:solidFill>
                    <a:srgbClr val="535353"/>
                  </a:solidFill>
                </a:rPr>
                <a:t>Load Balance</a:t>
              </a:r>
              <a:endParaRPr sz="800" b="0" i="0" u="none" strike="noStrike" cap="none">
                <a:solidFill>
                  <a:srgbClr val="535353"/>
                </a:solidFill>
                <a:latin typeface="Arial"/>
                <a:ea typeface="Arial"/>
                <a:cs typeface="Arial"/>
                <a:sym typeface="Arial"/>
              </a:endParaRPr>
            </a:p>
          </p:txBody>
        </p:sp>
        <p:sp>
          <p:nvSpPr>
            <p:cNvPr id="1759" name="Shape 1759"/>
            <p:cNvSpPr/>
            <p:nvPr/>
          </p:nvSpPr>
          <p:spPr>
            <a:xfrm>
              <a:off x="7749112" y="978200"/>
              <a:ext cx="5271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b="0" i="0" u="none" strike="noStrike" cap="none">
                  <a:solidFill>
                    <a:srgbClr val="535353"/>
                  </a:solidFill>
                  <a:latin typeface="Arial"/>
                  <a:ea typeface="Arial"/>
                  <a:cs typeface="Arial"/>
                  <a:sym typeface="Arial"/>
                </a:rPr>
                <a:t>Networking</a:t>
              </a:r>
              <a:endParaRPr sz="800" b="0" i="0" u="none" strike="noStrike" cap="none">
                <a:solidFill>
                  <a:srgbClr val="535353"/>
                </a:solidFill>
                <a:latin typeface="Arial"/>
                <a:ea typeface="Arial"/>
                <a:cs typeface="Arial"/>
                <a:sym typeface="Arial"/>
              </a:endParaRPr>
            </a:p>
          </p:txBody>
        </p:sp>
        <p:grpSp>
          <p:nvGrpSpPr>
            <p:cNvPr id="1760" name="Shape 1760"/>
            <p:cNvGrpSpPr/>
            <p:nvPr/>
          </p:nvGrpSpPr>
          <p:grpSpPr>
            <a:xfrm>
              <a:off x="7909439" y="1075150"/>
              <a:ext cx="205942" cy="205350"/>
              <a:chOff x="11337925" y="1190625"/>
              <a:chExt cx="474739" cy="474687"/>
            </a:xfrm>
          </p:grpSpPr>
          <p:sp>
            <p:nvSpPr>
              <p:cNvPr id="1761" name="Shape 1761"/>
              <p:cNvSpPr/>
              <p:nvPr/>
            </p:nvSpPr>
            <p:spPr>
              <a:xfrm>
                <a:off x="11536364" y="1190625"/>
                <a:ext cx="276300" cy="274500"/>
              </a:xfrm>
              <a:custGeom>
                <a:avLst/>
                <a:gdLst/>
                <a:ahLst/>
                <a:cxnLst/>
                <a:rect l="0" t="0" r="0" b="0"/>
                <a:pathLst>
                  <a:path w="120000" h="120000" extrusionOk="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2" name="Shape 1762"/>
              <p:cNvSpPr/>
              <p:nvPr/>
            </p:nvSpPr>
            <p:spPr>
              <a:xfrm>
                <a:off x="11337925" y="1382712"/>
                <a:ext cx="274500" cy="282600"/>
              </a:xfrm>
              <a:custGeom>
                <a:avLst/>
                <a:gdLst/>
                <a:ahLst/>
                <a:cxnLst/>
                <a:rect l="0" t="0" r="0" b="0"/>
                <a:pathLst>
                  <a:path w="120000" h="120000" extrusionOk="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3" name="Shape 1763"/>
              <p:cNvSpPr/>
              <p:nvPr/>
            </p:nvSpPr>
            <p:spPr>
              <a:xfrm>
                <a:off x="11444289" y="1304925"/>
                <a:ext cx="54000" cy="45900"/>
              </a:xfrm>
              <a:custGeom>
                <a:avLst/>
                <a:gdLst/>
                <a:ahLst/>
                <a:cxnLst/>
                <a:rect l="0" t="0" r="0" b="0"/>
                <a:pathLst>
                  <a:path w="120000" h="120000" extrusionOk="0">
                    <a:moveTo>
                      <a:pt x="0" y="120000"/>
                    </a:moveTo>
                    <a:cubicBezTo>
                      <a:pt x="17142" y="100000"/>
                      <a:pt x="17142" y="60000"/>
                      <a:pt x="51428" y="40000"/>
                    </a:cubicBezTo>
                    <a:cubicBezTo>
                      <a:pt x="68571" y="20000"/>
                      <a:pt x="85714" y="0"/>
                      <a:pt x="119999" y="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4" name="Shape 1764"/>
              <p:cNvSpPr/>
              <p:nvPr/>
            </p:nvSpPr>
            <p:spPr>
              <a:xfrm>
                <a:off x="11406189" y="1258887"/>
                <a:ext cx="84000" cy="84000"/>
              </a:xfrm>
              <a:custGeom>
                <a:avLst/>
                <a:gdLst/>
                <a:ahLst/>
                <a:cxnLst/>
                <a:rect l="0" t="0" r="0" b="0"/>
                <a:pathLst>
                  <a:path w="120000" h="120000" extrusionOk="0">
                    <a:moveTo>
                      <a:pt x="0" y="120000"/>
                    </a:moveTo>
                    <a:cubicBezTo>
                      <a:pt x="10909" y="87272"/>
                      <a:pt x="21818" y="65454"/>
                      <a:pt x="43636" y="43636"/>
                    </a:cubicBezTo>
                    <a:cubicBezTo>
                      <a:pt x="65454" y="21818"/>
                      <a:pt x="87272" y="10909"/>
                      <a:pt x="120000" y="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5" name="Shape 1765"/>
              <p:cNvSpPr/>
              <p:nvPr/>
            </p:nvSpPr>
            <p:spPr>
              <a:xfrm>
                <a:off x="11368089" y="1220787"/>
                <a:ext cx="114300" cy="115800"/>
              </a:xfrm>
              <a:custGeom>
                <a:avLst/>
                <a:gdLst/>
                <a:ahLst/>
                <a:cxnLst/>
                <a:rect l="0" t="0" r="0" b="0"/>
                <a:pathLst>
                  <a:path w="120000" h="120000" extrusionOk="0">
                    <a:moveTo>
                      <a:pt x="0" y="120000"/>
                    </a:moveTo>
                    <a:cubicBezTo>
                      <a:pt x="0" y="88000"/>
                      <a:pt x="16000" y="64000"/>
                      <a:pt x="40000" y="40000"/>
                    </a:cubicBezTo>
                    <a:cubicBezTo>
                      <a:pt x="64000" y="16000"/>
                      <a:pt x="88000" y="8000"/>
                      <a:pt x="120000" y="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6" name="Shape 1766"/>
              <p:cNvSpPr/>
              <p:nvPr/>
            </p:nvSpPr>
            <p:spPr>
              <a:xfrm>
                <a:off x="11644314" y="1497012"/>
                <a:ext cx="44400" cy="45900"/>
              </a:xfrm>
              <a:custGeom>
                <a:avLst/>
                <a:gdLst/>
                <a:ahLst/>
                <a:cxnLst/>
                <a:rect l="0" t="0" r="0" b="0"/>
                <a:pathLst>
                  <a:path w="120000" h="120000" extrusionOk="0">
                    <a:moveTo>
                      <a:pt x="120000" y="0"/>
                    </a:moveTo>
                    <a:cubicBezTo>
                      <a:pt x="120000" y="40000"/>
                      <a:pt x="100000" y="60000"/>
                      <a:pt x="80000" y="80000"/>
                    </a:cubicBezTo>
                    <a:cubicBezTo>
                      <a:pt x="60000" y="100000"/>
                      <a:pt x="20000" y="120000"/>
                      <a:pt x="0" y="12000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7" name="Shape 1767"/>
              <p:cNvSpPr/>
              <p:nvPr/>
            </p:nvSpPr>
            <p:spPr>
              <a:xfrm>
                <a:off x="11650664" y="1504950"/>
                <a:ext cx="84000" cy="82500"/>
              </a:xfrm>
              <a:custGeom>
                <a:avLst/>
                <a:gdLst/>
                <a:ahLst/>
                <a:cxnLst/>
                <a:rect l="0" t="0" r="0" b="0"/>
                <a:pathLst>
                  <a:path w="120000" h="120000" extrusionOk="0">
                    <a:moveTo>
                      <a:pt x="120000" y="0"/>
                    </a:moveTo>
                    <a:cubicBezTo>
                      <a:pt x="109090" y="32727"/>
                      <a:pt x="98181" y="54545"/>
                      <a:pt x="76363" y="76363"/>
                    </a:cubicBezTo>
                    <a:cubicBezTo>
                      <a:pt x="54545" y="98181"/>
                      <a:pt x="32727" y="109090"/>
                      <a:pt x="0" y="12000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sp>
            <p:nvSpPr>
              <p:cNvPr id="1768" name="Shape 1768"/>
              <p:cNvSpPr/>
              <p:nvPr/>
            </p:nvSpPr>
            <p:spPr>
              <a:xfrm>
                <a:off x="11658600" y="1511300"/>
                <a:ext cx="114300" cy="115800"/>
              </a:xfrm>
              <a:custGeom>
                <a:avLst/>
                <a:gdLst/>
                <a:ahLst/>
                <a:cxnLst/>
                <a:rect l="0" t="0" r="0" b="0"/>
                <a:pathLst>
                  <a:path w="120000" h="120000" extrusionOk="0">
                    <a:moveTo>
                      <a:pt x="120000" y="0"/>
                    </a:moveTo>
                    <a:cubicBezTo>
                      <a:pt x="112000" y="32000"/>
                      <a:pt x="104000" y="56000"/>
                      <a:pt x="80000" y="80000"/>
                    </a:cubicBezTo>
                    <a:cubicBezTo>
                      <a:pt x="56000" y="104000"/>
                      <a:pt x="32000" y="112000"/>
                      <a:pt x="0" y="120000"/>
                    </a:cubicBezTo>
                  </a:path>
                </a:pathLst>
              </a:custGeom>
              <a:noFill/>
              <a:ln w="9525" cap="flat" cmpd="sng">
                <a:solidFill>
                  <a:srgbClr val="24AC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800" b="0" i="0" u="none" strike="noStrike" cap="none">
                  <a:solidFill>
                    <a:srgbClr val="535353"/>
                  </a:solidFill>
                  <a:latin typeface="Arial"/>
                  <a:ea typeface="Arial"/>
                  <a:cs typeface="Arial"/>
                  <a:sym typeface="Arial"/>
                </a:endParaRPr>
              </a:p>
            </p:txBody>
          </p:sp>
        </p:grpSp>
        <p:sp>
          <p:nvSpPr>
            <p:cNvPr id="1769" name="Shape 1769"/>
            <p:cNvSpPr/>
            <p:nvPr/>
          </p:nvSpPr>
          <p:spPr>
            <a:xfrm>
              <a:off x="7749112" y="1478700"/>
              <a:ext cx="527100" cy="445200"/>
            </a:xfrm>
            <a:prstGeom prst="rect">
              <a:avLst/>
            </a:prstGeom>
            <a:noFill/>
            <a:ln w="12700" cap="flat" cmpd="sng">
              <a:solidFill>
                <a:srgbClr val="24ACFF"/>
              </a:solidFill>
              <a:prstDash val="solid"/>
              <a:round/>
              <a:headEnd type="none" w="sm" len="sm"/>
              <a:tailEnd type="none" w="sm" len="sm"/>
            </a:ln>
          </p:spPr>
          <p:txBody>
            <a:bodyPr spcFirstLastPara="1" wrap="square" lIns="0" tIns="0" rIns="0" bIns="60925" anchor="b" anchorCtr="0">
              <a:noAutofit/>
            </a:bodyPr>
            <a:lstStyle/>
            <a:p>
              <a:pPr marL="0" marR="0" lvl="0" indent="0" algn="ctr" rtl="0">
                <a:lnSpc>
                  <a:spcPct val="100000"/>
                </a:lnSpc>
                <a:spcBef>
                  <a:spcPts val="0"/>
                </a:spcBef>
                <a:spcAft>
                  <a:spcPts val="0"/>
                </a:spcAft>
                <a:buClr>
                  <a:srgbClr val="01A08D"/>
                </a:buClr>
                <a:buSzPts val="900"/>
                <a:buFont typeface="Arial"/>
                <a:buNone/>
              </a:pPr>
              <a:r>
                <a:rPr lang="en-US" sz="800">
                  <a:solidFill>
                    <a:srgbClr val="535353"/>
                  </a:solidFill>
                </a:rPr>
                <a:t>Storage</a:t>
              </a:r>
              <a:endParaRPr sz="800" b="0" i="0" u="none" strike="noStrike" cap="none">
                <a:solidFill>
                  <a:srgbClr val="535353"/>
                </a:solidFill>
                <a:latin typeface="Arial"/>
                <a:ea typeface="Arial"/>
                <a:cs typeface="Arial"/>
                <a:sym typeface="Arial"/>
              </a:endParaRPr>
            </a:p>
          </p:txBody>
        </p:sp>
        <p:sp>
          <p:nvSpPr>
            <p:cNvPr id="1770" name="Shape 1770"/>
            <p:cNvSpPr/>
            <p:nvPr/>
          </p:nvSpPr>
          <p:spPr>
            <a:xfrm>
              <a:off x="7209172" y="1687247"/>
              <a:ext cx="390600" cy="2382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71" name="Shape 1771"/>
            <p:cNvSpPr/>
            <p:nvPr/>
          </p:nvSpPr>
          <p:spPr>
            <a:xfrm>
              <a:off x="7209172" y="2170963"/>
              <a:ext cx="390600" cy="2382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72" name="Shape 1772"/>
            <p:cNvSpPr/>
            <p:nvPr/>
          </p:nvSpPr>
          <p:spPr>
            <a:xfrm>
              <a:off x="7209172" y="2654678"/>
              <a:ext cx="390600" cy="238200"/>
            </a:xfrm>
            <a:prstGeom prst="leftRightArrow">
              <a:avLst>
                <a:gd name="adj1" fmla="val 50000"/>
                <a:gd name="adj2" fmla="val 50000"/>
              </a:avLst>
            </a:prstGeom>
            <a:solidFill>
              <a:srgbClr val="00B050"/>
            </a:solidFill>
            <a:ln>
              <a:noFill/>
            </a:ln>
          </p:spPr>
          <p:txBody>
            <a:bodyPr spcFirstLastPara="1" wrap="square" lIns="45700" tIns="45700" rIns="45700" bIns="45700" anchor="ctr" anchorCtr="0">
              <a:noAutofit/>
            </a:bodyPr>
            <a:lstStyle/>
            <a:p>
              <a:pPr marL="0" marR="0" lvl="0" indent="0" algn="l" rtl="0">
                <a:lnSpc>
                  <a:spcPct val="237500"/>
                </a:lnSpc>
                <a:spcBef>
                  <a:spcPts val="0"/>
                </a:spcBef>
                <a:spcAft>
                  <a:spcPts val="0"/>
                </a:spcAft>
                <a:buClr>
                  <a:srgbClr val="0095E5"/>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773" name="Shape 1773"/>
            <p:cNvSpPr/>
            <p:nvPr/>
          </p:nvSpPr>
          <p:spPr>
            <a:xfrm rot="-5400000">
              <a:off x="5545247" y="1944225"/>
              <a:ext cx="2564700" cy="6303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b="1">
                  <a:solidFill>
                    <a:srgbClr val="FFFFFF"/>
                  </a:solidFill>
                </a:rPr>
                <a:t>Integrate</a:t>
              </a:r>
              <a:endParaRPr sz="2400" b="1">
                <a:solidFill>
                  <a:srgbClr val="FFFFFF"/>
                </a:solidFill>
              </a:endParaRPr>
            </a:p>
          </p:txBody>
        </p:sp>
        <p:grpSp>
          <p:nvGrpSpPr>
            <p:cNvPr id="1774" name="Shape 1774"/>
            <p:cNvGrpSpPr/>
            <p:nvPr/>
          </p:nvGrpSpPr>
          <p:grpSpPr>
            <a:xfrm>
              <a:off x="7920129" y="2979192"/>
              <a:ext cx="206270" cy="265613"/>
              <a:chOff x="6651700" y="898262"/>
              <a:chExt cx="206270" cy="265613"/>
            </a:xfrm>
          </p:grpSpPr>
          <p:sp>
            <p:nvSpPr>
              <p:cNvPr id="1775" name="Shape 1775"/>
              <p:cNvSpPr/>
              <p:nvPr/>
            </p:nvSpPr>
            <p:spPr>
              <a:xfrm>
                <a:off x="6670600" y="971675"/>
                <a:ext cx="86400" cy="87900"/>
              </a:xfrm>
              <a:prstGeom prst="ellipse">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76" name="Shape 1776"/>
              <p:cNvSpPr/>
              <p:nvPr/>
            </p:nvSpPr>
            <p:spPr>
              <a:xfrm>
                <a:off x="6651700" y="1068175"/>
                <a:ext cx="124200" cy="95700"/>
              </a:xfrm>
              <a:prstGeom prst="round2SameRect">
                <a:avLst>
                  <a:gd name="adj1" fmla="val 16667"/>
                  <a:gd name="adj2" fmla="val 0"/>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77" name="Shape 1777"/>
              <p:cNvSpPr/>
              <p:nvPr/>
            </p:nvSpPr>
            <p:spPr>
              <a:xfrm>
                <a:off x="6771570" y="898262"/>
                <a:ext cx="86400" cy="116481"/>
              </a:xfrm>
              <a:custGeom>
                <a:avLst/>
                <a:gdLst/>
                <a:ahLst/>
                <a:cxnLst/>
                <a:rect l="0" t="0" r="0" b="0"/>
                <a:pathLst>
                  <a:path w="348" h="483" extrusionOk="0">
                    <a:moveTo>
                      <a:pt x="309" y="213"/>
                    </a:moveTo>
                    <a:cubicBezTo>
                      <a:pt x="39" y="213"/>
                      <a:pt x="39" y="213"/>
                      <a:pt x="39" y="213"/>
                    </a:cubicBezTo>
                    <a:cubicBezTo>
                      <a:pt x="18" y="213"/>
                      <a:pt x="0" y="230"/>
                      <a:pt x="0" y="251"/>
                    </a:cubicBezTo>
                    <a:cubicBezTo>
                      <a:pt x="0" y="444"/>
                      <a:pt x="0" y="444"/>
                      <a:pt x="0" y="444"/>
                    </a:cubicBezTo>
                    <a:cubicBezTo>
                      <a:pt x="0" y="466"/>
                      <a:pt x="18" y="483"/>
                      <a:pt x="39" y="483"/>
                    </a:cubicBezTo>
                    <a:cubicBezTo>
                      <a:pt x="309" y="483"/>
                      <a:pt x="309" y="483"/>
                      <a:pt x="309" y="483"/>
                    </a:cubicBezTo>
                    <a:cubicBezTo>
                      <a:pt x="331" y="483"/>
                      <a:pt x="348" y="466"/>
                      <a:pt x="348" y="444"/>
                    </a:cubicBezTo>
                    <a:cubicBezTo>
                      <a:pt x="348" y="251"/>
                      <a:pt x="348" y="251"/>
                      <a:pt x="348" y="251"/>
                    </a:cubicBezTo>
                    <a:cubicBezTo>
                      <a:pt x="348" y="230"/>
                      <a:pt x="331" y="213"/>
                      <a:pt x="309" y="213"/>
                    </a:cubicBezTo>
                    <a:close/>
                    <a:moveTo>
                      <a:pt x="329" y="444"/>
                    </a:moveTo>
                    <a:cubicBezTo>
                      <a:pt x="329" y="455"/>
                      <a:pt x="320" y="464"/>
                      <a:pt x="309" y="464"/>
                    </a:cubicBezTo>
                    <a:cubicBezTo>
                      <a:pt x="39" y="464"/>
                      <a:pt x="39" y="464"/>
                      <a:pt x="39" y="464"/>
                    </a:cubicBezTo>
                    <a:cubicBezTo>
                      <a:pt x="28" y="464"/>
                      <a:pt x="20" y="455"/>
                      <a:pt x="20" y="444"/>
                    </a:cubicBezTo>
                    <a:cubicBezTo>
                      <a:pt x="20" y="251"/>
                      <a:pt x="20" y="251"/>
                      <a:pt x="20" y="251"/>
                    </a:cubicBezTo>
                    <a:cubicBezTo>
                      <a:pt x="20" y="241"/>
                      <a:pt x="28" y="232"/>
                      <a:pt x="39" y="232"/>
                    </a:cubicBezTo>
                    <a:cubicBezTo>
                      <a:pt x="309" y="232"/>
                      <a:pt x="309" y="232"/>
                      <a:pt x="309" y="232"/>
                    </a:cubicBezTo>
                    <a:cubicBezTo>
                      <a:pt x="320" y="232"/>
                      <a:pt x="329" y="241"/>
                      <a:pt x="329" y="251"/>
                    </a:cubicBezTo>
                    <a:lnTo>
                      <a:pt x="329" y="444"/>
                    </a:lnTo>
                    <a:close/>
                    <a:moveTo>
                      <a:pt x="68" y="126"/>
                    </a:moveTo>
                    <a:cubicBezTo>
                      <a:pt x="68" y="67"/>
                      <a:pt x="116" y="19"/>
                      <a:pt x="174" y="19"/>
                    </a:cubicBezTo>
                    <a:cubicBezTo>
                      <a:pt x="233" y="19"/>
                      <a:pt x="280" y="67"/>
                      <a:pt x="280" y="126"/>
                    </a:cubicBezTo>
                    <a:cubicBezTo>
                      <a:pt x="280" y="193"/>
                      <a:pt x="280" y="193"/>
                      <a:pt x="280" y="193"/>
                    </a:cubicBezTo>
                    <a:cubicBezTo>
                      <a:pt x="300" y="193"/>
                      <a:pt x="300" y="193"/>
                      <a:pt x="300" y="193"/>
                    </a:cubicBezTo>
                    <a:cubicBezTo>
                      <a:pt x="300" y="126"/>
                      <a:pt x="300" y="126"/>
                      <a:pt x="300" y="126"/>
                    </a:cubicBezTo>
                    <a:cubicBezTo>
                      <a:pt x="300" y="56"/>
                      <a:pt x="243" y="0"/>
                      <a:pt x="174" y="0"/>
                    </a:cubicBezTo>
                    <a:cubicBezTo>
                      <a:pt x="105" y="0"/>
                      <a:pt x="49" y="56"/>
                      <a:pt x="49" y="126"/>
                    </a:cubicBezTo>
                    <a:cubicBezTo>
                      <a:pt x="49" y="193"/>
                      <a:pt x="49" y="193"/>
                      <a:pt x="49" y="193"/>
                    </a:cubicBezTo>
                    <a:cubicBezTo>
                      <a:pt x="68" y="193"/>
                      <a:pt x="68" y="193"/>
                      <a:pt x="68" y="193"/>
                    </a:cubicBezTo>
                    <a:lnTo>
                      <a:pt x="68" y="126"/>
                    </a:lnTo>
                    <a:close/>
                    <a:moveTo>
                      <a:pt x="174" y="299"/>
                    </a:moveTo>
                    <a:cubicBezTo>
                      <a:pt x="158" y="299"/>
                      <a:pt x="145" y="312"/>
                      <a:pt x="145" y="328"/>
                    </a:cubicBezTo>
                    <a:cubicBezTo>
                      <a:pt x="145" y="341"/>
                      <a:pt x="153" y="352"/>
                      <a:pt x="164" y="356"/>
                    </a:cubicBezTo>
                    <a:cubicBezTo>
                      <a:pt x="164" y="415"/>
                      <a:pt x="164" y="415"/>
                      <a:pt x="164" y="415"/>
                    </a:cubicBezTo>
                    <a:cubicBezTo>
                      <a:pt x="184" y="415"/>
                      <a:pt x="184" y="415"/>
                      <a:pt x="184" y="415"/>
                    </a:cubicBezTo>
                    <a:cubicBezTo>
                      <a:pt x="184" y="356"/>
                      <a:pt x="184" y="356"/>
                      <a:pt x="184" y="356"/>
                    </a:cubicBezTo>
                    <a:cubicBezTo>
                      <a:pt x="195" y="352"/>
                      <a:pt x="203" y="341"/>
                      <a:pt x="203" y="328"/>
                    </a:cubicBezTo>
                    <a:cubicBezTo>
                      <a:pt x="203" y="312"/>
                      <a:pt x="190" y="299"/>
                      <a:pt x="174" y="299"/>
                    </a:cubicBezTo>
                    <a:close/>
                  </a:path>
                </a:pathLst>
              </a:custGeom>
              <a:solidFill>
                <a:srgbClr val="24ACFF"/>
              </a:solidFill>
              <a:ln>
                <a:noFill/>
              </a:ln>
            </p:spPr>
            <p:txBody>
              <a:bodyPr spcFirstLastPara="1" wrap="square" lIns="162525" tIns="81275" rIns="162525" bIns="81275" anchor="t" anchorCtr="0">
                <a:noAutofit/>
              </a:bodyPr>
              <a:lstStyle/>
              <a:p>
                <a:pPr marL="0" marR="0" lvl="0" indent="0" algn="l" rtl="0">
                  <a:lnSpc>
                    <a:spcPct val="178171"/>
                  </a:lnSpc>
                  <a:spcBef>
                    <a:spcPts val="0"/>
                  </a:spcBef>
                  <a:spcAft>
                    <a:spcPts val="0"/>
                  </a:spcAft>
                  <a:buClr>
                    <a:srgbClr val="0095E5"/>
                  </a:buClr>
                  <a:buSzPts val="5700"/>
                  <a:buFont typeface="Arial"/>
                  <a:buNone/>
                </a:pPr>
                <a:endParaRPr sz="5700" b="0" i="0" u="none" strike="noStrike" cap="none">
                  <a:solidFill>
                    <a:srgbClr val="0095E5"/>
                  </a:solidFill>
                  <a:latin typeface="Arial"/>
                  <a:ea typeface="Arial"/>
                  <a:cs typeface="Arial"/>
                  <a:sym typeface="Arial"/>
                </a:endParaRPr>
              </a:p>
            </p:txBody>
          </p:sp>
        </p:grpSp>
        <p:grpSp>
          <p:nvGrpSpPr>
            <p:cNvPr id="1778" name="Shape 1778"/>
            <p:cNvGrpSpPr/>
            <p:nvPr/>
          </p:nvGrpSpPr>
          <p:grpSpPr>
            <a:xfrm>
              <a:off x="7869986" y="1552563"/>
              <a:ext cx="285353" cy="185407"/>
              <a:chOff x="6809250" y="3986150"/>
              <a:chExt cx="523775" cy="578675"/>
            </a:xfrm>
          </p:grpSpPr>
          <p:sp>
            <p:nvSpPr>
              <p:cNvPr id="1779" name="Shape 1779"/>
              <p:cNvSpPr/>
              <p:nvPr/>
            </p:nvSpPr>
            <p:spPr>
              <a:xfrm>
                <a:off x="6809250" y="4368625"/>
                <a:ext cx="523775" cy="196200"/>
              </a:xfrm>
              <a:prstGeom prst="flowChartMagneticDisk">
                <a:avLst/>
              </a:prstGeom>
              <a:solidFill>
                <a:srgbClr val="FFFFFF"/>
              </a:solid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0" name="Shape 1780"/>
              <p:cNvSpPr/>
              <p:nvPr/>
            </p:nvSpPr>
            <p:spPr>
              <a:xfrm>
                <a:off x="6809250" y="4241133"/>
                <a:ext cx="523775" cy="196200"/>
              </a:xfrm>
              <a:prstGeom prst="flowChartMagneticDisk">
                <a:avLst/>
              </a:prstGeom>
              <a:solidFill>
                <a:srgbClr val="FFFFFF"/>
              </a:solid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1" name="Shape 1781"/>
              <p:cNvSpPr/>
              <p:nvPr/>
            </p:nvSpPr>
            <p:spPr>
              <a:xfrm>
                <a:off x="6809250" y="4113642"/>
                <a:ext cx="523775" cy="196200"/>
              </a:xfrm>
              <a:prstGeom prst="flowChartMagneticDisk">
                <a:avLst/>
              </a:prstGeom>
              <a:solidFill>
                <a:srgbClr val="FFFFFF"/>
              </a:solid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2" name="Shape 1782"/>
              <p:cNvSpPr/>
              <p:nvPr/>
            </p:nvSpPr>
            <p:spPr>
              <a:xfrm>
                <a:off x="6809250" y="3986150"/>
                <a:ext cx="523775" cy="196200"/>
              </a:xfrm>
              <a:prstGeom prst="flowChartMagneticDisk">
                <a:avLst/>
              </a:prstGeom>
              <a:solidFill>
                <a:srgbClr val="FFFFFF"/>
              </a:solid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grpSp>
          <p:nvGrpSpPr>
            <p:cNvPr id="1783" name="Shape 1783"/>
            <p:cNvGrpSpPr/>
            <p:nvPr/>
          </p:nvGrpSpPr>
          <p:grpSpPr>
            <a:xfrm>
              <a:off x="7877831" y="3490410"/>
              <a:ext cx="269663" cy="261782"/>
              <a:chOff x="7834399" y="4110518"/>
              <a:chExt cx="378900" cy="378900"/>
            </a:xfrm>
          </p:grpSpPr>
          <p:sp>
            <p:nvSpPr>
              <p:cNvPr id="1784" name="Shape 1784"/>
              <p:cNvSpPr/>
              <p:nvPr/>
            </p:nvSpPr>
            <p:spPr>
              <a:xfrm>
                <a:off x="7834399" y="4110518"/>
                <a:ext cx="378900" cy="378900"/>
              </a:xfrm>
              <a:prstGeom prst="ellipse">
                <a:avLst/>
              </a:prstGeom>
              <a:noFill/>
              <a:ln w="9525" cap="flat" cmpd="sng">
                <a:solidFill>
                  <a:srgbClr val="24ACFF"/>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5" name="Shape 1785"/>
              <p:cNvSpPr/>
              <p:nvPr/>
            </p:nvSpPr>
            <p:spPr>
              <a:xfrm>
                <a:off x="7917243" y="4266689"/>
                <a:ext cx="27600" cy="63000"/>
              </a:xfrm>
              <a:prstGeom prst="rect">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6" name="Shape 1786"/>
              <p:cNvSpPr/>
              <p:nvPr/>
            </p:nvSpPr>
            <p:spPr>
              <a:xfrm>
                <a:off x="8080568" y="4189477"/>
                <a:ext cx="27600" cy="33900"/>
              </a:xfrm>
              <a:prstGeom prst="rect">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7" name="Shape 1787"/>
              <p:cNvSpPr/>
              <p:nvPr/>
            </p:nvSpPr>
            <p:spPr>
              <a:xfrm>
                <a:off x="8080568" y="4283027"/>
                <a:ext cx="27600" cy="33900"/>
              </a:xfrm>
              <a:prstGeom prst="rect">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88" name="Shape 1788"/>
              <p:cNvSpPr/>
              <p:nvPr/>
            </p:nvSpPr>
            <p:spPr>
              <a:xfrm>
                <a:off x="8080568" y="4376560"/>
                <a:ext cx="27600" cy="33900"/>
              </a:xfrm>
              <a:prstGeom prst="rect">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cxnSp>
            <p:nvCxnSpPr>
              <p:cNvPr id="1789" name="Shape 1789"/>
              <p:cNvCxnSpPr>
                <a:endCxn id="1790" idx="3"/>
              </p:cNvCxnSpPr>
              <p:nvPr/>
            </p:nvCxnSpPr>
            <p:spPr>
              <a:xfrm rot="10800000" flipH="1">
                <a:off x="7926933" y="4219537"/>
                <a:ext cx="135600" cy="78600"/>
              </a:xfrm>
              <a:prstGeom prst="straightConnector1">
                <a:avLst/>
              </a:prstGeom>
              <a:noFill/>
              <a:ln w="9525" cap="flat" cmpd="sng">
                <a:solidFill>
                  <a:srgbClr val="24ACFF"/>
                </a:solidFill>
                <a:prstDash val="solid"/>
                <a:round/>
                <a:headEnd type="none" w="med" len="med"/>
                <a:tailEnd type="none" w="med" len="med"/>
              </a:ln>
            </p:spPr>
          </p:cxnSp>
          <p:cxnSp>
            <p:nvCxnSpPr>
              <p:cNvPr id="1791" name="Shape 1791"/>
              <p:cNvCxnSpPr>
                <a:endCxn id="1792" idx="3"/>
              </p:cNvCxnSpPr>
              <p:nvPr/>
            </p:nvCxnSpPr>
            <p:spPr>
              <a:xfrm>
                <a:off x="7925385" y="4299986"/>
                <a:ext cx="135600" cy="0"/>
              </a:xfrm>
              <a:prstGeom prst="straightConnector1">
                <a:avLst/>
              </a:prstGeom>
              <a:noFill/>
              <a:ln w="9525" cap="flat" cmpd="sng">
                <a:solidFill>
                  <a:srgbClr val="24ACFF"/>
                </a:solidFill>
                <a:prstDash val="solid"/>
                <a:round/>
                <a:headEnd type="none" w="med" len="med"/>
                <a:tailEnd type="none" w="med" len="med"/>
              </a:ln>
            </p:spPr>
          </p:cxnSp>
          <p:cxnSp>
            <p:nvCxnSpPr>
              <p:cNvPr id="1793" name="Shape 1793"/>
              <p:cNvCxnSpPr>
                <a:endCxn id="1794" idx="3"/>
              </p:cNvCxnSpPr>
              <p:nvPr/>
            </p:nvCxnSpPr>
            <p:spPr>
              <a:xfrm>
                <a:off x="7923113" y="4299608"/>
                <a:ext cx="139200" cy="80400"/>
              </a:xfrm>
              <a:prstGeom prst="straightConnector1">
                <a:avLst/>
              </a:prstGeom>
              <a:noFill/>
              <a:ln w="9525" cap="flat" cmpd="sng">
                <a:solidFill>
                  <a:srgbClr val="24ACFF"/>
                </a:solidFill>
                <a:prstDash val="solid"/>
                <a:round/>
                <a:headEnd type="none" w="med" len="med"/>
                <a:tailEnd type="none" w="med" len="med"/>
              </a:ln>
            </p:spPr>
          </p:cxnSp>
          <p:sp>
            <p:nvSpPr>
              <p:cNvPr id="1790" name="Shape 1790"/>
              <p:cNvSpPr/>
              <p:nvPr/>
            </p:nvSpPr>
            <p:spPr>
              <a:xfrm rot="3621008">
                <a:off x="8060464" y="4203737"/>
                <a:ext cx="22438" cy="21098"/>
              </a:xfrm>
              <a:prstGeom prst="triangle">
                <a:avLst>
                  <a:gd name="adj" fmla="val 50000"/>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92" name="Shape 1792"/>
              <p:cNvSpPr/>
              <p:nvPr/>
            </p:nvSpPr>
            <p:spPr>
              <a:xfrm rot="5400000">
                <a:off x="8060535" y="4289336"/>
                <a:ext cx="22200" cy="21300"/>
              </a:xfrm>
              <a:prstGeom prst="triangle">
                <a:avLst>
                  <a:gd name="adj" fmla="val 50000"/>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794" name="Shape 1794"/>
              <p:cNvSpPr/>
              <p:nvPr/>
            </p:nvSpPr>
            <p:spPr>
              <a:xfrm rot="7178992">
                <a:off x="8060244" y="4374709"/>
                <a:ext cx="22438" cy="21098"/>
              </a:xfrm>
              <a:prstGeom prst="triangle">
                <a:avLst>
                  <a:gd name="adj" fmla="val 50000"/>
                </a:avLst>
              </a:prstGeom>
              <a:solidFill>
                <a:srgbClr val="24AC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pic>
          <p:nvPicPr>
            <p:cNvPr id="1795" name="Shape 1795"/>
            <p:cNvPicPr preferRelativeResize="0"/>
            <p:nvPr/>
          </p:nvPicPr>
          <p:blipFill>
            <a:blip r:embed="rId11">
              <a:alphaModFix/>
            </a:blip>
            <a:stretch>
              <a:fillRect/>
            </a:stretch>
          </p:blipFill>
          <p:spPr>
            <a:xfrm>
              <a:off x="6611663" y="3017950"/>
              <a:ext cx="431874" cy="328800"/>
            </a:xfrm>
            <a:prstGeom prst="rect">
              <a:avLst/>
            </a:prstGeom>
            <a:noFill/>
            <a:ln>
              <a:noFill/>
            </a:ln>
          </p:spPr>
        </p:pic>
      </p:grpSp>
      <p:pic>
        <p:nvPicPr>
          <p:cNvPr id="1796" name="Shape 1796"/>
          <p:cNvPicPr preferRelativeResize="0"/>
          <p:nvPr/>
        </p:nvPicPr>
        <p:blipFill>
          <a:blip r:embed="rId12">
            <a:alphaModFix/>
          </a:blip>
          <a:stretch>
            <a:fillRect/>
          </a:stretch>
        </p:blipFill>
        <p:spPr>
          <a:xfrm>
            <a:off x="6896427" y="6159100"/>
            <a:ext cx="832934" cy="306066"/>
          </a:xfrm>
          <a:prstGeom prst="rect">
            <a:avLst/>
          </a:prstGeom>
          <a:noFill/>
          <a:ln>
            <a:noFill/>
          </a:ln>
        </p:spPr>
      </p:pic>
      <p:sp>
        <p:nvSpPr>
          <p:cNvPr id="1797" name="Shape 1797"/>
          <p:cNvSpPr txBox="1"/>
          <p:nvPr/>
        </p:nvSpPr>
        <p:spPr>
          <a:xfrm>
            <a:off x="9085900" y="6660967"/>
            <a:ext cx="3038700" cy="1365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800" i="1">
              <a:solidFill>
                <a:srgbClr val="CCCCCC"/>
              </a:solidFill>
            </a:endParaRPr>
          </a:p>
        </p:txBody>
      </p:sp>
      <p:sp>
        <p:nvSpPr>
          <p:cNvPr id="1798" name="Shape 1798"/>
          <p:cNvSpPr txBox="1"/>
          <p:nvPr/>
        </p:nvSpPr>
        <p:spPr>
          <a:xfrm>
            <a:off x="7574712" y="6059756"/>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
        <p:nvSpPr>
          <p:cNvPr id="1799" name="Shape 1799"/>
          <p:cNvSpPr txBox="1"/>
          <p:nvPr/>
        </p:nvSpPr>
        <p:spPr>
          <a:xfrm>
            <a:off x="6183445" y="6112801"/>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
        <p:nvSpPr>
          <p:cNvPr id="1800" name="Shape 1800"/>
          <p:cNvSpPr txBox="1"/>
          <p:nvPr/>
        </p:nvSpPr>
        <p:spPr>
          <a:xfrm>
            <a:off x="4615055" y="6052178"/>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
        <p:nvSpPr>
          <p:cNvPr id="1801" name="Shape 1801"/>
          <p:cNvSpPr txBox="1"/>
          <p:nvPr/>
        </p:nvSpPr>
        <p:spPr>
          <a:xfrm>
            <a:off x="3354079" y="6098322"/>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Shape 18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38</a:t>
            </a:fld>
            <a:endParaRPr sz="1200">
              <a:solidFill>
                <a:srgbClr val="888888"/>
              </a:solidFill>
              <a:latin typeface="Calibri"/>
              <a:ea typeface="Calibri"/>
              <a:cs typeface="Calibri"/>
              <a:sym typeface="Calibri"/>
            </a:endParaRPr>
          </a:p>
        </p:txBody>
      </p:sp>
      <p:pic>
        <p:nvPicPr>
          <p:cNvPr id="1808" name="Shape 1808" descr="shutterstock_429987889_edited.jpg"/>
          <p:cNvPicPr preferRelativeResize="0"/>
          <p:nvPr/>
        </p:nvPicPr>
        <p:blipFill rotWithShape="1">
          <a:blip r:embed="rId3">
            <a:alphaModFix/>
          </a:blip>
          <a:srcRect t="91660" b="6620"/>
          <a:stretch/>
        </p:blipFill>
        <p:spPr>
          <a:xfrm>
            <a:off x="10937026" y="6003366"/>
            <a:ext cx="1254974" cy="194536"/>
          </a:xfrm>
          <a:prstGeom prst="rect">
            <a:avLst/>
          </a:prstGeom>
          <a:noFill/>
          <a:ln>
            <a:noFill/>
          </a:ln>
        </p:spPr>
      </p:pic>
      <p:sp>
        <p:nvSpPr>
          <p:cNvPr id="1809" name="Shape 180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810" name="Shape 181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811" name="Shape 1811"/>
          <p:cNvPicPr preferRelativeResize="0"/>
          <p:nvPr/>
        </p:nvPicPr>
        <p:blipFill>
          <a:blip r:embed="rId4">
            <a:alphaModFix/>
          </a:blip>
          <a:stretch>
            <a:fillRect/>
          </a:stretch>
        </p:blipFill>
        <p:spPr>
          <a:xfrm>
            <a:off x="339325" y="352248"/>
            <a:ext cx="681073" cy="565150"/>
          </a:xfrm>
          <a:prstGeom prst="rect">
            <a:avLst/>
          </a:prstGeom>
          <a:noFill/>
          <a:ln>
            <a:noFill/>
          </a:ln>
        </p:spPr>
      </p:pic>
      <p:sp>
        <p:nvSpPr>
          <p:cNvPr id="1812" name="Shape 1812"/>
          <p:cNvSpPr/>
          <p:nvPr/>
        </p:nvSpPr>
        <p:spPr>
          <a:xfrm>
            <a:off x="5522275" y="1163454"/>
            <a:ext cx="5438400" cy="2145900"/>
          </a:xfrm>
          <a:prstGeom prst="rect">
            <a:avLst/>
          </a:prstGeom>
          <a:solidFill>
            <a:srgbClr val="EFEFEF"/>
          </a:solidFill>
          <a:ln>
            <a:noFill/>
          </a:ln>
          <a:effectLst>
            <a:outerShdw blurRad="71438" dist="19050" dir="108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13" name="Shape 1813"/>
          <p:cNvSpPr/>
          <p:nvPr/>
        </p:nvSpPr>
        <p:spPr>
          <a:xfrm>
            <a:off x="694142" y="1163454"/>
            <a:ext cx="4109700" cy="2145900"/>
          </a:xfrm>
          <a:prstGeom prst="rect">
            <a:avLst/>
          </a:prstGeom>
          <a:solidFill>
            <a:srgbClr val="EFEFEF"/>
          </a:solidFill>
          <a:ln>
            <a:noFill/>
          </a:ln>
          <a:effectLst>
            <a:outerShdw blurRad="71438" dist="19050" dir="108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14" name="Shape 1814"/>
          <p:cNvSpPr txBox="1">
            <a:spLocks noGrp="1"/>
          </p:cNvSpPr>
          <p:nvPr>
            <p:ph type="title" idx="4294967295"/>
          </p:nvPr>
        </p:nvSpPr>
        <p:spPr>
          <a:xfrm>
            <a:off x="304800" y="365123"/>
            <a:ext cx="11582400" cy="639900"/>
          </a:xfrm>
          <a:prstGeom prst="rect">
            <a:avLst/>
          </a:prstGeom>
        </p:spPr>
        <p:txBody>
          <a:bodyPr spcFirstLastPara="1" wrap="square" lIns="91425" tIns="45700" rIns="91425" bIns="45700" anchor="ctr" anchorCtr="0">
            <a:noAutofit/>
          </a:bodyPr>
          <a:lstStyle/>
          <a:p>
            <a:pPr marL="457200" lvl="0" indent="457200" rtl="0">
              <a:spcBef>
                <a:spcPts val="0"/>
              </a:spcBef>
              <a:spcAft>
                <a:spcPts val="0"/>
              </a:spcAft>
              <a:buNone/>
            </a:pPr>
            <a:r>
              <a:rPr lang="en-US" sz="3200" b="1" i="1">
                <a:solidFill>
                  <a:schemeClr val="lt1"/>
                </a:solidFill>
              </a:rPr>
              <a:t>Docker Certified Infrastructure</a:t>
            </a:r>
            <a:r>
              <a:rPr lang="en-US" sz="3200">
                <a:solidFill>
                  <a:schemeClr val="lt1"/>
                </a:solidFill>
              </a:rPr>
              <a:t> Technical Details</a:t>
            </a:r>
            <a:endParaRPr sz="3200">
              <a:solidFill>
                <a:schemeClr val="lt1"/>
              </a:solidFill>
            </a:endParaRPr>
          </a:p>
        </p:txBody>
      </p:sp>
      <p:pic>
        <p:nvPicPr>
          <p:cNvPr id="1815" name="Shape 1815"/>
          <p:cNvPicPr preferRelativeResize="0"/>
          <p:nvPr/>
        </p:nvPicPr>
        <p:blipFill>
          <a:blip r:embed="rId5">
            <a:alphaModFix/>
          </a:blip>
          <a:stretch>
            <a:fillRect/>
          </a:stretch>
        </p:blipFill>
        <p:spPr>
          <a:xfrm>
            <a:off x="8187117" y="1616100"/>
            <a:ext cx="680500" cy="680533"/>
          </a:xfrm>
          <a:prstGeom prst="rect">
            <a:avLst/>
          </a:prstGeom>
          <a:noFill/>
          <a:ln>
            <a:noFill/>
          </a:ln>
        </p:spPr>
      </p:pic>
      <p:pic>
        <p:nvPicPr>
          <p:cNvPr id="1816" name="Shape 1816"/>
          <p:cNvPicPr preferRelativeResize="0"/>
          <p:nvPr/>
        </p:nvPicPr>
        <p:blipFill>
          <a:blip r:embed="rId6">
            <a:alphaModFix/>
          </a:blip>
          <a:stretch>
            <a:fillRect/>
          </a:stretch>
        </p:blipFill>
        <p:spPr>
          <a:xfrm>
            <a:off x="786842" y="1866242"/>
            <a:ext cx="1618400" cy="388423"/>
          </a:xfrm>
          <a:prstGeom prst="rect">
            <a:avLst/>
          </a:prstGeom>
          <a:noFill/>
          <a:ln>
            <a:noFill/>
          </a:ln>
        </p:spPr>
      </p:pic>
      <p:grpSp>
        <p:nvGrpSpPr>
          <p:cNvPr id="1817" name="Shape 1817"/>
          <p:cNvGrpSpPr/>
          <p:nvPr/>
        </p:nvGrpSpPr>
        <p:grpSpPr>
          <a:xfrm>
            <a:off x="3326623" y="1260021"/>
            <a:ext cx="1371566" cy="1956351"/>
            <a:chOff x="4546987" y="991125"/>
            <a:chExt cx="1028700" cy="1467300"/>
          </a:xfrm>
        </p:grpSpPr>
        <p:sp>
          <p:nvSpPr>
            <p:cNvPr id="1818" name="Shape 1818"/>
            <p:cNvSpPr/>
            <p:nvPr/>
          </p:nvSpPr>
          <p:spPr>
            <a:xfrm>
              <a:off x="4546987" y="991125"/>
              <a:ext cx="1028700" cy="1467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pic>
          <p:nvPicPr>
            <p:cNvPr id="1819" name="Shape 1819"/>
            <p:cNvPicPr preferRelativeResize="0"/>
            <p:nvPr/>
          </p:nvPicPr>
          <p:blipFill>
            <a:blip r:embed="rId7">
              <a:alphaModFix/>
            </a:blip>
            <a:stretch>
              <a:fillRect/>
            </a:stretch>
          </p:blipFill>
          <p:spPr>
            <a:xfrm>
              <a:off x="4683272" y="1084175"/>
              <a:ext cx="756105" cy="263425"/>
            </a:xfrm>
            <a:prstGeom prst="rect">
              <a:avLst/>
            </a:prstGeom>
            <a:noFill/>
            <a:ln>
              <a:noFill/>
            </a:ln>
          </p:spPr>
        </p:pic>
        <p:pic>
          <p:nvPicPr>
            <p:cNvPr id="1820" name="Shape 1820"/>
            <p:cNvPicPr preferRelativeResize="0"/>
            <p:nvPr/>
          </p:nvPicPr>
          <p:blipFill>
            <a:blip r:embed="rId8">
              <a:alphaModFix/>
            </a:blip>
            <a:stretch>
              <a:fillRect/>
            </a:stretch>
          </p:blipFill>
          <p:spPr>
            <a:xfrm>
              <a:off x="4904875" y="1439475"/>
              <a:ext cx="312900" cy="307515"/>
            </a:xfrm>
            <a:prstGeom prst="rect">
              <a:avLst/>
            </a:prstGeom>
            <a:noFill/>
            <a:ln>
              <a:noFill/>
            </a:ln>
          </p:spPr>
        </p:pic>
        <p:pic>
          <p:nvPicPr>
            <p:cNvPr id="1821" name="Shape 1821"/>
            <p:cNvPicPr preferRelativeResize="0"/>
            <p:nvPr/>
          </p:nvPicPr>
          <p:blipFill rotWithShape="1">
            <a:blip r:embed="rId9">
              <a:alphaModFix/>
            </a:blip>
            <a:srcRect t="21594" b="18899"/>
            <a:stretch/>
          </p:blipFill>
          <p:spPr>
            <a:xfrm>
              <a:off x="4744704" y="1838863"/>
              <a:ext cx="633243" cy="282600"/>
            </a:xfrm>
            <a:prstGeom prst="rect">
              <a:avLst/>
            </a:prstGeom>
            <a:noFill/>
            <a:ln>
              <a:noFill/>
            </a:ln>
          </p:spPr>
        </p:pic>
      </p:grpSp>
      <p:grpSp>
        <p:nvGrpSpPr>
          <p:cNvPr id="1822" name="Shape 1822"/>
          <p:cNvGrpSpPr/>
          <p:nvPr/>
        </p:nvGrpSpPr>
        <p:grpSpPr>
          <a:xfrm>
            <a:off x="5619719" y="1260026"/>
            <a:ext cx="1618360" cy="1600760"/>
            <a:chOff x="4690525" y="850200"/>
            <a:chExt cx="1213800" cy="1200600"/>
          </a:xfrm>
        </p:grpSpPr>
        <p:sp>
          <p:nvSpPr>
            <p:cNvPr id="1823" name="Shape 1823"/>
            <p:cNvSpPr/>
            <p:nvPr/>
          </p:nvSpPr>
          <p:spPr>
            <a:xfrm>
              <a:off x="4690525" y="850200"/>
              <a:ext cx="1213800" cy="1200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24" name="Shape 1824"/>
            <p:cNvSpPr/>
            <p:nvPr/>
          </p:nvSpPr>
          <p:spPr>
            <a:xfrm>
              <a:off x="4797173" y="988897"/>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5" name="Shape 1825"/>
            <p:cNvSpPr/>
            <p:nvPr/>
          </p:nvSpPr>
          <p:spPr>
            <a:xfrm>
              <a:off x="5155523" y="988897"/>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6" name="Shape 1826"/>
            <p:cNvSpPr/>
            <p:nvPr/>
          </p:nvSpPr>
          <p:spPr>
            <a:xfrm>
              <a:off x="5513873" y="988897"/>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7" name="Shape 1827"/>
            <p:cNvSpPr/>
            <p:nvPr/>
          </p:nvSpPr>
          <p:spPr>
            <a:xfrm>
              <a:off x="4797173" y="1338284"/>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8" name="Shape 1828"/>
            <p:cNvSpPr/>
            <p:nvPr/>
          </p:nvSpPr>
          <p:spPr>
            <a:xfrm>
              <a:off x="5155523" y="1338284"/>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29" name="Shape 1829"/>
            <p:cNvSpPr/>
            <p:nvPr/>
          </p:nvSpPr>
          <p:spPr>
            <a:xfrm>
              <a:off x="5513873" y="1338284"/>
              <a:ext cx="251700" cy="2274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0" name="Shape 1830"/>
            <p:cNvSpPr/>
            <p:nvPr/>
          </p:nvSpPr>
          <p:spPr>
            <a:xfrm>
              <a:off x="4836174" y="1808394"/>
              <a:ext cx="173700" cy="1569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1" name="Shape 1831"/>
            <p:cNvSpPr/>
            <p:nvPr/>
          </p:nvSpPr>
          <p:spPr>
            <a:xfrm>
              <a:off x="5075074" y="1808394"/>
              <a:ext cx="173700" cy="1569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2" name="Shape 1832"/>
            <p:cNvSpPr/>
            <p:nvPr/>
          </p:nvSpPr>
          <p:spPr>
            <a:xfrm>
              <a:off x="5313974" y="1808394"/>
              <a:ext cx="173700" cy="1569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3" name="Shape 1833"/>
            <p:cNvSpPr/>
            <p:nvPr/>
          </p:nvSpPr>
          <p:spPr>
            <a:xfrm>
              <a:off x="5552874" y="1808394"/>
              <a:ext cx="173700" cy="156900"/>
            </a:xfrm>
            <a:prstGeom prst="cube">
              <a:avLst>
                <a:gd name="adj" fmla="val 25000"/>
              </a:avLst>
            </a:prstGeom>
            <a:solidFill>
              <a:srgbClr val="F3F3F3"/>
            </a:solidFill>
            <a:ln w="9525" cap="flat" cmpd="sng">
              <a:solidFill>
                <a:srgbClr val="2F47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grpSp>
      <p:sp>
        <p:nvSpPr>
          <p:cNvPr id="1834" name="Shape 1834"/>
          <p:cNvSpPr/>
          <p:nvPr/>
        </p:nvSpPr>
        <p:spPr>
          <a:xfrm>
            <a:off x="2602200" y="1796654"/>
            <a:ext cx="527700" cy="527700"/>
          </a:xfrm>
          <a:prstGeom prst="mathPlus">
            <a:avLst>
              <a:gd name="adj1" fmla="val 23520"/>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35" name="Shape 1835"/>
          <p:cNvSpPr/>
          <p:nvPr/>
        </p:nvSpPr>
        <p:spPr>
          <a:xfrm>
            <a:off x="4872408" y="1674888"/>
            <a:ext cx="581100" cy="771300"/>
          </a:xfrm>
          <a:prstGeom prst="rightArrow">
            <a:avLst>
              <a:gd name="adj1" fmla="val 50000"/>
              <a:gd name="adj2" fmla="val 50000"/>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36" name="Shape 1836"/>
          <p:cNvSpPr/>
          <p:nvPr/>
        </p:nvSpPr>
        <p:spPr>
          <a:xfrm>
            <a:off x="7462558" y="1692567"/>
            <a:ext cx="527700" cy="527700"/>
          </a:xfrm>
          <a:prstGeom prst="mathPlus">
            <a:avLst>
              <a:gd name="adj1" fmla="val 23520"/>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37" name="Shape 1837"/>
          <p:cNvSpPr/>
          <p:nvPr/>
        </p:nvSpPr>
        <p:spPr>
          <a:xfrm>
            <a:off x="9064575" y="1692567"/>
            <a:ext cx="527700" cy="527700"/>
          </a:xfrm>
          <a:prstGeom prst="mathPlus">
            <a:avLst>
              <a:gd name="adj1" fmla="val 23520"/>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838" name="Shape 1838"/>
          <p:cNvGrpSpPr/>
          <p:nvPr/>
        </p:nvGrpSpPr>
        <p:grpSpPr>
          <a:xfrm>
            <a:off x="728881" y="2049651"/>
            <a:ext cx="10973890" cy="4148251"/>
            <a:chOff x="784450" y="1459209"/>
            <a:chExt cx="8230623" cy="3111266"/>
          </a:xfrm>
        </p:grpSpPr>
        <p:sp>
          <p:nvSpPr>
            <p:cNvPr id="1839" name="Shape 1839"/>
            <p:cNvSpPr/>
            <p:nvPr/>
          </p:nvSpPr>
          <p:spPr>
            <a:xfrm>
              <a:off x="5410049" y="3912521"/>
              <a:ext cx="845400" cy="183300"/>
            </a:xfrm>
            <a:prstGeom prst="rect">
              <a:avLst/>
            </a:prstGeom>
            <a:solidFill>
              <a:srgbClr val="CFE2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800">
                  <a:solidFill>
                    <a:schemeClr val="lt1"/>
                  </a:solidFill>
                </a:rPr>
                <a:t>Windows and Linux</a:t>
              </a:r>
              <a:endParaRPr sz="800">
                <a:solidFill>
                  <a:schemeClr val="lt1"/>
                </a:solidFill>
              </a:endParaRPr>
            </a:p>
          </p:txBody>
        </p:sp>
        <p:sp>
          <p:nvSpPr>
            <p:cNvPr id="1840" name="Shape 1840"/>
            <p:cNvSpPr/>
            <p:nvPr/>
          </p:nvSpPr>
          <p:spPr>
            <a:xfrm>
              <a:off x="5410049" y="3193571"/>
              <a:ext cx="1059900" cy="90150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r>
                <a:rPr lang="en-US" sz="1300">
                  <a:solidFill>
                    <a:schemeClr val="accent1"/>
                  </a:solidFill>
                  <a:latin typeface="Calibri"/>
                  <a:ea typeface="Calibri"/>
                  <a:cs typeface="Calibri"/>
                  <a:sym typeface="Calibri"/>
                </a:rPr>
                <a:t>Worker nodes</a:t>
              </a:r>
              <a:endParaRPr sz="1300">
                <a:solidFill>
                  <a:schemeClr val="accent1"/>
                </a:solidFill>
                <a:latin typeface="Calibri"/>
                <a:ea typeface="Calibri"/>
                <a:cs typeface="Calibri"/>
                <a:sym typeface="Calibri"/>
              </a:endParaRPr>
            </a:p>
          </p:txBody>
        </p:sp>
        <p:sp>
          <p:nvSpPr>
            <p:cNvPr id="1841" name="Shape 1841"/>
            <p:cNvSpPr/>
            <p:nvPr/>
          </p:nvSpPr>
          <p:spPr>
            <a:xfrm>
              <a:off x="1049774" y="3193248"/>
              <a:ext cx="1535700" cy="926400"/>
            </a:xfrm>
            <a:prstGeom prst="rect">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r>
                <a:rPr lang="en-US" sz="1300" b="1">
                  <a:solidFill>
                    <a:schemeClr val="accent1"/>
                  </a:solidFill>
                  <a:latin typeface="Calibri"/>
                  <a:ea typeface="Calibri"/>
                  <a:cs typeface="Calibri"/>
                  <a:sym typeface="Calibri"/>
                </a:rPr>
                <a:t>Universal Control Plane</a:t>
              </a:r>
              <a:endParaRPr sz="1300" b="1">
                <a:solidFill>
                  <a:schemeClr val="accent1"/>
                </a:solidFill>
                <a:latin typeface="Calibri"/>
                <a:ea typeface="Calibri"/>
                <a:cs typeface="Calibri"/>
                <a:sym typeface="Calibri"/>
              </a:endParaRPr>
            </a:p>
          </p:txBody>
        </p:sp>
        <p:sp>
          <p:nvSpPr>
            <p:cNvPr id="1842" name="Shape 1842"/>
            <p:cNvSpPr/>
            <p:nvPr/>
          </p:nvSpPr>
          <p:spPr>
            <a:xfrm>
              <a:off x="1207924" y="3624520"/>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43" name="Shape 1843"/>
            <p:cNvSpPr/>
            <p:nvPr/>
          </p:nvSpPr>
          <p:spPr>
            <a:xfrm>
              <a:off x="5547349" y="3660696"/>
              <a:ext cx="203100" cy="183300"/>
            </a:xfrm>
            <a:prstGeom prst="cube">
              <a:avLst>
                <a:gd name="adj" fmla="val 25000"/>
              </a:avLst>
            </a:prstGeom>
            <a:solidFill>
              <a:srgbClr val="0095E5">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44" name="Shape 1844"/>
            <p:cNvSpPr/>
            <p:nvPr/>
          </p:nvSpPr>
          <p:spPr>
            <a:xfrm>
              <a:off x="5835974" y="3660696"/>
              <a:ext cx="203100" cy="183300"/>
            </a:xfrm>
            <a:prstGeom prst="cube">
              <a:avLst>
                <a:gd name="adj" fmla="val 25000"/>
              </a:avLst>
            </a:prstGeom>
            <a:solidFill>
              <a:srgbClr val="0095E5">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45" name="Shape 1845"/>
            <p:cNvSpPr/>
            <p:nvPr/>
          </p:nvSpPr>
          <p:spPr>
            <a:xfrm>
              <a:off x="6124599" y="3660696"/>
              <a:ext cx="203100" cy="183300"/>
            </a:xfrm>
            <a:prstGeom prst="cube">
              <a:avLst>
                <a:gd name="adj" fmla="val 25000"/>
              </a:avLst>
            </a:prstGeom>
            <a:solidFill>
              <a:srgbClr val="0095E5">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46" name="Shape 1846"/>
            <p:cNvSpPr/>
            <p:nvPr/>
          </p:nvSpPr>
          <p:spPr>
            <a:xfrm>
              <a:off x="1665975" y="3624520"/>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47" name="Shape 1847"/>
            <p:cNvSpPr/>
            <p:nvPr/>
          </p:nvSpPr>
          <p:spPr>
            <a:xfrm>
              <a:off x="2124025" y="3624520"/>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48" name="Shape 1848"/>
            <p:cNvSpPr/>
            <p:nvPr/>
          </p:nvSpPr>
          <p:spPr>
            <a:xfrm>
              <a:off x="3223887" y="3206471"/>
              <a:ext cx="1559100" cy="889200"/>
            </a:xfrm>
            <a:prstGeom prst="rect">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r>
                <a:rPr lang="en-US" sz="1300" b="1">
                  <a:solidFill>
                    <a:schemeClr val="accent1"/>
                  </a:solidFill>
                  <a:latin typeface="Calibri"/>
                  <a:ea typeface="Calibri"/>
                  <a:cs typeface="Calibri"/>
                  <a:sym typeface="Calibri"/>
                </a:rPr>
                <a:t>Docker Trusted Registry</a:t>
              </a:r>
              <a:endParaRPr sz="1300" b="1">
                <a:solidFill>
                  <a:schemeClr val="accent1"/>
                </a:solidFill>
                <a:latin typeface="Calibri"/>
                <a:ea typeface="Calibri"/>
                <a:cs typeface="Calibri"/>
                <a:sym typeface="Calibri"/>
              </a:endParaRPr>
            </a:p>
          </p:txBody>
        </p:sp>
        <p:sp>
          <p:nvSpPr>
            <p:cNvPr id="1849" name="Shape 1849"/>
            <p:cNvSpPr/>
            <p:nvPr/>
          </p:nvSpPr>
          <p:spPr>
            <a:xfrm>
              <a:off x="3413800" y="3605352"/>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50" name="Shape 1850"/>
            <p:cNvSpPr/>
            <p:nvPr/>
          </p:nvSpPr>
          <p:spPr>
            <a:xfrm>
              <a:off x="3871850" y="3605352"/>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51" name="Shape 1851"/>
            <p:cNvSpPr/>
            <p:nvPr/>
          </p:nvSpPr>
          <p:spPr>
            <a:xfrm>
              <a:off x="4329900" y="3605352"/>
              <a:ext cx="312900" cy="282600"/>
            </a:xfrm>
            <a:prstGeom prst="cube">
              <a:avLst>
                <a:gd name="adj" fmla="val 25000"/>
              </a:avLst>
            </a:prstGeom>
            <a:solidFill>
              <a:srgbClr val="008EC0">
                <a:alpha val="24710"/>
              </a:srgbClr>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52" name="Shape 1852"/>
            <p:cNvSpPr/>
            <p:nvPr/>
          </p:nvSpPr>
          <p:spPr>
            <a:xfrm>
              <a:off x="1049774" y="4119721"/>
              <a:ext cx="1535700" cy="183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High Availability</a:t>
              </a:r>
              <a:endParaRPr sz="900">
                <a:solidFill>
                  <a:srgbClr val="FFFFFF"/>
                </a:solidFill>
              </a:endParaRPr>
            </a:p>
          </p:txBody>
        </p:sp>
        <p:sp>
          <p:nvSpPr>
            <p:cNvPr id="1853" name="Shape 1853"/>
            <p:cNvSpPr/>
            <p:nvPr/>
          </p:nvSpPr>
          <p:spPr>
            <a:xfrm>
              <a:off x="1049774" y="3009871"/>
              <a:ext cx="1535700" cy="183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Load Balance</a:t>
              </a:r>
              <a:endParaRPr sz="900">
                <a:solidFill>
                  <a:srgbClr val="FFFFFF"/>
                </a:solidFill>
              </a:endParaRPr>
            </a:p>
          </p:txBody>
        </p:sp>
        <p:sp>
          <p:nvSpPr>
            <p:cNvPr id="1854" name="Shape 1854"/>
            <p:cNvSpPr/>
            <p:nvPr/>
          </p:nvSpPr>
          <p:spPr>
            <a:xfrm>
              <a:off x="3223887" y="4095771"/>
              <a:ext cx="1559100" cy="183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High Availability</a:t>
              </a:r>
              <a:endParaRPr sz="900">
                <a:solidFill>
                  <a:srgbClr val="FFFFFF"/>
                </a:solidFill>
              </a:endParaRPr>
            </a:p>
          </p:txBody>
        </p:sp>
        <p:sp>
          <p:nvSpPr>
            <p:cNvPr id="1855" name="Shape 1855"/>
            <p:cNvSpPr/>
            <p:nvPr/>
          </p:nvSpPr>
          <p:spPr>
            <a:xfrm>
              <a:off x="3223887" y="3010296"/>
              <a:ext cx="1559100" cy="196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Load Balance</a:t>
              </a:r>
              <a:endParaRPr sz="900">
                <a:solidFill>
                  <a:srgbClr val="FFFFFF"/>
                </a:solidFill>
              </a:endParaRPr>
            </a:p>
          </p:txBody>
        </p:sp>
        <p:sp>
          <p:nvSpPr>
            <p:cNvPr id="1856" name="Shape 1856"/>
            <p:cNvSpPr/>
            <p:nvPr/>
          </p:nvSpPr>
          <p:spPr>
            <a:xfrm>
              <a:off x="2585462" y="3193246"/>
              <a:ext cx="424200" cy="926400"/>
            </a:xfrm>
            <a:prstGeom prst="rect">
              <a:avLst/>
            </a:prstGeom>
            <a:solidFill>
              <a:srgbClr val="FFFFFF"/>
            </a:solidFill>
            <a:ln w="9525" cap="flat" cmpd="sng">
              <a:solidFill>
                <a:schemeClr val="accent1"/>
              </a:solidFill>
              <a:prstDash val="dot"/>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endParaRPr sz="1300">
                <a:solidFill>
                  <a:schemeClr val="accent4"/>
                </a:solidFill>
              </a:endParaRPr>
            </a:p>
          </p:txBody>
        </p:sp>
        <p:sp>
          <p:nvSpPr>
            <p:cNvPr id="1857" name="Shape 1857"/>
            <p:cNvSpPr/>
            <p:nvPr/>
          </p:nvSpPr>
          <p:spPr>
            <a:xfrm>
              <a:off x="4777974" y="3206471"/>
              <a:ext cx="442500" cy="889200"/>
            </a:xfrm>
            <a:prstGeom prst="rect">
              <a:avLst/>
            </a:prstGeom>
            <a:solidFill>
              <a:srgbClr val="FFFFFF"/>
            </a:solidFill>
            <a:ln w="9525" cap="flat" cmpd="sng">
              <a:solidFill>
                <a:schemeClr val="accent1"/>
              </a:solidFill>
              <a:prstDash val="dot"/>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endParaRPr sz="1300">
                <a:solidFill>
                  <a:schemeClr val="accent4"/>
                </a:solidFill>
              </a:endParaRPr>
            </a:p>
          </p:txBody>
        </p:sp>
        <p:sp>
          <p:nvSpPr>
            <p:cNvPr id="1858" name="Shape 1858"/>
            <p:cNvSpPr/>
            <p:nvPr/>
          </p:nvSpPr>
          <p:spPr>
            <a:xfrm>
              <a:off x="5410049" y="3009946"/>
              <a:ext cx="1059900" cy="183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rgbClr val="FFFFFF"/>
                  </a:solidFill>
                </a:rPr>
                <a:t>Load Balance</a:t>
              </a:r>
              <a:endParaRPr sz="900">
                <a:solidFill>
                  <a:srgbClr val="FFFFFF"/>
                </a:solidFill>
              </a:endParaRPr>
            </a:p>
          </p:txBody>
        </p:sp>
        <p:sp>
          <p:nvSpPr>
            <p:cNvPr id="1859" name="Shape 1859"/>
            <p:cNvSpPr/>
            <p:nvPr/>
          </p:nvSpPr>
          <p:spPr>
            <a:xfrm>
              <a:off x="2585349" y="4119721"/>
              <a:ext cx="424200" cy="183300"/>
            </a:xfrm>
            <a:prstGeom prst="rightArrowCallout">
              <a:avLst>
                <a:gd name="adj1" fmla="val 25000"/>
                <a:gd name="adj2" fmla="val 25000"/>
                <a:gd name="adj3" fmla="val 25000"/>
                <a:gd name="adj4" fmla="val 64977"/>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900">
                <a:solidFill>
                  <a:srgbClr val="FFFFFF"/>
                </a:solidFill>
              </a:endParaRPr>
            </a:p>
          </p:txBody>
        </p:sp>
        <p:sp>
          <p:nvSpPr>
            <p:cNvPr id="1860" name="Shape 1860"/>
            <p:cNvSpPr txBox="1"/>
            <p:nvPr/>
          </p:nvSpPr>
          <p:spPr>
            <a:xfrm>
              <a:off x="2488749" y="4147921"/>
              <a:ext cx="465000" cy="1269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800">
                  <a:solidFill>
                    <a:schemeClr val="accent1"/>
                  </a:solidFill>
                </a:rPr>
                <a:t>Scale</a:t>
              </a:r>
              <a:endParaRPr sz="800">
                <a:solidFill>
                  <a:schemeClr val="accent1"/>
                </a:solidFill>
              </a:endParaRPr>
            </a:p>
          </p:txBody>
        </p:sp>
        <p:sp>
          <p:nvSpPr>
            <p:cNvPr id="1861" name="Shape 1861"/>
            <p:cNvSpPr/>
            <p:nvPr/>
          </p:nvSpPr>
          <p:spPr>
            <a:xfrm>
              <a:off x="4862898" y="3402947"/>
              <a:ext cx="251700" cy="227400"/>
            </a:xfrm>
            <a:prstGeom prst="cube">
              <a:avLst>
                <a:gd name="adj" fmla="val 25000"/>
              </a:avLst>
            </a:prstGeom>
            <a:noFill/>
            <a:ln w="9525" cap="flat" cmpd="sng">
              <a:solidFill>
                <a:schemeClr val="accent1"/>
              </a:solidFill>
              <a:prstDash val="lg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62" name="Shape 1862"/>
            <p:cNvSpPr/>
            <p:nvPr/>
          </p:nvSpPr>
          <p:spPr>
            <a:xfrm>
              <a:off x="4862898" y="3731732"/>
              <a:ext cx="251700" cy="227400"/>
            </a:xfrm>
            <a:prstGeom prst="cube">
              <a:avLst>
                <a:gd name="adj" fmla="val 25000"/>
              </a:avLst>
            </a:prstGeom>
            <a:noFill/>
            <a:ln w="9525" cap="flat" cmpd="sng">
              <a:solidFill>
                <a:schemeClr val="accent1"/>
              </a:solidFill>
              <a:prstDash val="lg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63" name="Shape 1863"/>
            <p:cNvSpPr/>
            <p:nvPr/>
          </p:nvSpPr>
          <p:spPr>
            <a:xfrm>
              <a:off x="4777974" y="4095396"/>
              <a:ext cx="442500" cy="183300"/>
            </a:xfrm>
            <a:prstGeom prst="rightArrowCallout">
              <a:avLst>
                <a:gd name="adj1" fmla="val 25000"/>
                <a:gd name="adj2" fmla="val 25000"/>
                <a:gd name="adj3" fmla="val 25000"/>
                <a:gd name="adj4" fmla="val 64977"/>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900">
                <a:solidFill>
                  <a:srgbClr val="FFFFFF"/>
                </a:solidFill>
              </a:endParaRPr>
            </a:p>
          </p:txBody>
        </p:sp>
        <p:sp>
          <p:nvSpPr>
            <p:cNvPr id="1864" name="Shape 1864"/>
            <p:cNvSpPr txBox="1"/>
            <p:nvPr/>
          </p:nvSpPr>
          <p:spPr>
            <a:xfrm>
              <a:off x="4690524" y="4123583"/>
              <a:ext cx="465000" cy="1269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800">
                  <a:solidFill>
                    <a:schemeClr val="accent1"/>
                  </a:solidFill>
                </a:rPr>
                <a:t>Scale</a:t>
              </a:r>
              <a:endParaRPr sz="800">
                <a:solidFill>
                  <a:schemeClr val="accent1"/>
                </a:solidFill>
              </a:endParaRPr>
            </a:p>
          </p:txBody>
        </p:sp>
        <p:sp>
          <p:nvSpPr>
            <p:cNvPr id="1865" name="Shape 1865"/>
            <p:cNvSpPr/>
            <p:nvPr/>
          </p:nvSpPr>
          <p:spPr>
            <a:xfrm>
              <a:off x="2672685" y="3402947"/>
              <a:ext cx="251700" cy="227400"/>
            </a:xfrm>
            <a:prstGeom prst="cube">
              <a:avLst>
                <a:gd name="adj" fmla="val 25000"/>
              </a:avLst>
            </a:prstGeom>
            <a:noFill/>
            <a:ln w="9525" cap="flat" cmpd="sng">
              <a:solidFill>
                <a:schemeClr val="accent1"/>
              </a:solidFill>
              <a:prstDash val="lg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66" name="Shape 1866"/>
            <p:cNvSpPr/>
            <p:nvPr/>
          </p:nvSpPr>
          <p:spPr>
            <a:xfrm>
              <a:off x="2672685" y="3731732"/>
              <a:ext cx="251700" cy="227400"/>
            </a:xfrm>
            <a:prstGeom prst="cube">
              <a:avLst>
                <a:gd name="adj" fmla="val 25000"/>
              </a:avLst>
            </a:prstGeom>
            <a:noFill/>
            <a:ln w="9525" cap="flat" cmpd="sng">
              <a:solidFill>
                <a:schemeClr val="accent1"/>
              </a:solidFill>
              <a:prstDash val="lg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867" name="Shape 1867"/>
            <p:cNvSpPr txBox="1"/>
            <p:nvPr/>
          </p:nvSpPr>
          <p:spPr>
            <a:xfrm>
              <a:off x="1113224" y="3737233"/>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UCP</a:t>
              </a:r>
              <a:endParaRPr sz="1100">
                <a:solidFill>
                  <a:schemeClr val="accent1"/>
                </a:solidFill>
                <a:latin typeface="Calibri"/>
                <a:ea typeface="Calibri"/>
                <a:cs typeface="Calibri"/>
                <a:sym typeface="Calibri"/>
              </a:endParaRPr>
            </a:p>
          </p:txBody>
        </p:sp>
        <p:sp>
          <p:nvSpPr>
            <p:cNvPr id="1868" name="Shape 1868"/>
            <p:cNvSpPr txBox="1"/>
            <p:nvPr/>
          </p:nvSpPr>
          <p:spPr>
            <a:xfrm>
              <a:off x="1572199" y="3737233"/>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UCP</a:t>
              </a:r>
              <a:endParaRPr sz="1100">
                <a:solidFill>
                  <a:schemeClr val="accent1"/>
                </a:solidFill>
                <a:latin typeface="Calibri"/>
                <a:ea typeface="Calibri"/>
                <a:cs typeface="Calibri"/>
                <a:sym typeface="Calibri"/>
              </a:endParaRPr>
            </a:p>
          </p:txBody>
        </p:sp>
        <p:sp>
          <p:nvSpPr>
            <p:cNvPr id="1869" name="Shape 1869"/>
            <p:cNvSpPr txBox="1"/>
            <p:nvPr/>
          </p:nvSpPr>
          <p:spPr>
            <a:xfrm>
              <a:off x="2031174" y="3737233"/>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UCP</a:t>
              </a:r>
              <a:endParaRPr sz="1100">
                <a:solidFill>
                  <a:schemeClr val="accent1"/>
                </a:solidFill>
                <a:latin typeface="Calibri"/>
                <a:ea typeface="Calibri"/>
                <a:cs typeface="Calibri"/>
                <a:sym typeface="Calibri"/>
              </a:endParaRPr>
            </a:p>
          </p:txBody>
        </p:sp>
        <p:sp>
          <p:nvSpPr>
            <p:cNvPr id="1870" name="Shape 1870"/>
            <p:cNvSpPr txBox="1"/>
            <p:nvPr/>
          </p:nvSpPr>
          <p:spPr>
            <a:xfrm>
              <a:off x="3315679" y="3717108"/>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DTR</a:t>
              </a:r>
              <a:endParaRPr sz="1100">
                <a:solidFill>
                  <a:schemeClr val="accent1"/>
                </a:solidFill>
                <a:latin typeface="Calibri"/>
                <a:ea typeface="Calibri"/>
                <a:cs typeface="Calibri"/>
                <a:sym typeface="Calibri"/>
              </a:endParaRPr>
            </a:p>
          </p:txBody>
        </p:sp>
        <p:sp>
          <p:nvSpPr>
            <p:cNvPr id="1871" name="Shape 1871"/>
            <p:cNvSpPr txBox="1"/>
            <p:nvPr/>
          </p:nvSpPr>
          <p:spPr>
            <a:xfrm>
              <a:off x="3774654" y="3717108"/>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DTR</a:t>
              </a:r>
              <a:endParaRPr sz="1100">
                <a:solidFill>
                  <a:schemeClr val="accent1"/>
                </a:solidFill>
                <a:latin typeface="Calibri"/>
                <a:ea typeface="Calibri"/>
                <a:cs typeface="Calibri"/>
                <a:sym typeface="Calibri"/>
              </a:endParaRPr>
            </a:p>
          </p:txBody>
        </p:sp>
        <p:sp>
          <p:nvSpPr>
            <p:cNvPr id="1872" name="Shape 1872"/>
            <p:cNvSpPr txBox="1"/>
            <p:nvPr/>
          </p:nvSpPr>
          <p:spPr>
            <a:xfrm>
              <a:off x="4233629" y="3717108"/>
              <a:ext cx="442500" cy="10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a:solidFill>
                    <a:schemeClr val="accent1"/>
                  </a:solidFill>
                  <a:latin typeface="Calibri"/>
                  <a:ea typeface="Calibri"/>
                  <a:cs typeface="Calibri"/>
                  <a:sym typeface="Calibri"/>
                </a:rPr>
                <a:t>DTR</a:t>
              </a:r>
              <a:endParaRPr sz="1100">
                <a:solidFill>
                  <a:schemeClr val="accent1"/>
                </a:solidFill>
                <a:latin typeface="Calibri"/>
                <a:ea typeface="Calibri"/>
                <a:cs typeface="Calibri"/>
                <a:sym typeface="Calibri"/>
              </a:endParaRPr>
            </a:p>
          </p:txBody>
        </p:sp>
        <p:grpSp>
          <p:nvGrpSpPr>
            <p:cNvPr id="1873" name="Shape 1873"/>
            <p:cNvGrpSpPr/>
            <p:nvPr/>
          </p:nvGrpSpPr>
          <p:grpSpPr>
            <a:xfrm>
              <a:off x="6567874" y="2731746"/>
              <a:ext cx="2023275" cy="1480640"/>
              <a:chOff x="6386325" y="813613"/>
              <a:chExt cx="2023275" cy="1480640"/>
            </a:xfrm>
          </p:grpSpPr>
          <p:grpSp>
            <p:nvGrpSpPr>
              <p:cNvPr id="1874" name="Shape 1874"/>
              <p:cNvGrpSpPr/>
              <p:nvPr/>
            </p:nvGrpSpPr>
            <p:grpSpPr>
              <a:xfrm>
                <a:off x="6661225" y="997088"/>
                <a:ext cx="1430375" cy="713425"/>
                <a:chOff x="3531500" y="2657588"/>
                <a:chExt cx="1430375" cy="713425"/>
              </a:xfrm>
            </p:grpSpPr>
            <p:sp>
              <p:nvSpPr>
                <p:cNvPr id="1875" name="Shape 1875"/>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76" name="Shape 1876"/>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77" name="Shape 1877"/>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78" name="Shape 1878"/>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79" name="Shape 1879"/>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0" name="Shape 1880"/>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1" name="Shape 1881"/>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2" name="Shape 1882"/>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3" name="Shape 1883"/>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4" name="Shape 1884"/>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5" name="Shape 1885"/>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6" name="Shape 1886"/>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7" name="Shape 1887"/>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8" name="Shape 1888"/>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89" name="Shape 1889"/>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sp>
            <p:nvSpPr>
              <p:cNvPr id="1890" name="Shape 1890"/>
              <p:cNvSpPr/>
              <p:nvPr/>
            </p:nvSpPr>
            <p:spPr>
              <a:xfrm>
                <a:off x="6592500" y="813613"/>
                <a:ext cx="1817100" cy="1140000"/>
              </a:xfrm>
              <a:prstGeom prst="rect">
                <a:avLst/>
              </a:prstGeom>
              <a:solidFill>
                <a:srgbClr val="FFFFFF">
                  <a:alpha val="4980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891" name="Shape 1891"/>
              <p:cNvGrpSpPr/>
              <p:nvPr/>
            </p:nvGrpSpPr>
            <p:grpSpPr>
              <a:xfrm>
                <a:off x="6592500" y="1089694"/>
                <a:ext cx="1430375" cy="713425"/>
                <a:chOff x="3531500" y="2657588"/>
                <a:chExt cx="1430375" cy="713425"/>
              </a:xfrm>
            </p:grpSpPr>
            <p:sp>
              <p:nvSpPr>
                <p:cNvPr id="1892" name="Shape 1892"/>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3" name="Shape 1893"/>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4" name="Shape 1894"/>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5" name="Shape 1895"/>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6" name="Shape 1896"/>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7" name="Shape 1897"/>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8" name="Shape 1898"/>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899" name="Shape 1899"/>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0" name="Shape 1900"/>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1" name="Shape 1901"/>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2" name="Shape 1902"/>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3" name="Shape 1903"/>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4" name="Shape 1904"/>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5" name="Shape 1905"/>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06" name="Shape 1906"/>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sp>
            <p:nvSpPr>
              <p:cNvPr id="1907" name="Shape 1907"/>
              <p:cNvSpPr/>
              <p:nvPr/>
            </p:nvSpPr>
            <p:spPr>
              <a:xfrm>
                <a:off x="6563550" y="940950"/>
                <a:ext cx="1817100" cy="1140000"/>
              </a:xfrm>
              <a:prstGeom prst="rect">
                <a:avLst/>
              </a:prstGeom>
              <a:solidFill>
                <a:srgbClr val="FFFFFF">
                  <a:alpha val="4980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908" name="Shape 1908"/>
              <p:cNvGrpSpPr/>
              <p:nvPr/>
            </p:nvGrpSpPr>
            <p:grpSpPr>
              <a:xfrm>
                <a:off x="6523775" y="1182300"/>
                <a:ext cx="1430375" cy="713425"/>
                <a:chOff x="3531500" y="2657588"/>
                <a:chExt cx="1430375" cy="713425"/>
              </a:xfrm>
            </p:grpSpPr>
            <p:sp>
              <p:nvSpPr>
                <p:cNvPr id="1909" name="Shape 1909"/>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0" name="Shape 1910"/>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1" name="Shape 1911"/>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2" name="Shape 1912"/>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3" name="Shape 1913"/>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4" name="Shape 1914"/>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5" name="Shape 1915"/>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6" name="Shape 1916"/>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7" name="Shape 1917"/>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8" name="Shape 1918"/>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19" name="Shape 1919"/>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0" name="Shape 1920"/>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1" name="Shape 1921"/>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2" name="Shape 1922"/>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3" name="Shape 1923"/>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sp>
            <p:nvSpPr>
              <p:cNvPr id="1924" name="Shape 1924"/>
              <p:cNvSpPr/>
              <p:nvPr/>
            </p:nvSpPr>
            <p:spPr>
              <a:xfrm>
                <a:off x="6523775" y="940950"/>
                <a:ext cx="1817100" cy="1288800"/>
              </a:xfrm>
              <a:prstGeom prst="rect">
                <a:avLst/>
              </a:prstGeom>
              <a:solidFill>
                <a:srgbClr val="FFFFFF">
                  <a:alpha val="4980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925" name="Shape 1925"/>
              <p:cNvGrpSpPr/>
              <p:nvPr/>
            </p:nvGrpSpPr>
            <p:grpSpPr>
              <a:xfrm>
                <a:off x="6455050" y="1274906"/>
                <a:ext cx="1430375" cy="713425"/>
                <a:chOff x="3531500" y="2657588"/>
                <a:chExt cx="1430375" cy="713425"/>
              </a:xfrm>
            </p:grpSpPr>
            <p:sp>
              <p:nvSpPr>
                <p:cNvPr id="1926" name="Shape 1926"/>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7" name="Shape 1927"/>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8" name="Shape 1928"/>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29" name="Shape 1929"/>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0" name="Shape 1930"/>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1" name="Shape 1931"/>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2" name="Shape 1932"/>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3" name="Shape 1933"/>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4" name="Shape 1934"/>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5" name="Shape 1935"/>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6" name="Shape 1936"/>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7" name="Shape 1937"/>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8" name="Shape 1938"/>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39" name="Shape 1939"/>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0" name="Shape 1940"/>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sp>
            <p:nvSpPr>
              <p:cNvPr id="1941" name="Shape 1941"/>
              <p:cNvSpPr/>
              <p:nvPr/>
            </p:nvSpPr>
            <p:spPr>
              <a:xfrm>
                <a:off x="6428525" y="940952"/>
                <a:ext cx="1817100" cy="1353300"/>
              </a:xfrm>
              <a:prstGeom prst="rect">
                <a:avLst/>
              </a:prstGeom>
              <a:solidFill>
                <a:srgbClr val="FFFFFF">
                  <a:alpha val="4980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1942" name="Shape 1942"/>
              <p:cNvGrpSpPr/>
              <p:nvPr/>
            </p:nvGrpSpPr>
            <p:grpSpPr>
              <a:xfrm>
                <a:off x="6386325" y="1367513"/>
                <a:ext cx="1430375" cy="713425"/>
                <a:chOff x="3531500" y="2657588"/>
                <a:chExt cx="1430375" cy="713425"/>
              </a:xfrm>
            </p:grpSpPr>
            <p:sp>
              <p:nvSpPr>
                <p:cNvPr id="1943" name="Shape 1943"/>
                <p:cNvSpPr/>
                <p:nvPr/>
              </p:nvSpPr>
              <p:spPr>
                <a:xfrm>
                  <a:off x="4145138"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4" name="Shape 1944"/>
                <p:cNvSpPr/>
                <p:nvPr/>
              </p:nvSpPr>
              <p:spPr>
                <a:xfrm>
                  <a:off x="4145138"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5" name="Shape 1945"/>
                <p:cNvSpPr/>
                <p:nvPr/>
              </p:nvSpPr>
              <p:spPr>
                <a:xfrm>
                  <a:off x="4145138"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6" name="Shape 1946"/>
                <p:cNvSpPr/>
                <p:nvPr/>
              </p:nvSpPr>
              <p:spPr>
                <a:xfrm>
                  <a:off x="4451956"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7" name="Shape 1947"/>
                <p:cNvSpPr/>
                <p:nvPr/>
              </p:nvSpPr>
              <p:spPr>
                <a:xfrm>
                  <a:off x="4451956"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8" name="Shape 1948"/>
                <p:cNvSpPr/>
                <p:nvPr/>
              </p:nvSpPr>
              <p:spPr>
                <a:xfrm>
                  <a:off x="4451956"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49" name="Shape 1949"/>
                <p:cNvSpPr/>
                <p:nvPr/>
              </p:nvSpPr>
              <p:spPr>
                <a:xfrm>
                  <a:off x="4758775"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0" name="Shape 1950"/>
                <p:cNvSpPr/>
                <p:nvPr/>
              </p:nvSpPr>
              <p:spPr>
                <a:xfrm>
                  <a:off x="4758775"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1" name="Shape 1951"/>
                <p:cNvSpPr/>
                <p:nvPr/>
              </p:nvSpPr>
              <p:spPr>
                <a:xfrm>
                  <a:off x="4758775"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2" name="Shape 1952"/>
                <p:cNvSpPr/>
                <p:nvPr/>
              </p:nvSpPr>
              <p:spPr>
                <a:xfrm>
                  <a:off x="3838319"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3" name="Shape 1953"/>
                <p:cNvSpPr/>
                <p:nvPr/>
              </p:nvSpPr>
              <p:spPr>
                <a:xfrm>
                  <a:off x="3838319"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4" name="Shape 1954"/>
                <p:cNvSpPr/>
                <p:nvPr/>
              </p:nvSpPr>
              <p:spPr>
                <a:xfrm>
                  <a:off x="3838319"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5" name="Shape 1955"/>
                <p:cNvSpPr/>
                <p:nvPr/>
              </p:nvSpPr>
              <p:spPr>
                <a:xfrm>
                  <a:off x="3531500" y="2922650"/>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6" name="Shape 1956"/>
                <p:cNvSpPr/>
                <p:nvPr/>
              </p:nvSpPr>
              <p:spPr>
                <a:xfrm>
                  <a:off x="3531500" y="2657588"/>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957" name="Shape 1957"/>
                <p:cNvSpPr/>
                <p:nvPr/>
              </p:nvSpPr>
              <p:spPr>
                <a:xfrm>
                  <a:off x="3531500" y="3187713"/>
                  <a:ext cx="203100" cy="183300"/>
                </a:xfrm>
                <a:prstGeom prst="cube">
                  <a:avLst>
                    <a:gd name="adj" fmla="val 25000"/>
                  </a:avLst>
                </a:prstGeom>
                <a:solidFill>
                  <a:srgbClr val="FFFFFF"/>
                </a:solidFill>
                <a:ln w="9525" cap="flat" cmpd="sng">
                  <a:solidFill>
                    <a:srgbClr val="0095E5"/>
                  </a:solidFill>
                  <a:prstDash val="lgDash"/>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grpSp>
        <p:sp>
          <p:nvSpPr>
            <p:cNvPr id="1958" name="Shape 1958"/>
            <p:cNvSpPr/>
            <p:nvPr/>
          </p:nvSpPr>
          <p:spPr>
            <a:xfrm>
              <a:off x="6469949" y="4095396"/>
              <a:ext cx="1734900" cy="183300"/>
            </a:xfrm>
            <a:prstGeom prst="leftRightArrowCallout">
              <a:avLst>
                <a:gd name="adj1" fmla="val 25000"/>
                <a:gd name="adj2" fmla="val 25000"/>
                <a:gd name="adj3" fmla="val 25000"/>
                <a:gd name="adj4" fmla="val 48123"/>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900">
                  <a:solidFill>
                    <a:schemeClr val="lt1"/>
                  </a:solidFill>
                </a:rPr>
                <a:t>Scale</a:t>
              </a:r>
              <a:endParaRPr sz="900">
                <a:solidFill>
                  <a:schemeClr val="lt1"/>
                </a:solidFill>
              </a:endParaRPr>
            </a:p>
          </p:txBody>
        </p:sp>
        <p:sp>
          <p:nvSpPr>
            <p:cNvPr id="1959" name="Shape 1959"/>
            <p:cNvSpPr/>
            <p:nvPr/>
          </p:nvSpPr>
          <p:spPr>
            <a:xfrm>
              <a:off x="6469949" y="2834621"/>
              <a:ext cx="1890900" cy="1260300"/>
            </a:xfrm>
            <a:prstGeom prst="rect">
              <a:avLst/>
            </a:prstGeom>
            <a:noFill/>
            <a:ln w="9525" cap="flat" cmpd="sng">
              <a:solidFill>
                <a:schemeClr val="accent1"/>
              </a:solidFill>
              <a:prstDash val="dot"/>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endParaRPr sz="1300">
                <a:solidFill>
                  <a:schemeClr val="accent4"/>
                </a:solidFill>
              </a:endParaRPr>
            </a:p>
          </p:txBody>
        </p:sp>
        <p:sp>
          <p:nvSpPr>
            <p:cNvPr id="1960" name="Shape 1960"/>
            <p:cNvSpPr/>
            <p:nvPr/>
          </p:nvSpPr>
          <p:spPr>
            <a:xfrm rot="5400000">
              <a:off x="7583739" y="2349840"/>
              <a:ext cx="2321966" cy="540703"/>
            </a:xfrm>
            <a:prstGeom prst="uturnArrow">
              <a:avLst>
                <a:gd name="adj1" fmla="val 33371"/>
                <a:gd name="adj2" fmla="val 25000"/>
                <a:gd name="adj3" fmla="val 19620"/>
                <a:gd name="adj4" fmla="val 41558"/>
                <a:gd name="adj5" fmla="val 100000"/>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1961" name="Shape 1961"/>
            <p:cNvSpPr/>
            <p:nvPr/>
          </p:nvSpPr>
          <p:spPr>
            <a:xfrm>
              <a:off x="784450" y="2580575"/>
              <a:ext cx="7656300" cy="19899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pic>
        <p:nvPicPr>
          <p:cNvPr id="1962" name="Shape 1962"/>
          <p:cNvPicPr preferRelativeResize="0"/>
          <p:nvPr/>
        </p:nvPicPr>
        <p:blipFill>
          <a:blip r:embed="rId10">
            <a:alphaModFix/>
          </a:blip>
          <a:stretch>
            <a:fillRect/>
          </a:stretch>
        </p:blipFill>
        <p:spPr>
          <a:xfrm>
            <a:off x="3632602" y="2824421"/>
            <a:ext cx="832934" cy="306066"/>
          </a:xfrm>
          <a:prstGeom prst="rect">
            <a:avLst/>
          </a:prstGeom>
          <a:noFill/>
          <a:ln>
            <a:noFill/>
          </a:ln>
        </p:spPr>
      </p:pic>
      <p:sp>
        <p:nvSpPr>
          <p:cNvPr id="1963" name="Shape 1963"/>
          <p:cNvSpPr txBox="1"/>
          <p:nvPr/>
        </p:nvSpPr>
        <p:spPr>
          <a:xfrm>
            <a:off x="4620196" y="1121001"/>
            <a:ext cx="198300" cy="2172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800" i="1">
                <a:solidFill>
                  <a:srgbClr val="D73A49"/>
                </a:solidFill>
              </a:rPr>
              <a:t>*</a:t>
            </a:r>
            <a:endParaRPr sz="1900">
              <a:solidFill>
                <a:srgbClr val="D73A49"/>
              </a:solidFill>
            </a:endParaRPr>
          </a:p>
        </p:txBody>
      </p:sp>
      <p:sp>
        <p:nvSpPr>
          <p:cNvPr id="1964" name="Shape 1964"/>
          <p:cNvSpPr txBox="1"/>
          <p:nvPr/>
        </p:nvSpPr>
        <p:spPr>
          <a:xfrm>
            <a:off x="6081008" y="2860854"/>
            <a:ext cx="638400" cy="306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a:t>VMs</a:t>
            </a:r>
            <a:endParaRPr sz="1200"/>
          </a:p>
        </p:txBody>
      </p:sp>
      <p:pic>
        <p:nvPicPr>
          <p:cNvPr id="1965" name="Shape 1965"/>
          <p:cNvPicPr preferRelativeResize="0"/>
          <p:nvPr/>
        </p:nvPicPr>
        <p:blipFill rotWithShape="1">
          <a:blip r:embed="rId11">
            <a:alphaModFix/>
          </a:blip>
          <a:srcRect/>
          <a:stretch/>
        </p:blipFill>
        <p:spPr>
          <a:xfrm>
            <a:off x="9690033" y="1513389"/>
            <a:ext cx="1031270" cy="8859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Shape 19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39</a:t>
            </a:fld>
            <a:endParaRPr sz="1200">
              <a:solidFill>
                <a:srgbClr val="888888"/>
              </a:solidFill>
              <a:latin typeface="Calibri"/>
              <a:ea typeface="Calibri"/>
              <a:cs typeface="Calibri"/>
              <a:sym typeface="Calibri"/>
            </a:endParaRPr>
          </a:p>
        </p:txBody>
      </p:sp>
      <p:pic>
        <p:nvPicPr>
          <p:cNvPr id="1972" name="Shape 1972"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973" name="Shape 1973"/>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974" name="Shape 1974"/>
          <p:cNvSpPr txBox="1"/>
          <p:nvPr/>
        </p:nvSpPr>
        <p:spPr>
          <a:xfrm>
            <a:off x="754063" y="2727404"/>
            <a:ext cx="10983600" cy="1107900"/>
          </a:xfrm>
          <a:prstGeom prst="rect">
            <a:avLst/>
          </a:prstGeom>
          <a:noFill/>
          <a:ln>
            <a:noFill/>
          </a:ln>
        </p:spPr>
        <p:txBody>
          <a:bodyPr spcFirstLastPara="1" wrap="square" lIns="91425" tIns="45700" rIns="91425" bIns="45700" anchor="t" anchorCtr="0">
            <a:noAutofit/>
          </a:bodyPr>
          <a:lstStyle/>
          <a:p>
            <a:pPr marL="3200400" marR="0" lvl="0" indent="457200" algn="l" rtl="0">
              <a:lnSpc>
                <a:spcPct val="100000"/>
              </a:lnSpc>
              <a:spcBef>
                <a:spcPts val="0"/>
              </a:spcBef>
              <a:spcAft>
                <a:spcPts val="0"/>
              </a:spcAft>
              <a:buClr>
                <a:srgbClr val="000000"/>
              </a:buClr>
              <a:buSzPts val="6600"/>
              <a:buFont typeface="Arial"/>
              <a:buNone/>
            </a:pPr>
            <a:r>
              <a:rPr lang="en-US" sz="6600">
                <a:solidFill>
                  <a:srgbClr val="000000"/>
                </a:solidFill>
                <a:latin typeface="Calibri"/>
                <a:ea typeface="Calibri"/>
                <a:cs typeface="Calibri"/>
                <a:sym typeface="Calibri"/>
              </a:rPr>
              <a:t>Live Demo</a:t>
            </a:r>
            <a:endParaRPr sz="1400" b="0" i="0" u="none" strike="noStrike" cap="none">
              <a:solidFill>
                <a:srgbClr val="000000"/>
              </a:solidFill>
              <a:latin typeface="Arial"/>
              <a:ea typeface="Arial"/>
              <a:cs typeface="Arial"/>
              <a:sym typeface="Arial"/>
            </a:endParaRPr>
          </a:p>
        </p:txBody>
      </p:sp>
      <p:sp>
        <p:nvSpPr>
          <p:cNvPr id="1975" name="Shape 1975"/>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1976" name="Shape 1976"/>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a:t>
            </a:fld>
            <a:endParaRPr sz="1200">
              <a:solidFill>
                <a:srgbClr val="888888"/>
              </a:solidFill>
              <a:latin typeface="Calibri"/>
              <a:ea typeface="Calibri"/>
              <a:cs typeface="Calibri"/>
              <a:sym typeface="Calibri"/>
            </a:endParaRPr>
          </a:p>
        </p:txBody>
      </p:sp>
      <p:pic>
        <p:nvPicPr>
          <p:cNvPr id="170" name="Shape 170"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171" name="Shape 171"/>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172" name="Shape 172"/>
          <p:cNvSpPr/>
          <p:nvPr/>
        </p:nvSpPr>
        <p:spPr>
          <a:xfrm>
            <a:off x="704519" y="3464654"/>
            <a:ext cx="3136500" cy="2658900"/>
          </a:xfrm>
          <a:prstGeom prst="rect">
            <a:avLst/>
          </a:prstGeom>
          <a:solidFill>
            <a:srgbClr val="0097A7"/>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73" name="Shape 173"/>
          <p:cNvSpPr/>
          <p:nvPr/>
        </p:nvSpPr>
        <p:spPr>
          <a:xfrm>
            <a:off x="8462616" y="3464654"/>
            <a:ext cx="3136500" cy="2658900"/>
          </a:xfrm>
          <a:prstGeom prst="rect">
            <a:avLst/>
          </a:prstGeom>
          <a:solidFill>
            <a:srgbClr val="1AAAF8"/>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74" name="Shape 174"/>
          <p:cNvSpPr/>
          <p:nvPr/>
        </p:nvSpPr>
        <p:spPr>
          <a:xfrm>
            <a:off x="4551357" y="3464654"/>
            <a:ext cx="3136500" cy="2658900"/>
          </a:xfrm>
          <a:prstGeom prst="rect">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75" name="Shape 175"/>
          <p:cNvSpPr txBox="1"/>
          <p:nvPr/>
        </p:nvSpPr>
        <p:spPr>
          <a:xfrm>
            <a:off x="350176" y="799547"/>
            <a:ext cx="11316300" cy="653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Only Docker Delivers All Three Core Enterprise Requirements</a:t>
            </a:r>
            <a:endParaRPr sz="2400" b="1">
              <a:solidFill>
                <a:srgbClr val="2F474F"/>
              </a:solidFill>
            </a:endParaRPr>
          </a:p>
        </p:txBody>
      </p:sp>
      <p:sp>
        <p:nvSpPr>
          <p:cNvPr id="176" name="Shape 176"/>
          <p:cNvSpPr/>
          <p:nvPr/>
        </p:nvSpPr>
        <p:spPr>
          <a:xfrm>
            <a:off x="704519" y="1772964"/>
            <a:ext cx="3136500" cy="2421300"/>
          </a:xfrm>
          <a:prstGeom prst="rect">
            <a:avLst/>
          </a:prstGeom>
          <a:solidFill>
            <a:srgbClr val="0097A7"/>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77" name="Shape 177"/>
          <p:cNvSpPr/>
          <p:nvPr/>
        </p:nvSpPr>
        <p:spPr>
          <a:xfrm>
            <a:off x="1842695" y="1934196"/>
            <a:ext cx="846018" cy="707562"/>
          </a:xfrm>
          <a:custGeom>
            <a:avLst/>
            <a:gdLst/>
            <a:ahLst/>
            <a:cxnLst/>
            <a:rect l="0" t="0" r="0" b="0"/>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FFFFFF"/>
          </a:solidFill>
          <a:ln>
            <a:noFill/>
          </a:ln>
        </p:spPr>
        <p:txBody>
          <a:bodyPr spcFirstLastPara="1" wrap="square" lIns="38050" tIns="38050" rIns="38050" bIns="38050" anchor="ctr" anchorCtr="0">
            <a:noAutofit/>
          </a:bodyPr>
          <a:lstStyle/>
          <a:p>
            <a:pPr marL="0" marR="0" lvl="0" indent="0" algn="l" rtl="0">
              <a:lnSpc>
                <a:spcPct val="253384"/>
              </a:lnSpc>
              <a:spcBef>
                <a:spcPts val="0"/>
              </a:spcBef>
              <a:spcAft>
                <a:spcPts val="0"/>
              </a:spcAft>
              <a:buClr>
                <a:srgbClr val="000000"/>
              </a:buClr>
              <a:buSzPts val="2933"/>
              <a:buFont typeface="Arial"/>
              <a:buNone/>
            </a:pPr>
            <a:endParaRPr sz="2933" b="0" i="0" u="none" strike="noStrike" cap="none">
              <a:solidFill>
                <a:srgbClr val="0095E5"/>
              </a:solidFill>
              <a:latin typeface="Source Sans Pro"/>
              <a:ea typeface="Source Sans Pro"/>
              <a:cs typeface="Source Sans Pro"/>
              <a:sym typeface="Source Sans Pro"/>
            </a:endParaRPr>
          </a:p>
        </p:txBody>
      </p:sp>
      <p:sp>
        <p:nvSpPr>
          <p:cNvPr id="178" name="Shape 178"/>
          <p:cNvSpPr txBox="1"/>
          <p:nvPr/>
        </p:nvSpPr>
        <p:spPr>
          <a:xfrm>
            <a:off x="819963" y="3922313"/>
            <a:ext cx="2996700" cy="1876800"/>
          </a:xfrm>
          <a:prstGeom prst="rect">
            <a:avLst/>
          </a:prstGeom>
          <a:noFill/>
          <a:ln>
            <a:noFill/>
          </a:ln>
        </p:spPr>
        <p:txBody>
          <a:bodyPr spcFirstLastPara="1" wrap="square" lIns="34250" tIns="34250" rIns="34250" bIns="34250" anchor="t" anchorCtr="0">
            <a:noAutofit/>
          </a:bodyPr>
          <a:lstStyle/>
          <a:p>
            <a:pPr marL="270926" marR="0" lvl="0" indent="-270926" algn="l" rtl="0">
              <a:lnSpc>
                <a:spcPct val="100000"/>
              </a:lnSpc>
              <a:spcBef>
                <a:spcPts val="0"/>
              </a:spcBef>
              <a:spcAft>
                <a:spcPts val="0"/>
              </a:spcAft>
              <a:buClr>
                <a:srgbClr val="FFFFFF"/>
              </a:buClr>
              <a:buSzPts val="1400"/>
              <a:buFont typeface="Arial"/>
              <a:buChar char="•"/>
            </a:pPr>
            <a:r>
              <a:rPr lang="en-US" sz="1867" b="0" i="0" u="none" strike="noStrike" cap="none" dirty="0">
                <a:solidFill>
                  <a:srgbClr val="FFFFFF"/>
                </a:solidFill>
                <a:latin typeface="Arial"/>
                <a:ea typeface="Arial"/>
                <a:cs typeface="Arial"/>
                <a:sym typeface="Arial"/>
              </a:rPr>
              <a:t>Hybrid and multi-clouds</a:t>
            </a:r>
            <a:endParaRPr sz="1867" b="0" i="0" u="none" strike="noStrike" cap="none" dirty="0">
              <a:solidFill>
                <a:srgbClr val="000000"/>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dirty="0">
                <a:solidFill>
                  <a:srgbClr val="FFFFFF"/>
                </a:solidFill>
                <a:latin typeface="Arial"/>
                <a:ea typeface="Arial"/>
                <a:cs typeface="Arial"/>
                <a:sym typeface="Arial"/>
              </a:rPr>
              <a:t>Windows and Linux</a:t>
            </a:r>
            <a:endParaRPr sz="1867" b="0" i="0" u="none" strike="noStrike" cap="none" dirty="0">
              <a:solidFill>
                <a:srgbClr val="FFFFFF"/>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dirty="0">
                <a:solidFill>
                  <a:srgbClr val="FFFFFF"/>
                </a:solidFill>
                <a:latin typeface="Arial"/>
                <a:ea typeface="Arial"/>
                <a:cs typeface="Arial"/>
                <a:sym typeface="Arial"/>
              </a:rPr>
              <a:t>Traditional apps and microservices </a:t>
            </a:r>
            <a:endParaRPr sz="1867" b="0" i="0" u="none" strike="noStrike" cap="none" dirty="0">
              <a:solidFill>
                <a:srgbClr val="FFFFFF"/>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dirty="0">
                <a:solidFill>
                  <a:srgbClr val="FFFFFF"/>
                </a:solidFill>
                <a:latin typeface="Arial"/>
                <a:ea typeface="Arial"/>
                <a:cs typeface="Arial"/>
                <a:sym typeface="Arial"/>
              </a:rPr>
              <a:t>DevOps and existing ops processes</a:t>
            </a:r>
            <a:endParaRPr sz="1867" b="0" i="0" u="none" strike="noStrike" cap="none" dirty="0">
              <a:solidFill>
                <a:srgbClr val="FFFFFF"/>
              </a:solidFill>
              <a:latin typeface="Arial"/>
              <a:ea typeface="Arial"/>
              <a:cs typeface="Arial"/>
              <a:sym typeface="Arial"/>
            </a:endParaRPr>
          </a:p>
          <a:p>
            <a:pPr marL="0" marR="0" lvl="0" indent="0" algn="l" rtl="0">
              <a:lnSpc>
                <a:spcPct val="100000"/>
              </a:lnSpc>
              <a:spcBef>
                <a:spcPts val="1067"/>
              </a:spcBef>
              <a:spcAft>
                <a:spcPts val="1067"/>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sp>
        <p:nvSpPr>
          <p:cNvPr id="179" name="Shape 179"/>
          <p:cNvSpPr/>
          <p:nvPr/>
        </p:nvSpPr>
        <p:spPr>
          <a:xfrm>
            <a:off x="8462616" y="1772964"/>
            <a:ext cx="3136500" cy="2421300"/>
          </a:xfrm>
          <a:prstGeom prst="rect">
            <a:avLst/>
          </a:prstGeom>
          <a:solidFill>
            <a:srgbClr val="1AAAF8"/>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80" name="Shape 180"/>
          <p:cNvSpPr/>
          <p:nvPr/>
        </p:nvSpPr>
        <p:spPr>
          <a:xfrm>
            <a:off x="4551357" y="1772964"/>
            <a:ext cx="3136500" cy="2421300"/>
          </a:xfrm>
          <a:prstGeom prst="rect">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0000"/>
              </a:buClr>
              <a:buSzPts val="4267"/>
              <a:buFont typeface="Arial"/>
              <a:buNone/>
            </a:pPr>
            <a:endParaRPr sz="4267" b="0" i="0" u="none" strike="noStrike" cap="none">
              <a:solidFill>
                <a:srgbClr val="0095E5"/>
              </a:solidFill>
              <a:latin typeface="Arial"/>
              <a:ea typeface="Arial"/>
              <a:cs typeface="Arial"/>
              <a:sym typeface="Arial"/>
            </a:endParaRPr>
          </a:p>
        </p:txBody>
      </p:sp>
      <p:sp>
        <p:nvSpPr>
          <p:cNvPr id="181" name="Shape 181"/>
          <p:cNvSpPr/>
          <p:nvPr/>
        </p:nvSpPr>
        <p:spPr>
          <a:xfrm rot="-5400000" flipH="1">
            <a:off x="3487216" y="3327913"/>
            <a:ext cx="938400" cy="254700"/>
          </a:xfrm>
          <a:prstGeom prst="parallelogram">
            <a:avLst>
              <a:gd name="adj" fmla="val 66077"/>
            </a:avLst>
          </a:prstGeom>
          <a:solidFill>
            <a:srgbClr val="0F5E7A"/>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82" name="Shape 182"/>
          <p:cNvSpPr/>
          <p:nvPr/>
        </p:nvSpPr>
        <p:spPr>
          <a:xfrm rot="5400000">
            <a:off x="100015" y="3333913"/>
            <a:ext cx="957300" cy="261600"/>
          </a:xfrm>
          <a:prstGeom prst="parallelogram">
            <a:avLst>
              <a:gd name="adj" fmla="val 66077"/>
            </a:avLst>
          </a:prstGeom>
          <a:solidFill>
            <a:srgbClr val="0F5E7A"/>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83" name="Shape 183"/>
          <p:cNvSpPr/>
          <p:nvPr/>
        </p:nvSpPr>
        <p:spPr>
          <a:xfrm>
            <a:off x="447725" y="2963764"/>
            <a:ext cx="3636000" cy="800100"/>
          </a:xfrm>
          <a:prstGeom prst="rect">
            <a:avLst/>
          </a:prstGeom>
          <a:solidFill>
            <a:srgbClr val="168DB8"/>
          </a:solidFill>
          <a:ln>
            <a:noFill/>
          </a:ln>
        </p:spPr>
        <p:txBody>
          <a:bodyPr spcFirstLastPara="1" wrap="square" lIns="487650" tIns="406400" rIns="325100" bIns="406400" anchor="t" anchorCtr="0">
            <a:noAutofit/>
          </a:bodyPr>
          <a:lstStyle/>
          <a:p>
            <a:pPr marL="0" marR="0" lvl="0" indent="0" algn="l" rtl="0">
              <a:lnSpc>
                <a:spcPct val="90000"/>
              </a:lnSpc>
              <a:spcBef>
                <a:spcPts val="0"/>
              </a:spcBef>
              <a:spcAft>
                <a:spcPts val="0"/>
              </a:spcAft>
              <a:buClr>
                <a:srgbClr val="000000"/>
              </a:buClr>
              <a:buSzPts val="3067"/>
              <a:buFont typeface="Arial"/>
              <a:buNone/>
            </a:pPr>
            <a:endParaRPr sz="3067" b="0" i="0" u="none" strike="noStrike" cap="none">
              <a:solidFill>
                <a:srgbClr val="FFFFFF"/>
              </a:solidFill>
              <a:latin typeface="Arial"/>
              <a:ea typeface="Arial"/>
              <a:cs typeface="Arial"/>
              <a:sym typeface="Arial"/>
            </a:endParaRPr>
          </a:p>
        </p:txBody>
      </p:sp>
      <p:sp>
        <p:nvSpPr>
          <p:cNvPr id="184" name="Shape 184"/>
          <p:cNvSpPr/>
          <p:nvPr/>
        </p:nvSpPr>
        <p:spPr>
          <a:xfrm>
            <a:off x="687029" y="2974912"/>
            <a:ext cx="3161700" cy="796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FFFFFF"/>
                </a:solidFill>
                <a:latin typeface="Arial"/>
                <a:ea typeface="Arial"/>
                <a:cs typeface="Arial"/>
                <a:sym typeface="Arial"/>
              </a:rPr>
              <a:t>Choice</a:t>
            </a:r>
            <a:endParaRPr sz="1467" b="0" i="0" u="none" strike="noStrike" cap="none" dirty="0">
              <a:solidFill>
                <a:srgbClr val="000000"/>
              </a:solidFill>
              <a:latin typeface="Arial"/>
              <a:ea typeface="Arial"/>
              <a:cs typeface="Arial"/>
              <a:sym typeface="Arial"/>
            </a:endParaRPr>
          </a:p>
        </p:txBody>
      </p:sp>
      <p:sp>
        <p:nvSpPr>
          <p:cNvPr id="185" name="Shape 185"/>
          <p:cNvSpPr/>
          <p:nvPr/>
        </p:nvSpPr>
        <p:spPr>
          <a:xfrm rot="5400000">
            <a:off x="7858113" y="3333913"/>
            <a:ext cx="957300" cy="261600"/>
          </a:xfrm>
          <a:prstGeom prst="parallelogram">
            <a:avLst>
              <a:gd name="adj" fmla="val 66077"/>
            </a:avLst>
          </a:prstGeom>
          <a:solidFill>
            <a:srgbClr val="002E3F"/>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86" name="Shape 186"/>
          <p:cNvSpPr/>
          <p:nvPr/>
        </p:nvSpPr>
        <p:spPr>
          <a:xfrm>
            <a:off x="8205822" y="2963764"/>
            <a:ext cx="3636000" cy="800100"/>
          </a:xfrm>
          <a:prstGeom prst="rect">
            <a:avLst/>
          </a:prstGeom>
          <a:solidFill>
            <a:srgbClr val="00455E"/>
          </a:solidFill>
          <a:ln>
            <a:noFill/>
          </a:ln>
        </p:spPr>
        <p:txBody>
          <a:bodyPr spcFirstLastPara="1" wrap="square" lIns="487650" tIns="406400" rIns="325100" bIns="406400" anchor="t" anchorCtr="0">
            <a:noAutofit/>
          </a:bodyPr>
          <a:lstStyle/>
          <a:p>
            <a:pPr marL="0" marR="0" lvl="0" indent="0" algn="l" rtl="0">
              <a:lnSpc>
                <a:spcPct val="90000"/>
              </a:lnSpc>
              <a:spcBef>
                <a:spcPts val="0"/>
              </a:spcBef>
              <a:spcAft>
                <a:spcPts val="0"/>
              </a:spcAft>
              <a:buClr>
                <a:srgbClr val="000000"/>
              </a:buClr>
              <a:buSzPts val="3067"/>
              <a:buFont typeface="Arial"/>
              <a:buNone/>
            </a:pPr>
            <a:endParaRPr sz="3067" b="0" i="0" u="none" strike="noStrike" cap="none">
              <a:solidFill>
                <a:srgbClr val="FFFFFF"/>
              </a:solidFill>
              <a:latin typeface="Arial"/>
              <a:ea typeface="Arial"/>
              <a:cs typeface="Arial"/>
              <a:sym typeface="Arial"/>
            </a:endParaRPr>
          </a:p>
        </p:txBody>
      </p:sp>
      <p:sp>
        <p:nvSpPr>
          <p:cNvPr id="187" name="Shape 187"/>
          <p:cNvSpPr/>
          <p:nvPr/>
        </p:nvSpPr>
        <p:spPr>
          <a:xfrm>
            <a:off x="8434305" y="2974912"/>
            <a:ext cx="3161700" cy="796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FFFFF"/>
                </a:solidFill>
                <a:latin typeface="Arial"/>
                <a:ea typeface="Arial"/>
                <a:cs typeface="Arial"/>
                <a:sym typeface="Arial"/>
              </a:rPr>
              <a:t>Security</a:t>
            </a:r>
            <a:endParaRPr sz="1467" b="0" i="0" u="none" strike="noStrike" cap="none">
              <a:solidFill>
                <a:srgbClr val="FFFFFF"/>
              </a:solidFill>
              <a:latin typeface="Arial"/>
              <a:ea typeface="Arial"/>
              <a:cs typeface="Arial"/>
              <a:sym typeface="Arial"/>
            </a:endParaRPr>
          </a:p>
        </p:txBody>
      </p:sp>
      <p:sp>
        <p:nvSpPr>
          <p:cNvPr id="188" name="Shape 188"/>
          <p:cNvSpPr/>
          <p:nvPr/>
        </p:nvSpPr>
        <p:spPr>
          <a:xfrm rot="-5400000" flipH="1">
            <a:off x="7344812" y="3327913"/>
            <a:ext cx="938400" cy="254700"/>
          </a:xfrm>
          <a:prstGeom prst="parallelogram">
            <a:avLst>
              <a:gd name="adj" fmla="val 66077"/>
            </a:avLst>
          </a:prstGeom>
          <a:solidFill>
            <a:srgbClr val="35525C"/>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89" name="Shape 189"/>
          <p:cNvSpPr/>
          <p:nvPr/>
        </p:nvSpPr>
        <p:spPr>
          <a:xfrm rot="5400000">
            <a:off x="3957611" y="3333913"/>
            <a:ext cx="957300" cy="261600"/>
          </a:xfrm>
          <a:prstGeom prst="parallelogram">
            <a:avLst>
              <a:gd name="adj" fmla="val 66077"/>
            </a:avLst>
          </a:prstGeom>
          <a:solidFill>
            <a:srgbClr val="35525C"/>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0000"/>
              </a:buClr>
              <a:buSzPts val="3067"/>
              <a:buFont typeface="Arial"/>
              <a:buNone/>
            </a:pPr>
            <a:endParaRPr sz="3067" b="0" i="0" u="none" strike="noStrike" cap="none">
              <a:solidFill>
                <a:srgbClr val="0095E5"/>
              </a:solidFill>
              <a:latin typeface="Arial"/>
              <a:ea typeface="Arial"/>
              <a:cs typeface="Arial"/>
              <a:sym typeface="Arial"/>
            </a:endParaRPr>
          </a:p>
        </p:txBody>
      </p:sp>
      <p:sp>
        <p:nvSpPr>
          <p:cNvPr id="190" name="Shape 190"/>
          <p:cNvSpPr/>
          <p:nvPr/>
        </p:nvSpPr>
        <p:spPr>
          <a:xfrm>
            <a:off x="4305320" y="2963764"/>
            <a:ext cx="3636000" cy="800100"/>
          </a:xfrm>
          <a:prstGeom prst="rect">
            <a:avLst/>
          </a:prstGeom>
          <a:solidFill>
            <a:srgbClr val="507B8A"/>
          </a:solidFill>
          <a:ln>
            <a:noFill/>
          </a:ln>
        </p:spPr>
        <p:txBody>
          <a:bodyPr spcFirstLastPara="1" wrap="square" lIns="487650" tIns="406400" rIns="325100" bIns="406400" anchor="t" anchorCtr="0">
            <a:noAutofit/>
          </a:bodyPr>
          <a:lstStyle/>
          <a:p>
            <a:pPr marL="0" marR="0" lvl="0" indent="0" algn="l" rtl="0">
              <a:lnSpc>
                <a:spcPct val="90000"/>
              </a:lnSpc>
              <a:spcBef>
                <a:spcPts val="0"/>
              </a:spcBef>
              <a:spcAft>
                <a:spcPts val="0"/>
              </a:spcAft>
              <a:buClr>
                <a:srgbClr val="000000"/>
              </a:buClr>
              <a:buSzPts val="3067"/>
              <a:buFont typeface="Arial"/>
              <a:buNone/>
            </a:pPr>
            <a:endParaRPr sz="3067" b="0" i="0" u="none" strike="noStrike" cap="none">
              <a:solidFill>
                <a:srgbClr val="FFFFFF"/>
              </a:solidFill>
              <a:latin typeface="Arial"/>
              <a:ea typeface="Arial"/>
              <a:cs typeface="Arial"/>
              <a:sym typeface="Arial"/>
            </a:endParaRPr>
          </a:p>
        </p:txBody>
      </p:sp>
      <p:sp>
        <p:nvSpPr>
          <p:cNvPr id="191" name="Shape 191"/>
          <p:cNvSpPr/>
          <p:nvPr/>
        </p:nvSpPr>
        <p:spPr>
          <a:xfrm>
            <a:off x="4545873" y="2974912"/>
            <a:ext cx="3161700" cy="796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FFFFF"/>
                </a:solidFill>
                <a:latin typeface="Arial"/>
                <a:ea typeface="Arial"/>
                <a:cs typeface="Arial"/>
                <a:sym typeface="Arial"/>
              </a:rPr>
              <a:t>Agility</a:t>
            </a:r>
            <a:endParaRPr sz="1467" b="0" i="0" u="none" strike="noStrike" cap="none">
              <a:solidFill>
                <a:srgbClr val="FFFFFF"/>
              </a:solidFill>
              <a:latin typeface="Arial"/>
              <a:ea typeface="Arial"/>
              <a:cs typeface="Arial"/>
              <a:sym typeface="Arial"/>
            </a:endParaRPr>
          </a:p>
        </p:txBody>
      </p:sp>
      <p:grpSp>
        <p:nvGrpSpPr>
          <p:cNvPr id="192" name="Shape 192"/>
          <p:cNvGrpSpPr/>
          <p:nvPr/>
        </p:nvGrpSpPr>
        <p:grpSpPr>
          <a:xfrm>
            <a:off x="5696164" y="1934510"/>
            <a:ext cx="840610" cy="741916"/>
            <a:chOff x="5513388" y="5932488"/>
            <a:chExt cx="784225" cy="692151"/>
          </a:xfrm>
        </p:grpSpPr>
        <p:sp>
          <p:nvSpPr>
            <p:cNvPr id="193" name="Shape 193"/>
            <p:cNvSpPr/>
            <p:nvPr/>
          </p:nvSpPr>
          <p:spPr>
            <a:xfrm>
              <a:off x="5513388" y="5932488"/>
              <a:ext cx="784225" cy="692151"/>
            </a:xfrm>
            <a:custGeom>
              <a:avLst/>
              <a:gdLst/>
              <a:ahLst/>
              <a:cxnLst/>
              <a:rect l="0" t="0" r="0" b="0"/>
              <a:pathLst>
                <a:path w="798" h="692" extrusionOk="0">
                  <a:moveTo>
                    <a:pt x="399" y="0"/>
                  </a:moveTo>
                  <a:cubicBezTo>
                    <a:pt x="179" y="0"/>
                    <a:pt x="0" y="176"/>
                    <a:pt x="0" y="393"/>
                  </a:cubicBezTo>
                  <a:cubicBezTo>
                    <a:pt x="0" y="513"/>
                    <a:pt x="55" y="620"/>
                    <a:pt x="141" y="692"/>
                  </a:cubicBezTo>
                  <a:cubicBezTo>
                    <a:pt x="657" y="692"/>
                    <a:pt x="657" y="692"/>
                    <a:pt x="657" y="692"/>
                  </a:cubicBezTo>
                  <a:cubicBezTo>
                    <a:pt x="743" y="620"/>
                    <a:pt x="798" y="513"/>
                    <a:pt x="798" y="393"/>
                  </a:cubicBezTo>
                  <a:cubicBezTo>
                    <a:pt x="798" y="176"/>
                    <a:pt x="619" y="0"/>
                    <a:pt x="399" y="0"/>
                  </a:cubicBezTo>
                  <a:close/>
                  <a:moveTo>
                    <a:pt x="638" y="661"/>
                  </a:moveTo>
                  <a:cubicBezTo>
                    <a:pt x="159" y="661"/>
                    <a:pt x="159" y="661"/>
                    <a:pt x="159" y="661"/>
                  </a:cubicBezTo>
                  <a:cubicBezTo>
                    <a:pt x="83" y="595"/>
                    <a:pt x="34" y="499"/>
                    <a:pt x="34" y="390"/>
                  </a:cubicBezTo>
                  <a:cubicBezTo>
                    <a:pt x="34" y="192"/>
                    <a:pt x="198" y="31"/>
                    <a:pt x="399" y="31"/>
                  </a:cubicBezTo>
                  <a:cubicBezTo>
                    <a:pt x="600" y="31"/>
                    <a:pt x="763" y="192"/>
                    <a:pt x="763" y="390"/>
                  </a:cubicBezTo>
                  <a:cubicBezTo>
                    <a:pt x="763" y="499"/>
                    <a:pt x="715" y="595"/>
                    <a:pt x="638" y="6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3"/>
                </a:lnSpc>
                <a:spcBef>
                  <a:spcPts val="0"/>
                </a:spcBef>
                <a:spcAft>
                  <a:spcPts val="0"/>
                </a:spcAft>
                <a:buClr>
                  <a:srgbClr val="000000"/>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94" name="Shape 194"/>
            <p:cNvSpPr/>
            <p:nvPr/>
          </p:nvSpPr>
          <p:spPr>
            <a:xfrm>
              <a:off x="5838826" y="6102351"/>
              <a:ext cx="285750" cy="290513"/>
            </a:xfrm>
            <a:custGeom>
              <a:avLst/>
              <a:gdLst/>
              <a:ahLst/>
              <a:cxnLst/>
              <a:rect l="0" t="0" r="0" b="0"/>
              <a:pathLst>
                <a:path w="291" h="290" extrusionOk="0">
                  <a:moveTo>
                    <a:pt x="289" y="10"/>
                  </a:moveTo>
                  <a:cubicBezTo>
                    <a:pt x="287" y="5"/>
                    <a:pt x="287" y="5"/>
                    <a:pt x="287" y="5"/>
                  </a:cubicBezTo>
                  <a:cubicBezTo>
                    <a:pt x="282" y="1"/>
                    <a:pt x="282" y="1"/>
                    <a:pt x="282" y="1"/>
                  </a:cubicBezTo>
                  <a:cubicBezTo>
                    <a:pt x="275" y="0"/>
                    <a:pt x="275" y="0"/>
                    <a:pt x="275" y="0"/>
                  </a:cubicBezTo>
                  <a:cubicBezTo>
                    <a:pt x="269" y="1"/>
                    <a:pt x="269" y="1"/>
                    <a:pt x="269" y="1"/>
                  </a:cubicBezTo>
                  <a:cubicBezTo>
                    <a:pt x="264" y="4"/>
                    <a:pt x="264" y="4"/>
                    <a:pt x="264" y="4"/>
                  </a:cubicBezTo>
                  <a:cubicBezTo>
                    <a:pt x="94" y="152"/>
                    <a:pt x="94" y="152"/>
                    <a:pt x="94" y="152"/>
                  </a:cubicBezTo>
                  <a:cubicBezTo>
                    <a:pt x="87" y="150"/>
                    <a:pt x="79" y="148"/>
                    <a:pt x="71" y="148"/>
                  </a:cubicBezTo>
                  <a:cubicBezTo>
                    <a:pt x="32" y="148"/>
                    <a:pt x="0" y="180"/>
                    <a:pt x="0" y="219"/>
                  </a:cubicBezTo>
                  <a:cubicBezTo>
                    <a:pt x="0" y="258"/>
                    <a:pt x="32" y="290"/>
                    <a:pt x="71" y="290"/>
                  </a:cubicBezTo>
                  <a:cubicBezTo>
                    <a:pt x="110" y="290"/>
                    <a:pt x="141" y="258"/>
                    <a:pt x="141" y="219"/>
                  </a:cubicBezTo>
                  <a:cubicBezTo>
                    <a:pt x="141" y="211"/>
                    <a:pt x="140" y="202"/>
                    <a:pt x="137" y="195"/>
                  </a:cubicBezTo>
                  <a:cubicBezTo>
                    <a:pt x="287" y="27"/>
                    <a:pt x="287" y="27"/>
                    <a:pt x="287" y="27"/>
                  </a:cubicBezTo>
                  <a:cubicBezTo>
                    <a:pt x="289" y="22"/>
                    <a:pt x="289" y="22"/>
                    <a:pt x="289" y="22"/>
                  </a:cubicBezTo>
                  <a:cubicBezTo>
                    <a:pt x="291" y="16"/>
                    <a:pt x="291" y="16"/>
                    <a:pt x="291" y="16"/>
                  </a:cubicBezTo>
                  <a:lnTo>
                    <a:pt x="289"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3"/>
                </a:lnSpc>
                <a:spcBef>
                  <a:spcPts val="0"/>
                </a:spcBef>
                <a:spcAft>
                  <a:spcPts val="0"/>
                </a:spcAft>
                <a:buClr>
                  <a:srgbClr val="000000"/>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95" name="Shape 195"/>
            <p:cNvSpPr/>
            <p:nvPr/>
          </p:nvSpPr>
          <p:spPr>
            <a:xfrm>
              <a:off x="6110288" y="6172201"/>
              <a:ext cx="74613" cy="311150"/>
            </a:xfrm>
            <a:custGeom>
              <a:avLst/>
              <a:gdLst/>
              <a:ahLst/>
              <a:cxnLst/>
              <a:rect l="0" t="0" r="0" b="0"/>
              <a:pathLst>
                <a:path w="77" h="311" extrusionOk="0">
                  <a:moveTo>
                    <a:pt x="77" y="152"/>
                  </a:moveTo>
                  <a:cubicBezTo>
                    <a:pt x="77" y="101"/>
                    <a:pt x="63" y="53"/>
                    <a:pt x="38" y="12"/>
                  </a:cubicBezTo>
                  <a:cubicBezTo>
                    <a:pt x="37" y="8"/>
                    <a:pt x="32" y="3"/>
                    <a:pt x="32" y="3"/>
                  </a:cubicBezTo>
                  <a:cubicBezTo>
                    <a:pt x="30" y="1"/>
                    <a:pt x="27" y="0"/>
                    <a:pt x="24" y="0"/>
                  </a:cubicBezTo>
                  <a:cubicBezTo>
                    <a:pt x="15" y="0"/>
                    <a:pt x="8" y="7"/>
                    <a:pt x="8" y="15"/>
                  </a:cubicBezTo>
                  <a:cubicBezTo>
                    <a:pt x="8" y="20"/>
                    <a:pt x="12" y="22"/>
                    <a:pt x="15" y="28"/>
                  </a:cubicBezTo>
                  <a:cubicBezTo>
                    <a:pt x="37" y="64"/>
                    <a:pt x="49" y="106"/>
                    <a:pt x="49" y="150"/>
                  </a:cubicBezTo>
                  <a:cubicBezTo>
                    <a:pt x="49" y="202"/>
                    <a:pt x="33" y="249"/>
                    <a:pt x="5" y="289"/>
                  </a:cubicBezTo>
                  <a:cubicBezTo>
                    <a:pt x="5" y="289"/>
                    <a:pt x="2" y="292"/>
                    <a:pt x="2" y="294"/>
                  </a:cubicBezTo>
                  <a:cubicBezTo>
                    <a:pt x="0" y="303"/>
                    <a:pt x="8" y="311"/>
                    <a:pt x="16" y="311"/>
                  </a:cubicBezTo>
                  <a:cubicBezTo>
                    <a:pt x="23" y="311"/>
                    <a:pt x="30" y="305"/>
                    <a:pt x="34" y="299"/>
                  </a:cubicBezTo>
                  <a:cubicBezTo>
                    <a:pt x="61" y="257"/>
                    <a:pt x="77" y="206"/>
                    <a:pt x="77" y="1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3"/>
                </a:lnSpc>
                <a:spcBef>
                  <a:spcPts val="0"/>
                </a:spcBef>
                <a:spcAft>
                  <a:spcPts val="0"/>
                </a:spcAft>
                <a:buClr>
                  <a:srgbClr val="000000"/>
                </a:buClr>
                <a:buSzPts val="3200"/>
                <a:buFont typeface="Arial"/>
                <a:buNone/>
              </a:pPr>
              <a:endParaRPr sz="3200" b="0" i="0" u="none" strike="noStrike" cap="none">
                <a:solidFill>
                  <a:srgbClr val="0095E5"/>
                </a:solidFill>
                <a:latin typeface="Arial"/>
                <a:ea typeface="Arial"/>
                <a:cs typeface="Arial"/>
                <a:sym typeface="Arial"/>
              </a:endParaRPr>
            </a:p>
          </p:txBody>
        </p:sp>
        <p:sp>
          <p:nvSpPr>
            <p:cNvPr id="196" name="Shape 196"/>
            <p:cNvSpPr/>
            <p:nvPr/>
          </p:nvSpPr>
          <p:spPr>
            <a:xfrm>
              <a:off x="5626101" y="6045201"/>
              <a:ext cx="433388" cy="450850"/>
            </a:xfrm>
            <a:custGeom>
              <a:avLst/>
              <a:gdLst/>
              <a:ahLst/>
              <a:cxnLst/>
              <a:rect l="0" t="0" r="0" b="0"/>
              <a:pathLst>
                <a:path w="442" h="451" extrusionOk="0">
                  <a:moveTo>
                    <a:pt x="434" y="43"/>
                  </a:moveTo>
                  <a:cubicBezTo>
                    <a:pt x="434" y="43"/>
                    <a:pt x="434" y="43"/>
                    <a:pt x="434" y="43"/>
                  </a:cubicBezTo>
                  <a:cubicBezTo>
                    <a:pt x="434" y="43"/>
                    <a:pt x="434" y="43"/>
                    <a:pt x="434" y="43"/>
                  </a:cubicBezTo>
                  <a:cubicBezTo>
                    <a:pt x="433" y="42"/>
                    <a:pt x="432" y="41"/>
                    <a:pt x="431" y="41"/>
                  </a:cubicBezTo>
                  <a:cubicBezTo>
                    <a:pt x="389" y="15"/>
                    <a:pt x="340" y="0"/>
                    <a:pt x="287" y="0"/>
                  </a:cubicBezTo>
                  <a:cubicBezTo>
                    <a:pt x="286" y="0"/>
                    <a:pt x="285" y="0"/>
                    <a:pt x="285" y="0"/>
                  </a:cubicBezTo>
                  <a:cubicBezTo>
                    <a:pt x="127" y="0"/>
                    <a:pt x="0" y="126"/>
                    <a:pt x="0" y="280"/>
                  </a:cubicBezTo>
                  <a:cubicBezTo>
                    <a:pt x="0" y="304"/>
                    <a:pt x="3" y="327"/>
                    <a:pt x="10" y="349"/>
                  </a:cubicBezTo>
                  <a:cubicBezTo>
                    <a:pt x="19" y="383"/>
                    <a:pt x="34" y="413"/>
                    <a:pt x="53" y="440"/>
                  </a:cubicBezTo>
                  <a:cubicBezTo>
                    <a:pt x="55" y="443"/>
                    <a:pt x="60" y="449"/>
                    <a:pt x="60" y="449"/>
                  </a:cubicBezTo>
                  <a:cubicBezTo>
                    <a:pt x="63" y="450"/>
                    <a:pt x="66" y="451"/>
                    <a:pt x="69" y="450"/>
                  </a:cubicBezTo>
                  <a:cubicBezTo>
                    <a:pt x="78" y="450"/>
                    <a:pt x="84" y="442"/>
                    <a:pt x="83" y="434"/>
                  </a:cubicBezTo>
                  <a:cubicBezTo>
                    <a:pt x="82" y="429"/>
                    <a:pt x="78" y="428"/>
                    <a:pt x="75" y="422"/>
                  </a:cubicBezTo>
                  <a:cubicBezTo>
                    <a:pt x="46" y="382"/>
                    <a:pt x="28" y="330"/>
                    <a:pt x="28" y="278"/>
                  </a:cubicBezTo>
                  <a:cubicBezTo>
                    <a:pt x="28" y="142"/>
                    <a:pt x="143" y="31"/>
                    <a:pt x="285" y="31"/>
                  </a:cubicBezTo>
                  <a:cubicBezTo>
                    <a:pt x="325" y="31"/>
                    <a:pt x="363" y="40"/>
                    <a:pt x="397" y="56"/>
                  </a:cubicBezTo>
                  <a:cubicBezTo>
                    <a:pt x="405" y="60"/>
                    <a:pt x="413" y="65"/>
                    <a:pt x="420" y="70"/>
                  </a:cubicBezTo>
                  <a:cubicBezTo>
                    <a:pt x="421" y="70"/>
                    <a:pt x="424" y="73"/>
                    <a:pt x="426" y="73"/>
                  </a:cubicBezTo>
                  <a:cubicBezTo>
                    <a:pt x="435" y="75"/>
                    <a:pt x="442" y="67"/>
                    <a:pt x="442" y="59"/>
                  </a:cubicBezTo>
                  <a:cubicBezTo>
                    <a:pt x="442" y="53"/>
                    <a:pt x="438" y="47"/>
                    <a:pt x="434" y="4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3"/>
                </a:lnSpc>
                <a:spcBef>
                  <a:spcPts val="0"/>
                </a:spcBef>
                <a:spcAft>
                  <a:spcPts val="0"/>
                </a:spcAft>
                <a:buClr>
                  <a:srgbClr val="000000"/>
                </a:buClr>
                <a:buSzPts val="3200"/>
                <a:buFont typeface="Arial"/>
                <a:buNone/>
              </a:pPr>
              <a:endParaRPr sz="3200" b="0" i="0" u="none" strike="noStrike" cap="none">
                <a:solidFill>
                  <a:srgbClr val="0095E5"/>
                </a:solidFill>
                <a:latin typeface="Arial"/>
                <a:ea typeface="Arial"/>
                <a:cs typeface="Arial"/>
                <a:sym typeface="Arial"/>
              </a:endParaRPr>
            </a:p>
          </p:txBody>
        </p:sp>
      </p:grpSp>
      <p:sp>
        <p:nvSpPr>
          <p:cNvPr id="197" name="Shape 197"/>
          <p:cNvSpPr txBox="1"/>
          <p:nvPr/>
        </p:nvSpPr>
        <p:spPr>
          <a:xfrm>
            <a:off x="8627438" y="4150914"/>
            <a:ext cx="2835300" cy="1208100"/>
          </a:xfrm>
          <a:prstGeom prst="rect">
            <a:avLst/>
          </a:prstGeom>
          <a:noFill/>
          <a:ln>
            <a:noFill/>
          </a:ln>
        </p:spPr>
        <p:txBody>
          <a:bodyPr spcFirstLastPara="1" wrap="square" lIns="34250" tIns="34250" rIns="34250" bIns="34250" anchor="t" anchorCtr="0">
            <a:noAutofit/>
          </a:bodyPr>
          <a:lstStyle/>
          <a:p>
            <a:pPr marL="270926" marR="0" lvl="0" indent="-270926" algn="l" rtl="0">
              <a:lnSpc>
                <a:spcPct val="100000"/>
              </a:lnSpc>
              <a:spcBef>
                <a:spcPts val="0"/>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Safer apps</a:t>
            </a:r>
            <a:endParaRPr sz="1867" b="0" i="0" u="none" strike="noStrike" cap="none">
              <a:solidFill>
                <a:srgbClr val="FFFFFF"/>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Governance </a:t>
            </a:r>
            <a:endParaRPr sz="1867" b="0" i="0" u="none" strike="noStrike" cap="none">
              <a:solidFill>
                <a:srgbClr val="FFFFFF"/>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Chain of custody</a:t>
            </a:r>
            <a:endParaRPr sz="1867" b="0" i="0" u="none" strike="noStrike" cap="none">
              <a:solidFill>
                <a:srgbClr val="000000"/>
              </a:solidFill>
              <a:latin typeface="Arial"/>
              <a:ea typeface="Arial"/>
              <a:cs typeface="Arial"/>
              <a:sym typeface="Arial"/>
            </a:endParaRPr>
          </a:p>
          <a:p>
            <a:pPr marL="270926" marR="0" lvl="0" indent="-270926" algn="l" rtl="0">
              <a:lnSpc>
                <a:spcPct val="100000"/>
              </a:lnSpc>
              <a:spcBef>
                <a:spcPts val="1067"/>
              </a:spcBef>
              <a:spcAft>
                <a:spcPts val="1067"/>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Threat mitigation</a:t>
            </a:r>
            <a:endParaRPr sz="1867" b="0" i="0" u="none" strike="noStrike" cap="none">
              <a:solidFill>
                <a:srgbClr val="000000"/>
              </a:solidFill>
              <a:latin typeface="Arial"/>
              <a:ea typeface="Arial"/>
              <a:cs typeface="Arial"/>
              <a:sym typeface="Arial"/>
            </a:endParaRPr>
          </a:p>
        </p:txBody>
      </p:sp>
      <p:sp>
        <p:nvSpPr>
          <p:cNvPr id="198" name="Shape 198"/>
          <p:cNvSpPr txBox="1"/>
          <p:nvPr/>
        </p:nvSpPr>
        <p:spPr>
          <a:xfrm>
            <a:off x="4648945" y="4150914"/>
            <a:ext cx="2996700" cy="1454100"/>
          </a:xfrm>
          <a:prstGeom prst="rect">
            <a:avLst/>
          </a:prstGeom>
          <a:noFill/>
          <a:ln>
            <a:noFill/>
          </a:ln>
        </p:spPr>
        <p:txBody>
          <a:bodyPr spcFirstLastPara="1" wrap="square" lIns="34250" tIns="34250" rIns="34250" bIns="34250" anchor="t" anchorCtr="0">
            <a:noAutofit/>
          </a:bodyPr>
          <a:lstStyle/>
          <a:p>
            <a:pPr marL="270926" marR="0" lvl="0" indent="-270926" algn="l" rtl="0">
              <a:lnSpc>
                <a:spcPct val="100000"/>
              </a:lnSpc>
              <a:spcBef>
                <a:spcPts val="0"/>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Unified operations</a:t>
            </a:r>
            <a:endParaRPr sz="1867" b="0" i="0" u="none" strike="noStrike" cap="none">
              <a:solidFill>
                <a:srgbClr val="000000"/>
              </a:solidFill>
              <a:latin typeface="Arial"/>
              <a:ea typeface="Arial"/>
              <a:cs typeface="Arial"/>
              <a:sym typeface="Arial"/>
            </a:endParaRPr>
          </a:p>
          <a:p>
            <a:pPr marL="270926" marR="0" lvl="0" indent="-270926" algn="l" rtl="0">
              <a:lnSpc>
                <a:spcPct val="100000"/>
              </a:lnSpc>
              <a:spcBef>
                <a:spcPts val="1067"/>
              </a:spcBef>
              <a:spcAft>
                <a:spcPts val="0"/>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Rapid delivery and response</a:t>
            </a:r>
            <a:endParaRPr sz="1867" b="0" i="0" u="none" strike="noStrike" cap="none">
              <a:solidFill>
                <a:srgbClr val="000000"/>
              </a:solidFill>
              <a:latin typeface="Arial"/>
              <a:ea typeface="Arial"/>
              <a:cs typeface="Arial"/>
              <a:sym typeface="Arial"/>
            </a:endParaRPr>
          </a:p>
          <a:p>
            <a:pPr marL="270926" marR="0" lvl="0" indent="-270926" algn="l" rtl="0">
              <a:lnSpc>
                <a:spcPct val="100000"/>
              </a:lnSpc>
              <a:spcBef>
                <a:spcPts val="1067"/>
              </a:spcBef>
              <a:spcAft>
                <a:spcPts val="1067"/>
              </a:spcAft>
              <a:buClr>
                <a:srgbClr val="FFFFFF"/>
              </a:buClr>
              <a:buSzPts val="1400"/>
              <a:buFont typeface="Arial"/>
              <a:buChar char="•"/>
            </a:pPr>
            <a:r>
              <a:rPr lang="en-US" sz="1867" b="0" i="0" u="none" strike="noStrike" cap="none">
                <a:solidFill>
                  <a:srgbClr val="FFFFFF"/>
                </a:solidFill>
                <a:latin typeface="Arial"/>
                <a:ea typeface="Arial"/>
                <a:cs typeface="Arial"/>
                <a:sym typeface="Arial"/>
              </a:rPr>
              <a:t>Cost efficiency</a:t>
            </a:r>
            <a:endParaRPr sz="1867" b="0" i="0" u="none" strike="noStrike" cap="none">
              <a:solidFill>
                <a:srgbClr val="000000"/>
              </a:solidFill>
              <a:latin typeface="Arial"/>
              <a:ea typeface="Arial"/>
              <a:cs typeface="Arial"/>
              <a:sym typeface="Arial"/>
            </a:endParaRPr>
          </a:p>
        </p:txBody>
      </p:sp>
      <p:sp>
        <p:nvSpPr>
          <p:cNvPr id="199" name="Shape 199"/>
          <p:cNvSpPr txBox="1"/>
          <p:nvPr/>
        </p:nvSpPr>
        <p:spPr>
          <a:xfrm>
            <a:off x="350176" y="958472"/>
            <a:ext cx="11316300" cy="653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67"/>
              <a:buFont typeface="Arial"/>
              <a:buNone/>
            </a:pPr>
            <a:r>
              <a:rPr lang="en-US" sz="3067" b="1" i="0" u="none" strike="noStrike" cap="none">
                <a:solidFill>
                  <a:srgbClr val="2F474F"/>
                </a:solidFill>
                <a:latin typeface="Arial"/>
                <a:ea typeface="Arial"/>
                <a:cs typeface="Arial"/>
                <a:sym typeface="Arial"/>
              </a:rPr>
              <a:t>Docker EE is built to enable these core objectives</a:t>
            </a:r>
            <a:endParaRPr sz="3067" b="0" i="0" u="none" strike="noStrike" cap="none">
              <a:solidFill>
                <a:srgbClr val="000000"/>
              </a:solidFill>
              <a:latin typeface="Arial"/>
              <a:ea typeface="Arial"/>
              <a:cs typeface="Arial"/>
              <a:sym typeface="Arial"/>
            </a:endParaRPr>
          </a:p>
        </p:txBody>
      </p:sp>
      <p:sp>
        <p:nvSpPr>
          <p:cNvPr id="200" name="Shape 20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201" name="Shape 201"/>
          <p:cNvPicPr preferRelativeResize="0"/>
          <p:nvPr/>
        </p:nvPicPr>
        <p:blipFill>
          <a:blip r:embed="rId4">
            <a:alphaModFix/>
          </a:blip>
          <a:stretch>
            <a:fillRect/>
          </a:stretch>
        </p:blipFill>
        <p:spPr>
          <a:xfrm>
            <a:off x="339325" y="352248"/>
            <a:ext cx="681073" cy="565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pic>
        <p:nvPicPr>
          <p:cNvPr id="1982" name="Shape 1982"/>
          <p:cNvPicPr preferRelativeResize="0"/>
          <p:nvPr/>
        </p:nvPicPr>
        <p:blipFill rotWithShape="1">
          <a:blip r:embed="rId3">
            <a:alphaModFix/>
          </a:blip>
          <a:srcRect/>
          <a:stretch/>
        </p:blipFill>
        <p:spPr>
          <a:xfrm>
            <a:off x="1520687" y="0"/>
            <a:ext cx="9147313" cy="6861937"/>
          </a:xfrm>
          <a:prstGeom prst="rect">
            <a:avLst/>
          </a:prstGeom>
          <a:noFill/>
          <a:ln>
            <a:noFill/>
          </a:ln>
        </p:spPr>
      </p:pic>
      <p:sp>
        <p:nvSpPr>
          <p:cNvPr id="1983" name="Shape 1983"/>
          <p:cNvSpPr txBox="1"/>
          <p:nvPr/>
        </p:nvSpPr>
        <p:spPr>
          <a:xfrm>
            <a:off x="2057400" y="377080"/>
            <a:ext cx="6534149" cy="892552"/>
          </a:xfrm>
          <a:prstGeom prst="rect">
            <a:avLst/>
          </a:prstGeom>
          <a:solidFill>
            <a:schemeClr val="lt1">
              <a:alpha val="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a:solidFill>
                  <a:schemeClr val="dk1"/>
                </a:solidFill>
                <a:latin typeface="Montserrat"/>
                <a:ea typeface="Montserrat"/>
                <a:cs typeface="Montserrat"/>
                <a:sym typeface="Montserrat"/>
              </a:rPr>
              <a:t>Questions?</a:t>
            </a:r>
            <a:endParaRPr sz="36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36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dirty="0">
                <a:solidFill>
                  <a:schemeClr val="dk1"/>
                </a:solidFill>
                <a:latin typeface="Montserrat"/>
                <a:ea typeface="Montserrat"/>
                <a:cs typeface="Montserrat"/>
                <a:sym typeface="Montserrat"/>
              </a:rPr>
              <a:t>Christine Lovett | </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dirty="0">
                <a:solidFill>
                  <a:schemeClr val="dk1"/>
                </a:solidFill>
                <a:latin typeface="Montserrat"/>
                <a:ea typeface="Montserrat"/>
                <a:cs typeface="Montserrat"/>
                <a:sym typeface="Montserrat"/>
              </a:rPr>
              <a:t>Solutions Engineer </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u="sng" dirty="0">
                <a:solidFill>
                  <a:schemeClr val="hlink"/>
                </a:solidFill>
                <a:latin typeface="Montserrat"/>
                <a:ea typeface="Montserrat"/>
                <a:cs typeface="Montserrat"/>
                <a:sym typeface="Montserrat"/>
                <a:hlinkClick r:id="rId4"/>
              </a:rPr>
              <a:t>christine.lovett@docker.com</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dirty="0">
                <a:solidFill>
                  <a:schemeClr val="dk1"/>
                </a:solidFill>
                <a:latin typeface="Montserrat"/>
                <a:ea typeface="Montserrat"/>
                <a:cs typeface="Montserrat"/>
                <a:sym typeface="Montserrat"/>
              </a:rPr>
              <a:t>Al Barnes |</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dirty="0">
                <a:solidFill>
                  <a:schemeClr val="dk1"/>
                </a:solidFill>
                <a:latin typeface="Montserrat"/>
                <a:ea typeface="Montserrat"/>
                <a:cs typeface="Montserrat"/>
                <a:sym typeface="Montserrat"/>
              </a:rPr>
              <a:t>Account Executive</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3000" u="sng" dirty="0">
                <a:solidFill>
                  <a:schemeClr val="hlink"/>
                </a:solidFill>
                <a:latin typeface="Montserrat"/>
                <a:ea typeface="Montserrat"/>
                <a:cs typeface="Montserrat"/>
                <a:sym typeface="Montserrat"/>
                <a:hlinkClick r:id="rId5"/>
              </a:rPr>
              <a:t>al.barnes@docker.com</a:t>
            </a:r>
            <a:r>
              <a:rPr lang="en-US" sz="3000" dirty="0">
                <a:solidFill>
                  <a:schemeClr val="dk1"/>
                </a:solidFill>
                <a:latin typeface="Montserrat"/>
                <a:ea typeface="Montserrat"/>
                <a:cs typeface="Montserrat"/>
                <a:sym typeface="Montserrat"/>
              </a:rPr>
              <a:t> </a:t>
            </a:r>
            <a:endParaRPr sz="30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600" dirty="0">
              <a:solidFill>
                <a:schemeClr val="dk1"/>
              </a:solidFill>
              <a:latin typeface="Montserrat"/>
              <a:ea typeface="Montserrat"/>
              <a:cs typeface="Montserrat"/>
              <a:sym typeface="Montserrat"/>
            </a:endParaRPr>
          </a:p>
        </p:txBody>
      </p:sp>
      <p:pic>
        <p:nvPicPr>
          <p:cNvPr id="1984" name="Shape 1984"/>
          <p:cNvPicPr preferRelativeResize="0"/>
          <p:nvPr/>
        </p:nvPicPr>
        <p:blipFill rotWithShape="1">
          <a:blip r:embed="rId6">
            <a:alphaModFix/>
          </a:blip>
          <a:srcRect/>
          <a:stretch/>
        </p:blipFill>
        <p:spPr>
          <a:xfrm>
            <a:off x="8686800" y="4953000"/>
            <a:ext cx="1447800" cy="1447800"/>
          </a:xfrm>
          <a:prstGeom prst="rect">
            <a:avLst/>
          </a:prstGeom>
          <a:noFill/>
          <a:ln>
            <a:noFill/>
          </a:ln>
        </p:spPr>
      </p:pic>
      <p:pic>
        <p:nvPicPr>
          <p:cNvPr id="1985" name="Shape 1985"/>
          <p:cNvPicPr preferRelativeResize="0"/>
          <p:nvPr/>
        </p:nvPicPr>
        <p:blipFill rotWithShape="1">
          <a:blip r:embed="rId7">
            <a:alphaModFix/>
          </a:blip>
          <a:srcRect l="83339"/>
          <a:stretch/>
        </p:blipFill>
        <p:spPr>
          <a:xfrm>
            <a:off x="10668000" y="-3938"/>
            <a:ext cx="1524000" cy="6869813"/>
          </a:xfrm>
          <a:prstGeom prst="rect">
            <a:avLst/>
          </a:prstGeom>
          <a:noFill/>
          <a:ln>
            <a:noFill/>
          </a:ln>
        </p:spPr>
      </p:pic>
      <p:pic>
        <p:nvPicPr>
          <p:cNvPr id="1986" name="Shape 1986"/>
          <p:cNvPicPr preferRelativeResize="0"/>
          <p:nvPr/>
        </p:nvPicPr>
        <p:blipFill rotWithShape="1">
          <a:blip r:embed="rId7">
            <a:alphaModFix/>
          </a:blip>
          <a:srcRect l="83339"/>
          <a:stretch/>
        </p:blipFill>
        <p:spPr>
          <a:xfrm rot="10800000">
            <a:off x="199" y="3938"/>
            <a:ext cx="1524000" cy="6861937"/>
          </a:xfrm>
          <a:prstGeom prst="rect">
            <a:avLst/>
          </a:prstGeom>
          <a:noFill/>
          <a:ln>
            <a:noFill/>
          </a:ln>
        </p:spPr>
      </p:pic>
      <p:sp>
        <p:nvSpPr>
          <p:cNvPr id="1987" name="Shape 19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40</a:t>
            </a:fld>
            <a:endParaRPr sz="1200">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a:t>
            </a:fld>
            <a:endParaRPr sz="1200">
              <a:solidFill>
                <a:srgbClr val="888888"/>
              </a:solidFill>
              <a:latin typeface="Calibri"/>
              <a:ea typeface="Calibri"/>
              <a:cs typeface="Calibri"/>
              <a:sym typeface="Calibri"/>
            </a:endParaRPr>
          </a:p>
        </p:txBody>
      </p:sp>
      <p:pic>
        <p:nvPicPr>
          <p:cNvPr id="208" name="Shape 208"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209" name="Shape 209"/>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210" name="Shape 210"/>
          <p:cNvSpPr txBox="1"/>
          <p:nvPr/>
        </p:nvSpPr>
        <p:spPr>
          <a:xfrm>
            <a:off x="10711785" y="6480397"/>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sz="1300">
              <a:solidFill>
                <a:srgbClr val="595959"/>
              </a:solidFill>
            </a:endParaRPr>
          </a:p>
        </p:txBody>
      </p:sp>
      <p:sp>
        <p:nvSpPr>
          <p:cNvPr id="211" name="Shape 211"/>
          <p:cNvSpPr txBox="1"/>
          <p:nvPr/>
        </p:nvSpPr>
        <p:spPr>
          <a:xfrm>
            <a:off x="1746503" y="1095383"/>
            <a:ext cx="8959800" cy="569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Only Container Platform that is Multi-Linux, Multi-OS and Multi-Cloud</a:t>
            </a:r>
            <a:endParaRPr sz="2400" b="1">
              <a:solidFill>
                <a:srgbClr val="2F474F"/>
              </a:solidFill>
            </a:endParaRPr>
          </a:p>
        </p:txBody>
      </p:sp>
      <p:sp>
        <p:nvSpPr>
          <p:cNvPr id="212" name="Shape 212"/>
          <p:cNvSpPr txBox="1"/>
          <p:nvPr/>
        </p:nvSpPr>
        <p:spPr>
          <a:xfrm>
            <a:off x="535975" y="5013950"/>
            <a:ext cx="8959800" cy="1475100"/>
          </a:xfrm>
          <a:prstGeom prst="rect">
            <a:avLst/>
          </a:prstGeom>
          <a:solidFill>
            <a:srgbClr val="212121"/>
          </a:solidFill>
          <a:ln>
            <a:noFill/>
          </a:ln>
        </p:spPr>
        <p:txBody>
          <a:bodyPr spcFirstLastPara="1" wrap="square" lIns="91425" tIns="91425" rIns="91425" bIns="91425" anchor="ctr" anchorCtr="0">
            <a:noAutofit/>
          </a:bodyPr>
          <a:lstStyle/>
          <a:p>
            <a:pPr marL="0" lvl="0" indent="0" rtl="0">
              <a:spcBef>
                <a:spcPts val="0"/>
              </a:spcBef>
              <a:spcAft>
                <a:spcPts val="667"/>
              </a:spcAft>
              <a:buNone/>
            </a:pPr>
            <a:r>
              <a:rPr lang="en-US" sz="2267" i="1">
                <a:solidFill>
                  <a:srgbClr val="FFFFFF"/>
                </a:solidFill>
              </a:rPr>
              <a:t>Docker Enterprise Edition is certified to run on CentOS, RHEL, Ubuntu, SUSE, Oracle Linux and Windows Server and can be deployed into all major public clouds while maintaining the same operating experience</a:t>
            </a:r>
            <a:endParaRPr sz="2267">
              <a:solidFill>
                <a:srgbClr val="FFFFFF"/>
              </a:solidFill>
            </a:endParaRPr>
          </a:p>
        </p:txBody>
      </p:sp>
      <p:sp>
        <p:nvSpPr>
          <p:cNvPr id="213" name="Shape 213"/>
          <p:cNvSpPr txBox="1"/>
          <p:nvPr/>
        </p:nvSpPr>
        <p:spPr>
          <a:xfrm>
            <a:off x="3248335" y="2166888"/>
            <a:ext cx="2117400" cy="958500"/>
          </a:xfrm>
          <a:prstGeom prst="rect">
            <a:avLst/>
          </a:prstGeom>
          <a:noFill/>
          <a:ln>
            <a:noFill/>
          </a:ln>
        </p:spPr>
        <p:txBody>
          <a:bodyPr spcFirstLastPara="1" wrap="square" lIns="68550" tIns="68550" rIns="68550" bIns="68550" anchor="t" anchorCtr="0">
            <a:noAutofit/>
          </a:bodyPr>
          <a:lstStyle/>
          <a:p>
            <a:pPr marL="0" marR="0" lvl="0" indent="0" algn="l" rtl="0">
              <a:lnSpc>
                <a:spcPct val="100000"/>
              </a:lnSpc>
              <a:spcBef>
                <a:spcPts val="0"/>
              </a:spcBef>
              <a:spcAft>
                <a:spcPts val="1200"/>
              </a:spcAft>
              <a:buClr>
                <a:srgbClr val="000000"/>
              </a:buClr>
              <a:buSzPts val="2000"/>
              <a:buFont typeface="Arial"/>
              <a:buNone/>
            </a:pPr>
            <a:r>
              <a:rPr lang="en-US" sz="2000" b="0" i="0" u="none" strike="noStrike" cap="none" dirty="0">
                <a:solidFill>
                  <a:srgbClr val="2F474F"/>
                </a:solidFill>
                <a:latin typeface="Calibri"/>
                <a:ea typeface="Calibri"/>
                <a:cs typeface="Calibri"/>
                <a:sym typeface="Calibri"/>
              </a:rPr>
              <a:t>companies with 1,000+ employees have multiple clouds</a:t>
            </a:r>
            <a:endParaRPr sz="2000" b="0" i="0" u="none" strike="noStrike" cap="none" dirty="0">
              <a:solidFill>
                <a:srgbClr val="2F474F"/>
              </a:solidFill>
              <a:latin typeface="Calibri"/>
              <a:ea typeface="Calibri"/>
              <a:cs typeface="Calibri"/>
              <a:sym typeface="Calibri"/>
            </a:endParaRPr>
          </a:p>
        </p:txBody>
      </p:sp>
      <p:grpSp>
        <p:nvGrpSpPr>
          <p:cNvPr id="214" name="Shape 214"/>
          <p:cNvGrpSpPr/>
          <p:nvPr/>
        </p:nvGrpSpPr>
        <p:grpSpPr>
          <a:xfrm>
            <a:off x="592747" y="3179676"/>
            <a:ext cx="2816373" cy="1050639"/>
            <a:chOff x="6854650" y="1189530"/>
            <a:chExt cx="3053309" cy="1092595"/>
          </a:xfrm>
        </p:grpSpPr>
        <p:sp>
          <p:nvSpPr>
            <p:cNvPr id="215" name="Shape 215"/>
            <p:cNvSpPr/>
            <p:nvPr/>
          </p:nvSpPr>
          <p:spPr>
            <a:xfrm>
              <a:off x="6854650" y="1189530"/>
              <a:ext cx="1314600" cy="775500"/>
            </a:xfrm>
            <a:custGeom>
              <a:avLst/>
              <a:gdLst/>
              <a:ahLst/>
              <a:cxnLst/>
              <a:rect l="0" t="0" r="0" b="0"/>
              <a:pathLst>
                <a:path w="120000" h="120000" extrusionOk="0">
                  <a:moveTo>
                    <a:pt x="96061" y="120000"/>
                  </a:moveTo>
                  <a:cubicBezTo>
                    <a:pt x="26700" y="120000"/>
                    <a:pt x="26700" y="120000"/>
                    <a:pt x="26700" y="120000"/>
                  </a:cubicBezTo>
                  <a:cubicBezTo>
                    <a:pt x="11969" y="120000"/>
                    <a:pt x="0" y="99652"/>
                    <a:pt x="0" y="74608"/>
                  </a:cubicBezTo>
                  <a:cubicBezTo>
                    <a:pt x="0" y="49043"/>
                    <a:pt x="11969" y="28695"/>
                    <a:pt x="26700" y="28695"/>
                  </a:cubicBezTo>
                  <a:cubicBezTo>
                    <a:pt x="28235" y="28695"/>
                    <a:pt x="29462" y="28695"/>
                    <a:pt x="30997" y="29217"/>
                  </a:cubicBezTo>
                  <a:cubicBezTo>
                    <a:pt x="34066" y="12000"/>
                    <a:pt x="43273" y="0"/>
                    <a:pt x="54015" y="0"/>
                  </a:cubicBezTo>
                  <a:cubicBezTo>
                    <a:pt x="64450" y="0"/>
                    <a:pt x="73657" y="11478"/>
                    <a:pt x="77033" y="28173"/>
                  </a:cubicBezTo>
                  <a:cubicBezTo>
                    <a:pt x="78874" y="27130"/>
                    <a:pt x="81023" y="26608"/>
                    <a:pt x="82864" y="26608"/>
                  </a:cubicBezTo>
                  <a:cubicBezTo>
                    <a:pt x="87774" y="26608"/>
                    <a:pt x="92071" y="30260"/>
                    <a:pt x="95140" y="36000"/>
                  </a:cubicBezTo>
                  <a:cubicBezTo>
                    <a:pt x="97902" y="41217"/>
                    <a:pt x="99130" y="48000"/>
                    <a:pt x="99437" y="55304"/>
                  </a:cubicBezTo>
                  <a:cubicBezTo>
                    <a:pt x="105575" y="54782"/>
                    <a:pt x="111406" y="58956"/>
                    <a:pt x="115089" y="66782"/>
                  </a:cubicBezTo>
                  <a:cubicBezTo>
                    <a:pt x="118465" y="73565"/>
                    <a:pt x="120000" y="82434"/>
                    <a:pt x="119079" y="91826"/>
                  </a:cubicBezTo>
                  <a:cubicBezTo>
                    <a:pt x="117544" y="110086"/>
                    <a:pt x="108951" y="120000"/>
                    <a:pt x="96061" y="120000"/>
                  </a:cubicBezTo>
                  <a:close/>
                  <a:moveTo>
                    <a:pt x="26700" y="37565"/>
                  </a:moveTo>
                  <a:cubicBezTo>
                    <a:pt x="14731" y="37565"/>
                    <a:pt x="5217" y="54260"/>
                    <a:pt x="5217" y="74608"/>
                  </a:cubicBezTo>
                  <a:cubicBezTo>
                    <a:pt x="5217" y="94956"/>
                    <a:pt x="14731" y="111130"/>
                    <a:pt x="26700" y="111130"/>
                  </a:cubicBezTo>
                  <a:cubicBezTo>
                    <a:pt x="96061" y="111130"/>
                    <a:pt x="96061" y="111130"/>
                    <a:pt x="96061" y="111130"/>
                  </a:cubicBezTo>
                  <a:cubicBezTo>
                    <a:pt x="106496" y="111130"/>
                    <a:pt x="112634" y="104347"/>
                    <a:pt x="113861" y="90260"/>
                  </a:cubicBezTo>
                  <a:cubicBezTo>
                    <a:pt x="114475" y="83478"/>
                    <a:pt x="113554" y="77217"/>
                    <a:pt x="111099" y="72521"/>
                  </a:cubicBezTo>
                  <a:cubicBezTo>
                    <a:pt x="108644" y="67304"/>
                    <a:pt x="104347" y="64173"/>
                    <a:pt x="100051" y="64173"/>
                  </a:cubicBezTo>
                  <a:cubicBezTo>
                    <a:pt x="98823" y="64173"/>
                    <a:pt x="97902" y="64173"/>
                    <a:pt x="96982" y="64695"/>
                  </a:cubicBezTo>
                  <a:cubicBezTo>
                    <a:pt x="93299" y="65739"/>
                    <a:pt x="93299" y="65739"/>
                    <a:pt x="93299" y="65739"/>
                  </a:cubicBezTo>
                  <a:cubicBezTo>
                    <a:pt x="93913" y="59478"/>
                    <a:pt x="93913" y="59478"/>
                    <a:pt x="93913" y="59478"/>
                  </a:cubicBezTo>
                  <a:cubicBezTo>
                    <a:pt x="94526" y="53217"/>
                    <a:pt x="93606" y="46434"/>
                    <a:pt x="91150" y="41739"/>
                  </a:cubicBezTo>
                  <a:cubicBezTo>
                    <a:pt x="89923" y="39130"/>
                    <a:pt x="87161" y="35478"/>
                    <a:pt x="82864" y="35478"/>
                  </a:cubicBezTo>
                  <a:cubicBezTo>
                    <a:pt x="80716" y="35478"/>
                    <a:pt x="78567" y="36521"/>
                    <a:pt x="76112" y="38086"/>
                  </a:cubicBezTo>
                  <a:cubicBezTo>
                    <a:pt x="73350" y="39652"/>
                    <a:pt x="73350" y="39652"/>
                    <a:pt x="73350" y="39652"/>
                  </a:cubicBezTo>
                  <a:cubicBezTo>
                    <a:pt x="72736" y="34434"/>
                    <a:pt x="72736" y="34434"/>
                    <a:pt x="72736" y="34434"/>
                  </a:cubicBezTo>
                  <a:cubicBezTo>
                    <a:pt x="70895" y="19826"/>
                    <a:pt x="62915" y="8869"/>
                    <a:pt x="54015" y="8869"/>
                  </a:cubicBezTo>
                  <a:cubicBezTo>
                    <a:pt x="45115" y="8869"/>
                    <a:pt x="37135" y="19826"/>
                    <a:pt x="35601" y="34956"/>
                  </a:cubicBezTo>
                  <a:cubicBezTo>
                    <a:pt x="34987" y="39652"/>
                    <a:pt x="34987" y="39652"/>
                    <a:pt x="34987" y="39652"/>
                  </a:cubicBezTo>
                  <a:cubicBezTo>
                    <a:pt x="32225" y="38608"/>
                    <a:pt x="32225" y="38608"/>
                    <a:pt x="32225" y="38608"/>
                  </a:cubicBezTo>
                  <a:cubicBezTo>
                    <a:pt x="30383" y="38086"/>
                    <a:pt x="28542" y="37565"/>
                    <a:pt x="26700" y="37565"/>
                  </a:cubicBezTo>
                  <a:close/>
                </a:path>
              </a:pathLst>
            </a:custGeom>
            <a:solidFill>
              <a:srgbClr val="005D7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sp>
          <p:nvSpPr>
            <p:cNvPr id="216" name="Shape 216"/>
            <p:cNvSpPr/>
            <p:nvPr/>
          </p:nvSpPr>
          <p:spPr>
            <a:xfrm>
              <a:off x="8593359" y="1203155"/>
              <a:ext cx="1314600" cy="775500"/>
            </a:xfrm>
            <a:custGeom>
              <a:avLst/>
              <a:gdLst/>
              <a:ahLst/>
              <a:cxnLst/>
              <a:rect l="0" t="0" r="0" b="0"/>
              <a:pathLst>
                <a:path w="120000" h="120000" extrusionOk="0">
                  <a:moveTo>
                    <a:pt x="96061" y="120000"/>
                  </a:moveTo>
                  <a:cubicBezTo>
                    <a:pt x="26700" y="120000"/>
                    <a:pt x="26700" y="120000"/>
                    <a:pt x="26700" y="120000"/>
                  </a:cubicBezTo>
                  <a:cubicBezTo>
                    <a:pt x="11969" y="120000"/>
                    <a:pt x="0" y="99652"/>
                    <a:pt x="0" y="74608"/>
                  </a:cubicBezTo>
                  <a:cubicBezTo>
                    <a:pt x="0" y="49043"/>
                    <a:pt x="11969" y="28695"/>
                    <a:pt x="26700" y="28695"/>
                  </a:cubicBezTo>
                  <a:cubicBezTo>
                    <a:pt x="28235" y="28695"/>
                    <a:pt x="29462" y="28695"/>
                    <a:pt x="30997" y="29217"/>
                  </a:cubicBezTo>
                  <a:cubicBezTo>
                    <a:pt x="34066" y="12000"/>
                    <a:pt x="43273" y="0"/>
                    <a:pt x="54015" y="0"/>
                  </a:cubicBezTo>
                  <a:cubicBezTo>
                    <a:pt x="64450" y="0"/>
                    <a:pt x="73657" y="11478"/>
                    <a:pt x="77033" y="28173"/>
                  </a:cubicBezTo>
                  <a:cubicBezTo>
                    <a:pt x="78874" y="27130"/>
                    <a:pt x="81023" y="26608"/>
                    <a:pt x="82864" y="26608"/>
                  </a:cubicBezTo>
                  <a:cubicBezTo>
                    <a:pt x="87774" y="26608"/>
                    <a:pt x="92071" y="30260"/>
                    <a:pt x="95140" y="36000"/>
                  </a:cubicBezTo>
                  <a:cubicBezTo>
                    <a:pt x="97902" y="41217"/>
                    <a:pt x="99130" y="48000"/>
                    <a:pt x="99437" y="55304"/>
                  </a:cubicBezTo>
                  <a:cubicBezTo>
                    <a:pt x="105575" y="54782"/>
                    <a:pt x="111406" y="58956"/>
                    <a:pt x="115089" y="66782"/>
                  </a:cubicBezTo>
                  <a:cubicBezTo>
                    <a:pt x="118465" y="73565"/>
                    <a:pt x="120000" y="82434"/>
                    <a:pt x="119079" y="91826"/>
                  </a:cubicBezTo>
                  <a:cubicBezTo>
                    <a:pt x="117544" y="110086"/>
                    <a:pt x="108951" y="120000"/>
                    <a:pt x="96061" y="120000"/>
                  </a:cubicBezTo>
                  <a:close/>
                  <a:moveTo>
                    <a:pt x="26700" y="37565"/>
                  </a:moveTo>
                  <a:cubicBezTo>
                    <a:pt x="14731" y="37565"/>
                    <a:pt x="5217" y="54260"/>
                    <a:pt x="5217" y="74608"/>
                  </a:cubicBezTo>
                  <a:cubicBezTo>
                    <a:pt x="5217" y="94956"/>
                    <a:pt x="14731" y="111130"/>
                    <a:pt x="26700" y="111130"/>
                  </a:cubicBezTo>
                  <a:cubicBezTo>
                    <a:pt x="96061" y="111130"/>
                    <a:pt x="96061" y="111130"/>
                    <a:pt x="96061" y="111130"/>
                  </a:cubicBezTo>
                  <a:cubicBezTo>
                    <a:pt x="106496" y="111130"/>
                    <a:pt x="112634" y="104347"/>
                    <a:pt x="113861" y="90260"/>
                  </a:cubicBezTo>
                  <a:cubicBezTo>
                    <a:pt x="114475" y="83478"/>
                    <a:pt x="113554" y="77217"/>
                    <a:pt x="111099" y="72521"/>
                  </a:cubicBezTo>
                  <a:cubicBezTo>
                    <a:pt x="108644" y="67304"/>
                    <a:pt x="104347" y="64173"/>
                    <a:pt x="100051" y="64173"/>
                  </a:cubicBezTo>
                  <a:cubicBezTo>
                    <a:pt x="98823" y="64173"/>
                    <a:pt x="97902" y="64173"/>
                    <a:pt x="96982" y="64695"/>
                  </a:cubicBezTo>
                  <a:cubicBezTo>
                    <a:pt x="93299" y="65739"/>
                    <a:pt x="93299" y="65739"/>
                    <a:pt x="93299" y="65739"/>
                  </a:cubicBezTo>
                  <a:cubicBezTo>
                    <a:pt x="93913" y="59478"/>
                    <a:pt x="93913" y="59478"/>
                    <a:pt x="93913" y="59478"/>
                  </a:cubicBezTo>
                  <a:cubicBezTo>
                    <a:pt x="94526" y="53217"/>
                    <a:pt x="93606" y="46434"/>
                    <a:pt x="91150" y="41739"/>
                  </a:cubicBezTo>
                  <a:cubicBezTo>
                    <a:pt x="89923" y="39130"/>
                    <a:pt x="87161" y="35478"/>
                    <a:pt x="82864" y="35478"/>
                  </a:cubicBezTo>
                  <a:cubicBezTo>
                    <a:pt x="80716" y="35478"/>
                    <a:pt x="78567" y="36521"/>
                    <a:pt x="76112" y="38086"/>
                  </a:cubicBezTo>
                  <a:cubicBezTo>
                    <a:pt x="73350" y="39652"/>
                    <a:pt x="73350" y="39652"/>
                    <a:pt x="73350" y="39652"/>
                  </a:cubicBezTo>
                  <a:cubicBezTo>
                    <a:pt x="72736" y="34434"/>
                    <a:pt x="72736" y="34434"/>
                    <a:pt x="72736" y="34434"/>
                  </a:cubicBezTo>
                  <a:cubicBezTo>
                    <a:pt x="70895" y="19826"/>
                    <a:pt x="62915" y="8869"/>
                    <a:pt x="54015" y="8869"/>
                  </a:cubicBezTo>
                  <a:cubicBezTo>
                    <a:pt x="45115" y="8869"/>
                    <a:pt x="37135" y="19826"/>
                    <a:pt x="35601" y="34956"/>
                  </a:cubicBezTo>
                  <a:cubicBezTo>
                    <a:pt x="34987" y="39652"/>
                    <a:pt x="34987" y="39652"/>
                    <a:pt x="34987" y="39652"/>
                  </a:cubicBezTo>
                  <a:cubicBezTo>
                    <a:pt x="32225" y="38608"/>
                    <a:pt x="32225" y="38608"/>
                    <a:pt x="32225" y="38608"/>
                  </a:cubicBezTo>
                  <a:cubicBezTo>
                    <a:pt x="30383" y="38086"/>
                    <a:pt x="28542" y="37565"/>
                    <a:pt x="26700" y="37565"/>
                  </a:cubicBezTo>
                  <a:close/>
                </a:path>
              </a:pathLst>
            </a:custGeom>
            <a:solidFill>
              <a:srgbClr val="005D7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pic>
          <p:nvPicPr>
            <p:cNvPr id="217" name="Shape 217"/>
            <p:cNvPicPr preferRelativeResize="0"/>
            <p:nvPr/>
          </p:nvPicPr>
          <p:blipFill rotWithShape="1">
            <a:blip r:embed="rId4">
              <a:alphaModFix/>
            </a:blip>
            <a:srcRect/>
            <a:stretch/>
          </p:blipFill>
          <p:spPr>
            <a:xfrm>
              <a:off x="8760838" y="1567345"/>
              <a:ext cx="730800" cy="226500"/>
            </a:xfrm>
            <a:prstGeom prst="rect">
              <a:avLst/>
            </a:prstGeom>
            <a:noFill/>
            <a:ln>
              <a:noFill/>
            </a:ln>
          </p:spPr>
        </p:pic>
        <p:pic>
          <p:nvPicPr>
            <p:cNvPr id="218" name="Shape 218"/>
            <p:cNvPicPr preferRelativeResize="0"/>
            <p:nvPr/>
          </p:nvPicPr>
          <p:blipFill rotWithShape="1">
            <a:blip r:embed="rId5">
              <a:alphaModFix/>
            </a:blip>
            <a:srcRect/>
            <a:stretch/>
          </p:blipFill>
          <p:spPr>
            <a:xfrm>
              <a:off x="7134150" y="1469536"/>
              <a:ext cx="664800" cy="410700"/>
            </a:xfrm>
            <a:prstGeom prst="rect">
              <a:avLst/>
            </a:prstGeom>
            <a:noFill/>
            <a:ln>
              <a:noFill/>
            </a:ln>
          </p:spPr>
        </p:pic>
        <p:sp>
          <p:nvSpPr>
            <p:cNvPr id="219" name="Shape 219"/>
            <p:cNvSpPr/>
            <p:nvPr/>
          </p:nvSpPr>
          <p:spPr>
            <a:xfrm>
              <a:off x="7674267" y="1531414"/>
              <a:ext cx="1248900" cy="719100"/>
            </a:xfrm>
            <a:custGeom>
              <a:avLst/>
              <a:gdLst/>
              <a:ahLst/>
              <a:cxnLst/>
              <a:rect l="0" t="0" r="0" b="0"/>
              <a:pathLst>
                <a:path w="120000" h="120000" extrusionOk="0">
                  <a:moveTo>
                    <a:pt x="55141" y="0"/>
                  </a:moveTo>
                  <a:cubicBezTo>
                    <a:pt x="64990" y="0"/>
                    <a:pt x="73441" y="10400"/>
                    <a:pt x="77050" y="25222"/>
                  </a:cubicBezTo>
                  <a:lnTo>
                    <a:pt x="78120" y="31207"/>
                  </a:lnTo>
                  <a:lnTo>
                    <a:pt x="79428" y="29675"/>
                  </a:lnTo>
                  <a:cubicBezTo>
                    <a:pt x="81066" y="28472"/>
                    <a:pt x="82867" y="27806"/>
                    <a:pt x="84758" y="27806"/>
                  </a:cubicBezTo>
                  <a:cubicBezTo>
                    <a:pt x="92321" y="27806"/>
                    <a:pt x="98451" y="38454"/>
                    <a:pt x="98451" y="51588"/>
                  </a:cubicBezTo>
                  <a:lnTo>
                    <a:pt x="97411" y="60536"/>
                  </a:lnTo>
                  <a:lnTo>
                    <a:pt x="102379" y="58794"/>
                  </a:lnTo>
                  <a:cubicBezTo>
                    <a:pt x="112110" y="58794"/>
                    <a:pt x="120000" y="72495"/>
                    <a:pt x="120000" y="89397"/>
                  </a:cubicBezTo>
                  <a:cubicBezTo>
                    <a:pt x="120000" y="106298"/>
                    <a:pt x="112110" y="120000"/>
                    <a:pt x="102379" y="120000"/>
                  </a:cubicBezTo>
                  <a:cubicBezTo>
                    <a:pt x="92647" y="120000"/>
                    <a:pt x="84758" y="106298"/>
                    <a:pt x="84758" y="89397"/>
                  </a:cubicBezTo>
                  <a:cubicBezTo>
                    <a:pt x="84758" y="85171"/>
                    <a:pt x="85251" y="81146"/>
                    <a:pt x="86143" y="77485"/>
                  </a:cubicBezTo>
                  <a:lnTo>
                    <a:pt x="87311" y="74475"/>
                  </a:lnTo>
                  <a:lnTo>
                    <a:pt x="84758" y="75370"/>
                  </a:lnTo>
                  <a:cubicBezTo>
                    <a:pt x="80977" y="75370"/>
                    <a:pt x="77553" y="72708"/>
                    <a:pt x="75075" y="68404"/>
                  </a:cubicBezTo>
                  <a:lnTo>
                    <a:pt x="73921" y="65431"/>
                  </a:lnTo>
                  <a:lnTo>
                    <a:pt x="71954" y="70498"/>
                  </a:lnTo>
                  <a:cubicBezTo>
                    <a:pt x="67651" y="77971"/>
                    <a:pt x="61707" y="82593"/>
                    <a:pt x="55141" y="82593"/>
                  </a:cubicBezTo>
                  <a:cubicBezTo>
                    <a:pt x="53499" y="82593"/>
                    <a:pt x="51896" y="82304"/>
                    <a:pt x="50348" y="81754"/>
                  </a:cubicBezTo>
                  <a:lnTo>
                    <a:pt x="47023" y="79961"/>
                  </a:lnTo>
                  <a:lnTo>
                    <a:pt x="45688" y="91444"/>
                  </a:lnTo>
                  <a:cubicBezTo>
                    <a:pt x="42078" y="106266"/>
                    <a:pt x="33627" y="116667"/>
                    <a:pt x="23778" y="116667"/>
                  </a:cubicBezTo>
                  <a:cubicBezTo>
                    <a:pt x="10645" y="116667"/>
                    <a:pt x="0" y="98177"/>
                    <a:pt x="0" y="75370"/>
                  </a:cubicBezTo>
                  <a:cubicBezTo>
                    <a:pt x="0" y="52562"/>
                    <a:pt x="10645" y="34073"/>
                    <a:pt x="23778" y="34073"/>
                  </a:cubicBezTo>
                  <a:cubicBezTo>
                    <a:pt x="25419" y="34073"/>
                    <a:pt x="27022" y="34362"/>
                    <a:pt x="28570" y="34912"/>
                  </a:cubicBezTo>
                  <a:lnTo>
                    <a:pt x="31896" y="36705"/>
                  </a:lnTo>
                  <a:lnTo>
                    <a:pt x="33231" y="25222"/>
                  </a:lnTo>
                  <a:cubicBezTo>
                    <a:pt x="36841" y="10400"/>
                    <a:pt x="45291" y="0"/>
                    <a:pt x="5514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endParaRPr sz="1467" b="0" i="0" u="none" strike="noStrike" cap="none">
                <a:solidFill>
                  <a:srgbClr val="0095E5"/>
                </a:solidFill>
                <a:latin typeface="Arial"/>
                <a:ea typeface="Arial"/>
                <a:cs typeface="Arial"/>
                <a:sym typeface="Arial"/>
              </a:endParaRPr>
            </a:p>
          </p:txBody>
        </p:sp>
        <p:sp>
          <p:nvSpPr>
            <p:cNvPr id="220" name="Shape 220"/>
            <p:cNvSpPr/>
            <p:nvPr/>
          </p:nvSpPr>
          <p:spPr>
            <a:xfrm>
              <a:off x="7648239" y="1506625"/>
              <a:ext cx="1314600" cy="775500"/>
            </a:xfrm>
            <a:custGeom>
              <a:avLst/>
              <a:gdLst/>
              <a:ahLst/>
              <a:cxnLst/>
              <a:rect l="0" t="0" r="0" b="0"/>
              <a:pathLst>
                <a:path w="120000" h="120000" extrusionOk="0">
                  <a:moveTo>
                    <a:pt x="96061" y="120000"/>
                  </a:moveTo>
                  <a:cubicBezTo>
                    <a:pt x="26700" y="120000"/>
                    <a:pt x="26700" y="120000"/>
                    <a:pt x="26700" y="120000"/>
                  </a:cubicBezTo>
                  <a:cubicBezTo>
                    <a:pt x="11969" y="120000"/>
                    <a:pt x="0" y="99652"/>
                    <a:pt x="0" y="74608"/>
                  </a:cubicBezTo>
                  <a:cubicBezTo>
                    <a:pt x="0" y="49043"/>
                    <a:pt x="11969" y="28695"/>
                    <a:pt x="26700" y="28695"/>
                  </a:cubicBezTo>
                  <a:cubicBezTo>
                    <a:pt x="28235" y="28695"/>
                    <a:pt x="29462" y="28695"/>
                    <a:pt x="30997" y="29217"/>
                  </a:cubicBezTo>
                  <a:cubicBezTo>
                    <a:pt x="34066" y="12000"/>
                    <a:pt x="43273" y="0"/>
                    <a:pt x="54015" y="0"/>
                  </a:cubicBezTo>
                  <a:cubicBezTo>
                    <a:pt x="64450" y="0"/>
                    <a:pt x="73657" y="11478"/>
                    <a:pt x="77033" y="28173"/>
                  </a:cubicBezTo>
                  <a:cubicBezTo>
                    <a:pt x="78874" y="27130"/>
                    <a:pt x="81023" y="26608"/>
                    <a:pt x="82864" y="26608"/>
                  </a:cubicBezTo>
                  <a:cubicBezTo>
                    <a:pt x="87774" y="26608"/>
                    <a:pt x="92071" y="30260"/>
                    <a:pt x="95140" y="36000"/>
                  </a:cubicBezTo>
                  <a:cubicBezTo>
                    <a:pt x="97902" y="41217"/>
                    <a:pt x="99130" y="48000"/>
                    <a:pt x="99437" y="55304"/>
                  </a:cubicBezTo>
                  <a:cubicBezTo>
                    <a:pt x="105575" y="54782"/>
                    <a:pt x="111406" y="58956"/>
                    <a:pt x="115089" y="66782"/>
                  </a:cubicBezTo>
                  <a:cubicBezTo>
                    <a:pt x="118465" y="73565"/>
                    <a:pt x="120000" y="82434"/>
                    <a:pt x="119079" y="91826"/>
                  </a:cubicBezTo>
                  <a:cubicBezTo>
                    <a:pt x="117544" y="110086"/>
                    <a:pt x="108951" y="120000"/>
                    <a:pt x="96061" y="120000"/>
                  </a:cubicBezTo>
                  <a:close/>
                  <a:moveTo>
                    <a:pt x="26700" y="37565"/>
                  </a:moveTo>
                  <a:cubicBezTo>
                    <a:pt x="14731" y="37565"/>
                    <a:pt x="5217" y="54260"/>
                    <a:pt x="5217" y="74608"/>
                  </a:cubicBezTo>
                  <a:cubicBezTo>
                    <a:pt x="5217" y="94956"/>
                    <a:pt x="14731" y="111130"/>
                    <a:pt x="26700" y="111130"/>
                  </a:cubicBezTo>
                  <a:cubicBezTo>
                    <a:pt x="96061" y="111130"/>
                    <a:pt x="96061" y="111130"/>
                    <a:pt x="96061" y="111130"/>
                  </a:cubicBezTo>
                  <a:cubicBezTo>
                    <a:pt x="106496" y="111130"/>
                    <a:pt x="112634" y="104347"/>
                    <a:pt x="113861" y="90260"/>
                  </a:cubicBezTo>
                  <a:cubicBezTo>
                    <a:pt x="114475" y="83478"/>
                    <a:pt x="113554" y="77217"/>
                    <a:pt x="111099" y="72521"/>
                  </a:cubicBezTo>
                  <a:cubicBezTo>
                    <a:pt x="108644" y="67304"/>
                    <a:pt x="104347" y="64173"/>
                    <a:pt x="100051" y="64173"/>
                  </a:cubicBezTo>
                  <a:cubicBezTo>
                    <a:pt x="98823" y="64173"/>
                    <a:pt x="97902" y="64173"/>
                    <a:pt x="96982" y="64695"/>
                  </a:cubicBezTo>
                  <a:cubicBezTo>
                    <a:pt x="93299" y="65739"/>
                    <a:pt x="93299" y="65739"/>
                    <a:pt x="93299" y="65739"/>
                  </a:cubicBezTo>
                  <a:cubicBezTo>
                    <a:pt x="93913" y="59478"/>
                    <a:pt x="93913" y="59478"/>
                    <a:pt x="93913" y="59478"/>
                  </a:cubicBezTo>
                  <a:cubicBezTo>
                    <a:pt x="94526" y="53217"/>
                    <a:pt x="93606" y="46434"/>
                    <a:pt x="91150" y="41739"/>
                  </a:cubicBezTo>
                  <a:cubicBezTo>
                    <a:pt x="89923" y="39130"/>
                    <a:pt x="87161" y="35478"/>
                    <a:pt x="82864" y="35478"/>
                  </a:cubicBezTo>
                  <a:cubicBezTo>
                    <a:pt x="80716" y="35478"/>
                    <a:pt x="78567" y="36521"/>
                    <a:pt x="76112" y="38086"/>
                  </a:cubicBezTo>
                  <a:cubicBezTo>
                    <a:pt x="73350" y="39652"/>
                    <a:pt x="73350" y="39652"/>
                    <a:pt x="73350" y="39652"/>
                  </a:cubicBezTo>
                  <a:cubicBezTo>
                    <a:pt x="72736" y="34434"/>
                    <a:pt x="72736" y="34434"/>
                    <a:pt x="72736" y="34434"/>
                  </a:cubicBezTo>
                  <a:cubicBezTo>
                    <a:pt x="70895" y="19826"/>
                    <a:pt x="62915" y="8869"/>
                    <a:pt x="54015" y="8869"/>
                  </a:cubicBezTo>
                  <a:cubicBezTo>
                    <a:pt x="45115" y="8869"/>
                    <a:pt x="37135" y="19826"/>
                    <a:pt x="35601" y="34956"/>
                  </a:cubicBezTo>
                  <a:cubicBezTo>
                    <a:pt x="34987" y="39652"/>
                    <a:pt x="34987" y="39652"/>
                    <a:pt x="34987" y="39652"/>
                  </a:cubicBezTo>
                  <a:cubicBezTo>
                    <a:pt x="32225" y="38608"/>
                    <a:pt x="32225" y="38608"/>
                    <a:pt x="32225" y="38608"/>
                  </a:cubicBezTo>
                  <a:cubicBezTo>
                    <a:pt x="30383" y="38086"/>
                    <a:pt x="28542" y="37565"/>
                    <a:pt x="26700" y="37565"/>
                  </a:cubicBezTo>
                  <a:close/>
                </a:path>
              </a:pathLst>
            </a:custGeom>
            <a:solidFill>
              <a:srgbClr val="005D7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endParaRPr sz="1467" b="0" i="0" u="none" strike="noStrike" cap="none">
                <a:solidFill>
                  <a:srgbClr val="000000"/>
                </a:solidFill>
                <a:latin typeface="Arial"/>
                <a:ea typeface="Arial"/>
                <a:cs typeface="Arial"/>
                <a:sym typeface="Arial"/>
              </a:endParaRPr>
            </a:p>
          </p:txBody>
        </p:sp>
        <p:pic>
          <p:nvPicPr>
            <p:cNvPr id="221" name="Shape 221"/>
            <p:cNvPicPr preferRelativeResize="0"/>
            <p:nvPr/>
          </p:nvPicPr>
          <p:blipFill rotWithShape="1">
            <a:blip r:embed="rId6">
              <a:alphaModFix/>
            </a:blip>
            <a:srcRect/>
            <a:stretch/>
          </p:blipFill>
          <p:spPr>
            <a:xfrm>
              <a:off x="7882662" y="1822143"/>
              <a:ext cx="730800" cy="274800"/>
            </a:xfrm>
            <a:prstGeom prst="rect">
              <a:avLst/>
            </a:prstGeom>
            <a:noFill/>
            <a:ln>
              <a:noFill/>
            </a:ln>
          </p:spPr>
        </p:pic>
      </p:grpSp>
      <p:sp>
        <p:nvSpPr>
          <p:cNvPr id="222" name="Shape 222"/>
          <p:cNvSpPr txBox="1"/>
          <p:nvPr/>
        </p:nvSpPr>
        <p:spPr>
          <a:xfrm>
            <a:off x="1041601" y="2221206"/>
            <a:ext cx="1632000" cy="95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1" i="0" u="none" strike="noStrike" cap="none">
                <a:solidFill>
                  <a:srgbClr val="78909C"/>
                </a:solidFill>
                <a:latin typeface="Calibri"/>
                <a:ea typeface="Calibri"/>
                <a:cs typeface="Calibri"/>
                <a:sym typeface="Calibri"/>
              </a:rPr>
              <a:t>81%</a:t>
            </a:r>
            <a:endParaRPr sz="6000" b="1" i="0" u="none" strike="noStrike" cap="none">
              <a:solidFill>
                <a:srgbClr val="78909C"/>
              </a:solidFill>
              <a:latin typeface="Calibri"/>
              <a:ea typeface="Calibri"/>
              <a:cs typeface="Calibri"/>
              <a:sym typeface="Calibri"/>
            </a:endParaRPr>
          </a:p>
        </p:txBody>
      </p:sp>
      <p:sp>
        <p:nvSpPr>
          <p:cNvPr id="223" name="Shape 223"/>
          <p:cNvSpPr txBox="1"/>
          <p:nvPr/>
        </p:nvSpPr>
        <p:spPr>
          <a:xfrm>
            <a:off x="280000" y="959575"/>
            <a:ext cx="1323600" cy="7140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Calibri"/>
                <a:ea typeface="Calibri"/>
                <a:cs typeface="Calibri"/>
                <a:sym typeface="Calibri"/>
              </a:rPr>
              <a:t>CHOICE</a:t>
            </a:r>
            <a:endParaRPr sz="2000" b="0" i="0" u="none" strike="noStrike" cap="none">
              <a:solidFill>
                <a:srgbClr val="FFFFFF"/>
              </a:solidFill>
              <a:latin typeface="Calibri"/>
              <a:ea typeface="Calibri"/>
              <a:cs typeface="Calibri"/>
              <a:sym typeface="Calibri"/>
            </a:endParaRPr>
          </a:p>
        </p:txBody>
      </p:sp>
      <p:pic>
        <p:nvPicPr>
          <p:cNvPr id="224" name="Shape 224"/>
          <p:cNvPicPr preferRelativeResize="0"/>
          <p:nvPr/>
        </p:nvPicPr>
        <p:blipFill rotWithShape="1">
          <a:blip r:embed="rId7">
            <a:alphaModFix/>
          </a:blip>
          <a:srcRect/>
          <a:stretch/>
        </p:blipFill>
        <p:spPr>
          <a:xfrm>
            <a:off x="5895990" y="1852989"/>
            <a:ext cx="3666307" cy="2281287"/>
          </a:xfrm>
          <a:prstGeom prst="rect">
            <a:avLst/>
          </a:prstGeom>
          <a:noFill/>
          <a:ln>
            <a:noFill/>
          </a:ln>
        </p:spPr>
      </p:pic>
      <p:sp>
        <p:nvSpPr>
          <p:cNvPr id="225" name="Shape 225"/>
          <p:cNvSpPr txBox="1"/>
          <p:nvPr/>
        </p:nvSpPr>
        <p:spPr>
          <a:xfrm>
            <a:off x="5928708" y="4322339"/>
            <a:ext cx="3668400" cy="24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Source: </a:t>
            </a:r>
            <a:r>
              <a:rPr lang="en-US" sz="800" b="0" i="0" u="sng" strike="noStrike" cap="none">
                <a:solidFill>
                  <a:srgbClr val="0097A7"/>
                </a:solidFill>
                <a:latin typeface="Calibri"/>
                <a:ea typeface="Calibri"/>
                <a:cs typeface="Calibri"/>
                <a:sym typeface="Calibri"/>
                <a:hlinkClick r:id="rId8"/>
              </a:rPr>
              <a:t>https://w3techs.com/technologies/details/os-linux/all/all</a:t>
            </a:r>
            <a:r>
              <a:rPr lang="en-US" sz="800" b="0" i="0" u="none" strike="noStrike" cap="none">
                <a:solidFill>
                  <a:srgbClr val="000000"/>
                </a:solidFill>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p:txBody>
      </p:sp>
      <p:sp>
        <p:nvSpPr>
          <p:cNvPr id="226" name="Shape 226"/>
          <p:cNvSpPr txBox="1"/>
          <p:nvPr/>
        </p:nvSpPr>
        <p:spPr>
          <a:xfrm>
            <a:off x="592279" y="4409029"/>
            <a:ext cx="2745600" cy="24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Calibri"/>
                <a:ea typeface="Calibri"/>
                <a:cs typeface="Calibri"/>
                <a:sym typeface="Calibri"/>
              </a:rPr>
              <a:t>Source: </a:t>
            </a:r>
            <a:r>
              <a:rPr lang="en-US" sz="800" b="0" i="0" u="none" strike="noStrike" cap="none" dirty="0" err="1">
                <a:solidFill>
                  <a:srgbClr val="000000"/>
                </a:solidFill>
                <a:latin typeface="Calibri"/>
                <a:ea typeface="Calibri"/>
                <a:cs typeface="Calibri"/>
                <a:sym typeface="Calibri"/>
              </a:rPr>
              <a:t>Rightscale</a:t>
            </a:r>
            <a:r>
              <a:rPr lang="en-US" sz="800" b="0" i="0" u="none" strike="noStrike" cap="none" dirty="0">
                <a:solidFill>
                  <a:srgbClr val="000000"/>
                </a:solidFill>
                <a:latin typeface="Calibri"/>
                <a:ea typeface="Calibri"/>
                <a:cs typeface="Calibri"/>
                <a:sym typeface="Calibri"/>
              </a:rPr>
              <a:t> 2018 State of the Cloud Report</a:t>
            </a:r>
            <a:endParaRPr sz="800" b="0" i="1" u="none" strike="noStrike" cap="none" dirty="0">
              <a:solidFill>
                <a:srgbClr val="000000"/>
              </a:solidFill>
              <a:latin typeface="Calibri"/>
              <a:ea typeface="Calibri"/>
              <a:cs typeface="Calibri"/>
              <a:sym typeface="Calibri"/>
            </a:endParaRPr>
          </a:p>
        </p:txBody>
      </p:sp>
      <p:sp>
        <p:nvSpPr>
          <p:cNvPr id="227" name="Shape 22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228" name="Shape 228"/>
          <p:cNvPicPr preferRelativeResize="0"/>
          <p:nvPr/>
        </p:nvPicPr>
        <p:blipFill>
          <a:blip r:embed="rId9">
            <a:alphaModFix/>
          </a:blip>
          <a:stretch>
            <a:fillRect/>
          </a:stretch>
        </p:blipFill>
        <p:spPr>
          <a:xfrm>
            <a:off x="339325" y="352248"/>
            <a:ext cx="681073" cy="565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a:t>
            </a:fld>
            <a:endParaRPr sz="1200">
              <a:solidFill>
                <a:srgbClr val="888888"/>
              </a:solidFill>
              <a:latin typeface="Calibri"/>
              <a:ea typeface="Calibri"/>
              <a:cs typeface="Calibri"/>
              <a:sym typeface="Calibri"/>
            </a:endParaRPr>
          </a:p>
        </p:txBody>
      </p:sp>
      <p:pic>
        <p:nvPicPr>
          <p:cNvPr id="235" name="Shape 235" descr="shutterstock_429987889_edited.jpg"/>
          <p:cNvPicPr preferRelativeResize="0"/>
          <p:nvPr/>
        </p:nvPicPr>
        <p:blipFill rotWithShape="1">
          <a:blip r:embed="rId3">
            <a:alphaModFix/>
          </a:blip>
          <a:srcRect t="91660" b="6621"/>
          <a:stretch/>
        </p:blipFill>
        <p:spPr>
          <a:xfrm>
            <a:off x="1171500" y="6003366"/>
            <a:ext cx="11020500" cy="176575"/>
          </a:xfrm>
          <a:prstGeom prst="rect">
            <a:avLst/>
          </a:prstGeom>
          <a:noFill/>
          <a:ln>
            <a:noFill/>
          </a:ln>
        </p:spPr>
      </p:pic>
      <p:sp>
        <p:nvSpPr>
          <p:cNvPr id="236" name="Shape 236"/>
          <p:cNvSpPr txBox="1"/>
          <p:nvPr/>
        </p:nvSpPr>
        <p:spPr>
          <a:xfrm>
            <a:off x="279991" y="419443"/>
            <a:ext cx="2350087" cy="4308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237" name="Shape 237"/>
          <p:cNvSpPr txBox="1"/>
          <p:nvPr/>
        </p:nvSpPr>
        <p:spPr>
          <a:xfrm>
            <a:off x="10711785" y="6480497"/>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sz="1300">
              <a:solidFill>
                <a:srgbClr val="595959"/>
              </a:solidFill>
            </a:endParaRPr>
          </a:p>
        </p:txBody>
      </p:sp>
      <p:grpSp>
        <p:nvGrpSpPr>
          <p:cNvPr id="238" name="Shape 238"/>
          <p:cNvGrpSpPr/>
          <p:nvPr/>
        </p:nvGrpSpPr>
        <p:grpSpPr>
          <a:xfrm>
            <a:off x="1461546" y="1872811"/>
            <a:ext cx="4942226" cy="2765596"/>
            <a:chOff x="475411" y="1990628"/>
            <a:chExt cx="5392500" cy="2743647"/>
          </a:xfrm>
        </p:grpSpPr>
        <p:sp>
          <p:nvSpPr>
            <p:cNvPr id="239" name="Shape 239"/>
            <p:cNvSpPr/>
            <p:nvPr/>
          </p:nvSpPr>
          <p:spPr>
            <a:xfrm>
              <a:off x="475411" y="3401568"/>
              <a:ext cx="5392500" cy="10959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40" name="Shape 240"/>
            <p:cNvSpPr/>
            <p:nvPr/>
          </p:nvSpPr>
          <p:spPr>
            <a:xfrm>
              <a:off x="656729" y="3590892"/>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nvGrpSpPr>
            <p:cNvPr id="241" name="Shape 241"/>
            <p:cNvGrpSpPr/>
            <p:nvPr/>
          </p:nvGrpSpPr>
          <p:grpSpPr>
            <a:xfrm>
              <a:off x="660935" y="3595626"/>
              <a:ext cx="602457" cy="230338"/>
              <a:chOff x="2329207" y="1698932"/>
              <a:chExt cx="632700" cy="219600"/>
            </a:xfrm>
          </p:grpSpPr>
          <p:sp>
            <p:nvSpPr>
              <p:cNvPr id="242" name="Shape 242"/>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43" name="Shape 243"/>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44" name="Shape 244"/>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sp>
          <p:nvSpPr>
            <p:cNvPr id="245" name="Shape 245"/>
            <p:cNvSpPr txBox="1"/>
            <p:nvPr/>
          </p:nvSpPr>
          <p:spPr>
            <a:xfrm>
              <a:off x="689107" y="3530715"/>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46" name="Shape 246"/>
            <p:cNvSpPr txBox="1"/>
            <p:nvPr/>
          </p:nvSpPr>
          <p:spPr>
            <a:xfrm>
              <a:off x="701993" y="3852992"/>
              <a:ext cx="8862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Worker</a:t>
              </a:r>
              <a:endParaRPr sz="1400" b="0" i="0" u="none" strike="noStrike" cap="none">
                <a:solidFill>
                  <a:srgbClr val="000000"/>
                </a:solidFill>
                <a:latin typeface="Arial"/>
                <a:ea typeface="Arial"/>
                <a:cs typeface="Arial"/>
                <a:sym typeface="Arial"/>
              </a:endParaRPr>
            </a:p>
          </p:txBody>
        </p:sp>
        <p:sp>
          <p:nvSpPr>
            <p:cNvPr id="247" name="Shape 247"/>
            <p:cNvSpPr/>
            <p:nvPr/>
          </p:nvSpPr>
          <p:spPr>
            <a:xfrm>
              <a:off x="1436440" y="3859586"/>
              <a:ext cx="257100" cy="264300"/>
            </a:xfrm>
            <a:prstGeom prst="rect">
              <a:avLst/>
            </a:prstGeom>
            <a:solidFill>
              <a:srgbClr val="FFFFFF"/>
            </a:solidFill>
            <a:ln>
              <a:noFill/>
            </a:ln>
          </p:spPr>
        </p:sp>
        <p:sp>
          <p:nvSpPr>
            <p:cNvPr id="248" name="Shape 248"/>
            <p:cNvSpPr/>
            <p:nvPr/>
          </p:nvSpPr>
          <p:spPr>
            <a:xfrm>
              <a:off x="1940074" y="3590892"/>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nvGrpSpPr>
            <p:cNvPr id="249" name="Shape 249"/>
            <p:cNvGrpSpPr/>
            <p:nvPr/>
          </p:nvGrpSpPr>
          <p:grpSpPr>
            <a:xfrm>
              <a:off x="1940967" y="3595626"/>
              <a:ext cx="602457" cy="230338"/>
              <a:chOff x="2329207" y="1698932"/>
              <a:chExt cx="632700" cy="219600"/>
            </a:xfrm>
          </p:grpSpPr>
          <p:sp>
            <p:nvSpPr>
              <p:cNvPr id="250" name="Shape 250"/>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51" name="Shape 251"/>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52" name="Shape 252"/>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sp>
          <p:nvSpPr>
            <p:cNvPr id="253" name="Shape 253"/>
            <p:cNvSpPr txBox="1"/>
            <p:nvPr/>
          </p:nvSpPr>
          <p:spPr>
            <a:xfrm>
              <a:off x="1969139" y="3530715"/>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54" name="Shape 254"/>
            <p:cNvSpPr txBox="1"/>
            <p:nvPr/>
          </p:nvSpPr>
          <p:spPr>
            <a:xfrm>
              <a:off x="1982024" y="3852992"/>
              <a:ext cx="8862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Worker</a:t>
              </a:r>
              <a:endParaRPr sz="1400" b="0" i="0" u="none" strike="noStrike" cap="none">
                <a:solidFill>
                  <a:srgbClr val="000000"/>
                </a:solidFill>
                <a:latin typeface="Arial"/>
                <a:ea typeface="Arial"/>
                <a:cs typeface="Arial"/>
                <a:sym typeface="Arial"/>
              </a:endParaRPr>
            </a:p>
          </p:txBody>
        </p:sp>
        <p:sp>
          <p:nvSpPr>
            <p:cNvPr id="255" name="Shape 255"/>
            <p:cNvSpPr/>
            <p:nvPr/>
          </p:nvSpPr>
          <p:spPr>
            <a:xfrm>
              <a:off x="2716472" y="3859586"/>
              <a:ext cx="257100" cy="264300"/>
            </a:xfrm>
            <a:prstGeom prst="rect">
              <a:avLst/>
            </a:prstGeom>
            <a:solidFill>
              <a:srgbClr val="FFFFFF"/>
            </a:solidFill>
            <a:ln>
              <a:noFill/>
            </a:ln>
          </p:spPr>
        </p:sp>
        <p:sp>
          <p:nvSpPr>
            <p:cNvPr id="256" name="Shape 256"/>
            <p:cNvSpPr/>
            <p:nvPr/>
          </p:nvSpPr>
          <p:spPr>
            <a:xfrm>
              <a:off x="3236793" y="3590892"/>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nvGrpSpPr>
            <p:cNvPr id="257" name="Shape 257"/>
            <p:cNvGrpSpPr/>
            <p:nvPr/>
          </p:nvGrpSpPr>
          <p:grpSpPr>
            <a:xfrm>
              <a:off x="3241000" y="3595626"/>
              <a:ext cx="602457" cy="230338"/>
              <a:chOff x="2329207" y="1698932"/>
              <a:chExt cx="632700" cy="219600"/>
            </a:xfrm>
          </p:grpSpPr>
          <p:sp>
            <p:nvSpPr>
              <p:cNvPr id="258" name="Shape 258"/>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59" name="Shape 259"/>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60" name="Shape 260"/>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sp>
          <p:nvSpPr>
            <p:cNvPr id="261" name="Shape 261"/>
            <p:cNvSpPr txBox="1"/>
            <p:nvPr/>
          </p:nvSpPr>
          <p:spPr>
            <a:xfrm>
              <a:off x="3269172" y="3530715"/>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62" name="Shape 262"/>
            <p:cNvSpPr txBox="1"/>
            <p:nvPr/>
          </p:nvSpPr>
          <p:spPr>
            <a:xfrm>
              <a:off x="3282057" y="3852992"/>
              <a:ext cx="8862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Worker</a:t>
              </a:r>
              <a:endParaRPr sz="1400" b="0" i="0" u="none" strike="noStrike" cap="none">
                <a:solidFill>
                  <a:srgbClr val="000000"/>
                </a:solidFill>
                <a:latin typeface="Arial"/>
                <a:ea typeface="Arial"/>
                <a:cs typeface="Arial"/>
                <a:sym typeface="Arial"/>
              </a:endParaRPr>
            </a:p>
          </p:txBody>
        </p:sp>
        <p:pic>
          <p:nvPicPr>
            <p:cNvPr id="263" name="Shape 263"/>
            <p:cNvPicPr preferRelativeResize="0"/>
            <p:nvPr/>
          </p:nvPicPr>
          <p:blipFill rotWithShape="1">
            <a:blip r:embed="rId4">
              <a:alphaModFix/>
            </a:blip>
            <a:srcRect/>
            <a:stretch/>
          </p:blipFill>
          <p:spPr>
            <a:xfrm>
              <a:off x="3992962" y="3817544"/>
              <a:ext cx="257100" cy="312900"/>
            </a:xfrm>
            <a:prstGeom prst="rect">
              <a:avLst/>
            </a:prstGeom>
            <a:noFill/>
            <a:ln>
              <a:noFill/>
            </a:ln>
          </p:spPr>
        </p:pic>
        <p:sp>
          <p:nvSpPr>
            <p:cNvPr id="264" name="Shape 264"/>
            <p:cNvSpPr/>
            <p:nvPr/>
          </p:nvSpPr>
          <p:spPr>
            <a:xfrm>
              <a:off x="4499059" y="3590892"/>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nvGrpSpPr>
            <p:cNvPr id="265" name="Shape 265"/>
            <p:cNvGrpSpPr/>
            <p:nvPr/>
          </p:nvGrpSpPr>
          <p:grpSpPr>
            <a:xfrm>
              <a:off x="4503266" y="3595626"/>
              <a:ext cx="602457" cy="230338"/>
              <a:chOff x="2329207" y="1698932"/>
              <a:chExt cx="632700" cy="219600"/>
            </a:xfrm>
          </p:grpSpPr>
          <p:sp>
            <p:nvSpPr>
              <p:cNvPr id="266" name="Shape 266"/>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67" name="Shape 267"/>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68" name="Shape 268"/>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grpSp>
        <p:sp>
          <p:nvSpPr>
            <p:cNvPr id="269" name="Shape 269"/>
            <p:cNvSpPr txBox="1"/>
            <p:nvPr/>
          </p:nvSpPr>
          <p:spPr>
            <a:xfrm>
              <a:off x="4531438" y="3530715"/>
              <a:ext cx="5541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70" name="Shape 270"/>
            <p:cNvSpPr txBox="1"/>
            <p:nvPr/>
          </p:nvSpPr>
          <p:spPr>
            <a:xfrm>
              <a:off x="4544324" y="3852992"/>
              <a:ext cx="8862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Worker</a:t>
              </a:r>
              <a:endParaRPr sz="1400" b="0" i="0" u="none" strike="noStrike" cap="none">
                <a:solidFill>
                  <a:srgbClr val="000000"/>
                </a:solidFill>
                <a:latin typeface="Arial"/>
                <a:ea typeface="Arial"/>
                <a:cs typeface="Arial"/>
                <a:sym typeface="Arial"/>
              </a:endParaRPr>
            </a:p>
          </p:txBody>
        </p:sp>
        <p:pic>
          <p:nvPicPr>
            <p:cNvPr id="271" name="Shape 271"/>
            <p:cNvPicPr preferRelativeResize="0"/>
            <p:nvPr/>
          </p:nvPicPr>
          <p:blipFill rotWithShape="1">
            <a:blip r:embed="rId4">
              <a:alphaModFix/>
            </a:blip>
            <a:srcRect/>
            <a:stretch/>
          </p:blipFill>
          <p:spPr>
            <a:xfrm>
              <a:off x="5255228" y="3817544"/>
              <a:ext cx="257100" cy="312900"/>
            </a:xfrm>
            <a:prstGeom prst="rect">
              <a:avLst/>
            </a:prstGeom>
            <a:noFill/>
            <a:ln>
              <a:noFill/>
            </a:ln>
          </p:spPr>
        </p:pic>
        <p:grpSp>
          <p:nvGrpSpPr>
            <p:cNvPr id="272" name="Shape 272"/>
            <p:cNvGrpSpPr/>
            <p:nvPr/>
          </p:nvGrpSpPr>
          <p:grpSpPr>
            <a:xfrm>
              <a:off x="2559534" y="4341233"/>
              <a:ext cx="1291641" cy="393042"/>
              <a:chOff x="4745599" y="3985450"/>
              <a:chExt cx="1151400" cy="340975"/>
            </a:xfrm>
          </p:grpSpPr>
          <p:sp>
            <p:nvSpPr>
              <p:cNvPr id="273" name="Shape 273"/>
              <p:cNvSpPr/>
              <p:nvPr/>
            </p:nvSpPr>
            <p:spPr>
              <a:xfrm>
                <a:off x="4782699" y="4097225"/>
                <a:ext cx="1027200" cy="229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95E5"/>
                  </a:buClr>
                  <a:buSzPts val="1800"/>
                  <a:buFont typeface="Arial"/>
                  <a:buNone/>
                </a:pPr>
                <a:endParaRPr sz="1800" b="0" i="0" u="none" strike="noStrike" cap="none">
                  <a:solidFill>
                    <a:srgbClr val="0095E5"/>
                  </a:solidFill>
                  <a:latin typeface="Arial"/>
                  <a:ea typeface="Arial"/>
                  <a:cs typeface="Arial"/>
                  <a:sym typeface="Arial"/>
                </a:endParaRPr>
              </a:p>
            </p:txBody>
          </p:sp>
          <p:sp>
            <p:nvSpPr>
              <p:cNvPr id="274" name="Shape 274"/>
              <p:cNvSpPr txBox="1"/>
              <p:nvPr/>
            </p:nvSpPr>
            <p:spPr>
              <a:xfrm>
                <a:off x="4745599" y="3985450"/>
                <a:ext cx="1151400" cy="24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127CB4"/>
                  </a:buClr>
                  <a:buSzPts val="1100"/>
                  <a:buFont typeface="Arial"/>
                  <a:buNone/>
                </a:pPr>
                <a:r>
                  <a:rPr lang="en-US" sz="1100" b="0" i="0" u="none" strike="noStrike" cap="none">
                    <a:solidFill>
                      <a:srgbClr val="127CB4"/>
                    </a:solidFill>
                    <a:latin typeface="Arial"/>
                    <a:ea typeface="Arial"/>
                    <a:cs typeface="Arial"/>
                    <a:sym typeface="Arial"/>
                  </a:rPr>
                  <a:t>Worker Nodes</a:t>
                </a:r>
                <a:endParaRPr sz="1100" b="0" i="0" u="none" strike="noStrike" cap="none">
                  <a:solidFill>
                    <a:srgbClr val="127CB4"/>
                  </a:solidFill>
                  <a:latin typeface="Arial"/>
                  <a:ea typeface="Arial"/>
                  <a:cs typeface="Arial"/>
                  <a:sym typeface="Arial"/>
                </a:endParaRPr>
              </a:p>
            </p:txBody>
          </p:sp>
        </p:grpSp>
        <p:grpSp>
          <p:nvGrpSpPr>
            <p:cNvPr id="275" name="Shape 275"/>
            <p:cNvGrpSpPr/>
            <p:nvPr/>
          </p:nvGrpSpPr>
          <p:grpSpPr>
            <a:xfrm>
              <a:off x="981613" y="2437943"/>
              <a:ext cx="573671" cy="570096"/>
              <a:chOff x="1355405" y="2039112"/>
              <a:chExt cx="625800" cy="621900"/>
            </a:xfrm>
          </p:grpSpPr>
          <p:sp>
            <p:nvSpPr>
              <p:cNvPr id="276" name="Shape 276"/>
              <p:cNvSpPr/>
              <p:nvPr/>
            </p:nvSpPr>
            <p:spPr>
              <a:xfrm>
                <a:off x="1355405" y="2039112"/>
                <a:ext cx="625800" cy="621900"/>
              </a:xfrm>
              <a:prstGeom prst="roundRect">
                <a:avLst>
                  <a:gd name="adj" fmla="val 10785"/>
                </a:avLst>
              </a:prstGeom>
              <a:solidFill>
                <a:srgbClr val="FFFFFF"/>
              </a:solidFill>
              <a:ln w="12700" cap="flat" cmpd="sng">
                <a:solidFill>
                  <a:srgbClr val="EEEEEE"/>
                </a:solidFill>
                <a:prstDash val="solid"/>
                <a:bevel/>
                <a:headEnd type="none" w="sm" len="sm"/>
                <a:tailEnd type="none" w="sm" len="sm"/>
              </a:ln>
            </p:spPr>
            <p:txBody>
              <a:bodyPr spcFirstLastPara="1" wrap="square" lIns="34275" tIns="34275" rIns="34275" bIns="34275" anchor="ctr" anchorCtr="0">
                <a:noAutofit/>
              </a:bodyPr>
              <a:lstStyle/>
              <a:p>
                <a:pPr marL="0" marR="0" lvl="0" indent="0" algn="l" rtl="0">
                  <a:lnSpc>
                    <a:spcPct val="2375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cxnSp>
            <p:nvCxnSpPr>
              <p:cNvPr id="277" name="Shape 277"/>
              <p:cNvCxnSpPr/>
              <p:nvPr/>
            </p:nvCxnSpPr>
            <p:spPr>
              <a:xfrm>
                <a:off x="1514378" y="2176272"/>
                <a:ext cx="0" cy="337800"/>
              </a:xfrm>
              <a:prstGeom prst="straightConnector1">
                <a:avLst/>
              </a:prstGeom>
              <a:noFill/>
              <a:ln w="12700" cap="flat" cmpd="sng">
                <a:solidFill>
                  <a:srgbClr val="EEEEEE"/>
                </a:solidFill>
                <a:prstDash val="solid"/>
                <a:bevel/>
                <a:headEnd type="none" w="sm" len="sm"/>
                <a:tailEnd type="none" w="sm" len="sm"/>
              </a:ln>
            </p:spPr>
          </p:cxnSp>
          <p:cxnSp>
            <p:nvCxnSpPr>
              <p:cNvPr id="278" name="Shape 278"/>
              <p:cNvCxnSpPr/>
              <p:nvPr/>
            </p:nvCxnSpPr>
            <p:spPr>
              <a:xfrm>
                <a:off x="1606367" y="2176271"/>
                <a:ext cx="0" cy="337800"/>
              </a:xfrm>
              <a:prstGeom prst="straightConnector1">
                <a:avLst/>
              </a:prstGeom>
              <a:noFill/>
              <a:ln w="12700" cap="flat" cmpd="sng">
                <a:solidFill>
                  <a:srgbClr val="EEEEEE"/>
                </a:solidFill>
                <a:prstDash val="solid"/>
                <a:bevel/>
                <a:headEnd type="none" w="sm" len="sm"/>
                <a:tailEnd type="none" w="sm" len="sm"/>
              </a:ln>
            </p:spPr>
          </p:cxnSp>
          <p:cxnSp>
            <p:nvCxnSpPr>
              <p:cNvPr id="279" name="Shape 279"/>
              <p:cNvCxnSpPr/>
              <p:nvPr/>
            </p:nvCxnSpPr>
            <p:spPr>
              <a:xfrm>
                <a:off x="1728499" y="2176272"/>
                <a:ext cx="0" cy="337800"/>
              </a:xfrm>
              <a:prstGeom prst="straightConnector1">
                <a:avLst/>
              </a:prstGeom>
              <a:noFill/>
              <a:ln w="12700" cap="flat" cmpd="sng">
                <a:solidFill>
                  <a:srgbClr val="EEEEEE"/>
                </a:solidFill>
                <a:prstDash val="solid"/>
                <a:bevel/>
                <a:headEnd type="none" w="sm" len="sm"/>
                <a:tailEnd type="none" w="sm" len="sm"/>
              </a:ln>
            </p:spPr>
          </p:cxnSp>
          <p:cxnSp>
            <p:nvCxnSpPr>
              <p:cNvPr id="280" name="Shape 280"/>
              <p:cNvCxnSpPr/>
              <p:nvPr/>
            </p:nvCxnSpPr>
            <p:spPr>
              <a:xfrm>
                <a:off x="1820488" y="2176271"/>
                <a:ext cx="0" cy="337800"/>
              </a:xfrm>
              <a:prstGeom prst="straightConnector1">
                <a:avLst/>
              </a:prstGeom>
              <a:noFill/>
              <a:ln w="12700" cap="flat" cmpd="sng">
                <a:solidFill>
                  <a:srgbClr val="EEEEEE"/>
                </a:solidFill>
                <a:prstDash val="solid"/>
                <a:bevel/>
                <a:headEnd type="none" w="sm" len="sm"/>
                <a:tailEnd type="none" w="sm" len="sm"/>
              </a:ln>
            </p:spPr>
          </p:cxnSp>
        </p:grpSp>
        <p:sp>
          <p:nvSpPr>
            <p:cNvPr id="281" name="Shape 281"/>
            <p:cNvSpPr/>
            <p:nvPr/>
          </p:nvSpPr>
          <p:spPr>
            <a:xfrm>
              <a:off x="721407" y="2015545"/>
              <a:ext cx="1019400" cy="325200"/>
            </a:xfrm>
            <a:prstGeom prst="rect">
              <a:avLst/>
            </a:prstGeom>
            <a:solidFill>
              <a:srgbClr val="FFFFFF"/>
            </a:solidFill>
            <a:ln>
              <a:noFill/>
            </a:ln>
          </p:spPr>
        </p:sp>
        <p:grpSp>
          <p:nvGrpSpPr>
            <p:cNvPr id="282" name="Shape 282"/>
            <p:cNvGrpSpPr/>
            <p:nvPr/>
          </p:nvGrpSpPr>
          <p:grpSpPr>
            <a:xfrm>
              <a:off x="3556603" y="2435458"/>
              <a:ext cx="573671" cy="570096"/>
              <a:chOff x="1355405" y="2039112"/>
              <a:chExt cx="625800" cy="621900"/>
            </a:xfrm>
          </p:grpSpPr>
          <p:sp>
            <p:nvSpPr>
              <p:cNvPr id="283" name="Shape 283"/>
              <p:cNvSpPr/>
              <p:nvPr/>
            </p:nvSpPr>
            <p:spPr>
              <a:xfrm>
                <a:off x="1355405" y="2039112"/>
                <a:ext cx="625800" cy="621900"/>
              </a:xfrm>
              <a:prstGeom prst="roundRect">
                <a:avLst>
                  <a:gd name="adj" fmla="val 10785"/>
                </a:avLst>
              </a:prstGeom>
              <a:solidFill>
                <a:srgbClr val="FFFFFF"/>
              </a:solidFill>
              <a:ln w="12700" cap="flat" cmpd="sng">
                <a:solidFill>
                  <a:srgbClr val="EEEEEE"/>
                </a:solidFill>
                <a:prstDash val="solid"/>
                <a:bevel/>
                <a:headEnd type="none" w="sm" len="sm"/>
                <a:tailEnd type="none" w="sm" len="sm"/>
              </a:ln>
            </p:spPr>
            <p:txBody>
              <a:bodyPr spcFirstLastPara="1" wrap="square" lIns="34275" tIns="34275" rIns="34275" bIns="34275" anchor="ctr" anchorCtr="0">
                <a:noAutofit/>
              </a:bodyPr>
              <a:lstStyle/>
              <a:p>
                <a:pPr marL="0" marR="0" lvl="0" indent="0" algn="l" rtl="0">
                  <a:lnSpc>
                    <a:spcPct val="2375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cxnSp>
            <p:nvCxnSpPr>
              <p:cNvPr id="284" name="Shape 284"/>
              <p:cNvCxnSpPr/>
              <p:nvPr/>
            </p:nvCxnSpPr>
            <p:spPr>
              <a:xfrm>
                <a:off x="1514378" y="2176272"/>
                <a:ext cx="0" cy="337800"/>
              </a:xfrm>
              <a:prstGeom prst="straightConnector1">
                <a:avLst/>
              </a:prstGeom>
              <a:noFill/>
              <a:ln w="12700" cap="flat" cmpd="sng">
                <a:solidFill>
                  <a:srgbClr val="EEEEEE"/>
                </a:solidFill>
                <a:prstDash val="solid"/>
                <a:bevel/>
                <a:headEnd type="none" w="sm" len="sm"/>
                <a:tailEnd type="none" w="sm" len="sm"/>
              </a:ln>
            </p:spPr>
          </p:cxnSp>
          <p:cxnSp>
            <p:nvCxnSpPr>
              <p:cNvPr id="285" name="Shape 285"/>
              <p:cNvCxnSpPr/>
              <p:nvPr/>
            </p:nvCxnSpPr>
            <p:spPr>
              <a:xfrm>
                <a:off x="1606367" y="2176271"/>
                <a:ext cx="0" cy="337800"/>
              </a:xfrm>
              <a:prstGeom prst="straightConnector1">
                <a:avLst/>
              </a:prstGeom>
              <a:noFill/>
              <a:ln w="12700" cap="flat" cmpd="sng">
                <a:solidFill>
                  <a:srgbClr val="EEEEEE"/>
                </a:solidFill>
                <a:prstDash val="solid"/>
                <a:bevel/>
                <a:headEnd type="none" w="sm" len="sm"/>
                <a:tailEnd type="none" w="sm" len="sm"/>
              </a:ln>
            </p:spPr>
          </p:cxnSp>
          <p:cxnSp>
            <p:nvCxnSpPr>
              <p:cNvPr id="286" name="Shape 286"/>
              <p:cNvCxnSpPr/>
              <p:nvPr/>
            </p:nvCxnSpPr>
            <p:spPr>
              <a:xfrm>
                <a:off x="1728499" y="2176272"/>
                <a:ext cx="0" cy="337800"/>
              </a:xfrm>
              <a:prstGeom prst="straightConnector1">
                <a:avLst/>
              </a:prstGeom>
              <a:noFill/>
              <a:ln w="12700" cap="flat" cmpd="sng">
                <a:solidFill>
                  <a:srgbClr val="EEEEEE"/>
                </a:solidFill>
                <a:prstDash val="solid"/>
                <a:bevel/>
                <a:headEnd type="none" w="sm" len="sm"/>
                <a:tailEnd type="none" w="sm" len="sm"/>
              </a:ln>
            </p:spPr>
          </p:cxnSp>
          <p:cxnSp>
            <p:nvCxnSpPr>
              <p:cNvPr id="287" name="Shape 287"/>
              <p:cNvCxnSpPr/>
              <p:nvPr/>
            </p:nvCxnSpPr>
            <p:spPr>
              <a:xfrm>
                <a:off x="1820488" y="2176271"/>
                <a:ext cx="0" cy="337800"/>
              </a:xfrm>
              <a:prstGeom prst="straightConnector1">
                <a:avLst/>
              </a:prstGeom>
              <a:noFill/>
              <a:ln w="12700" cap="flat" cmpd="sng">
                <a:solidFill>
                  <a:srgbClr val="EEEEEE"/>
                </a:solidFill>
                <a:prstDash val="solid"/>
                <a:bevel/>
                <a:headEnd type="none" w="sm" len="sm"/>
                <a:tailEnd type="none" w="sm" len="sm"/>
              </a:ln>
            </p:spPr>
          </p:cxnSp>
        </p:grpSp>
        <p:pic>
          <p:nvPicPr>
            <p:cNvPr id="288" name="Shape 288"/>
            <p:cNvPicPr preferRelativeResize="0"/>
            <p:nvPr/>
          </p:nvPicPr>
          <p:blipFill rotWithShape="1">
            <a:blip r:embed="rId5">
              <a:alphaModFix/>
            </a:blip>
            <a:srcRect/>
            <a:stretch/>
          </p:blipFill>
          <p:spPr>
            <a:xfrm>
              <a:off x="3476232" y="1990628"/>
              <a:ext cx="844800" cy="406500"/>
            </a:xfrm>
            <a:prstGeom prst="rect">
              <a:avLst/>
            </a:prstGeom>
            <a:noFill/>
            <a:ln>
              <a:noFill/>
            </a:ln>
          </p:spPr>
        </p:pic>
        <p:cxnSp>
          <p:nvCxnSpPr>
            <p:cNvPr id="289" name="Shape 289"/>
            <p:cNvCxnSpPr>
              <a:stCxn id="276" idx="3"/>
              <a:endCxn id="283" idx="1"/>
            </p:cNvCxnSpPr>
            <p:nvPr/>
          </p:nvCxnSpPr>
          <p:spPr>
            <a:xfrm rot="10800000" flipH="1">
              <a:off x="1555284" y="2720591"/>
              <a:ext cx="2001300" cy="2400"/>
            </a:xfrm>
            <a:prstGeom prst="straightConnector1">
              <a:avLst/>
            </a:prstGeom>
            <a:noFill/>
            <a:ln w="12700" cap="flat" cmpd="sng">
              <a:solidFill>
                <a:srgbClr val="FFAB40"/>
              </a:solidFill>
              <a:prstDash val="solid"/>
              <a:bevel/>
              <a:headEnd type="triangle" w="med" len="med"/>
              <a:tailEnd type="triangle" w="med" len="med"/>
            </a:ln>
          </p:spPr>
        </p:cxnSp>
        <p:sp>
          <p:nvSpPr>
            <p:cNvPr id="290" name="Shape 290"/>
            <p:cNvSpPr txBox="1"/>
            <p:nvPr/>
          </p:nvSpPr>
          <p:spPr>
            <a:xfrm>
              <a:off x="1745744" y="2348335"/>
              <a:ext cx="1560600" cy="4386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95E5"/>
                  </a:solidFill>
                  <a:latin typeface="Arial"/>
                  <a:ea typeface="Arial"/>
                  <a:cs typeface="Arial"/>
                  <a:sym typeface="Arial"/>
                </a:rPr>
                <a:t>App-Net: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95E5"/>
                  </a:solidFill>
                  <a:latin typeface="Arial"/>
                  <a:ea typeface="Arial"/>
                  <a:cs typeface="Arial"/>
                  <a:sym typeface="Arial"/>
                </a:rPr>
                <a:t>10.0.0.0/24</a:t>
              </a:r>
              <a:endParaRPr sz="1200" b="0" i="0" u="none" strike="noStrike" cap="none">
                <a:solidFill>
                  <a:srgbClr val="0095E5"/>
                </a:solidFill>
                <a:latin typeface="Arial"/>
                <a:ea typeface="Arial"/>
                <a:cs typeface="Arial"/>
                <a:sym typeface="Arial"/>
              </a:endParaRPr>
            </a:p>
          </p:txBody>
        </p:sp>
        <p:sp>
          <p:nvSpPr>
            <p:cNvPr id="291" name="Shape 291"/>
            <p:cNvSpPr txBox="1"/>
            <p:nvPr/>
          </p:nvSpPr>
          <p:spPr>
            <a:xfrm>
              <a:off x="693266" y="3075090"/>
              <a:ext cx="1227300" cy="2538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2F474F"/>
                </a:buClr>
                <a:buSzPts val="1200"/>
                <a:buFont typeface="Arial"/>
                <a:buNone/>
              </a:pPr>
              <a:r>
                <a:rPr lang="en-US" sz="1200" b="0" i="0" u="none" strike="noStrike" cap="none">
                  <a:solidFill>
                    <a:srgbClr val="2F474F"/>
                  </a:solidFill>
                  <a:latin typeface="Arial"/>
                  <a:ea typeface="Arial"/>
                  <a:cs typeface="Arial"/>
                  <a:sym typeface="Arial"/>
                </a:rPr>
                <a:t>10.0.0.1</a:t>
              </a:r>
              <a:endParaRPr sz="1200" b="0" i="0" u="none" strike="noStrike" cap="none">
                <a:solidFill>
                  <a:srgbClr val="2F474F"/>
                </a:solidFill>
                <a:latin typeface="Arial"/>
                <a:ea typeface="Arial"/>
                <a:cs typeface="Arial"/>
                <a:sym typeface="Arial"/>
              </a:endParaRPr>
            </a:p>
          </p:txBody>
        </p:sp>
        <p:sp>
          <p:nvSpPr>
            <p:cNvPr id="292" name="Shape 292"/>
            <p:cNvSpPr txBox="1"/>
            <p:nvPr/>
          </p:nvSpPr>
          <p:spPr>
            <a:xfrm>
              <a:off x="3379345" y="3080866"/>
              <a:ext cx="870600" cy="2538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2F474F"/>
                </a:buClr>
                <a:buSzPts val="1200"/>
                <a:buFont typeface="Arial"/>
                <a:buNone/>
              </a:pPr>
              <a:r>
                <a:rPr lang="en-US" sz="1200" b="0" i="0" u="none" strike="noStrike" cap="none">
                  <a:solidFill>
                    <a:srgbClr val="2F474F"/>
                  </a:solidFill>
                  <a:latin typeface="Arial"/>
                  <a:ea typeface="Arial"/>
                  <a:cs typeface="Arial"/>
                  <a:sym typeface="Arial"/>
                </a:rPr>
                <a:t>10.0.0.2</a:t>
              </a:r>
              <a:endParaRPr sz="1200" b="0" i="0" u="none" strike="noStrike" cap="none">
                <a:solidFill>
                  <a:srgbClr val="2F474F"/>
                </a:solidFill>
                <a:latin typeface="Arial"/>
                <a:ea typeface="Arial"/>
                <a:cs typeface="Arial"/>
                <a:sym typeface="Arial"/>
              </a:endParaRPr>
            </a:p>
          </p:txBody>
        </p:sp>
      </p:grpSp>
      <p:sp>
        <p:nvSpPr>
          <p:cNvPr id="293" name="Shape 293"/>
          <p:cNvSpPr txBox="1"/>
          <p:nvPr/>
        </p:nvSpPr>
        <p:spPr>
          <a:xfrm>
            <a:off x="1261529" y="4669615"/>
            <a:ext cx="9050367" cy="6285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2F474F"/>
              </a:buClr>
              <a:buSzPts val="1600"/>
              <a:buFont typeface="Arial"/>
              <a:buChar char="•"/>
            </a:pPr>
            <a:r>
              <a:rPr lang="en-US" sz="1600" b="0" i="0" u="none" strike="noStrike" cap="none" dirty="0">
                <a:solidFill>
                  <a:srgbClr val="2F474F"/>
                </a:solidFill>
                <a:latin typeface="Arial"/>
                <a:ea typeface="Arial"/>
                <a:cs typeface="Arial"/>
                <a:sym typeface="Arial"/>
              </a:rPr>
              <a:t>Leverage best-in-class technologies across Windows and Linux</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2F474F"/>
              </a:buClr>
              <a:buSzPts val="1600"/>
              <a:buFont typeface="Arial"/>
              <a:buChar char="•"/>
            </a:pPr>
            <a:r>
              <a:rPr lang="en-US" sz="1600" b="0" i="0" u="none" strike="noStrike" cap="none" dirty="0">
                <a:solidFill>
                  <a:srgbClr val="2F474F"/>
                </a:solidFill>
                <a:latin typeface="Arial"/>
                <a:ea typeface="Arial"/>
                <a:cs typeface="Arial"/>
                <a:sym typeface="Arial"/>
              </a:rPr>
              <a:t>Connect Windows and Linux containers in the same cluster through a common overlay network</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2F474F"/>
              </a:buClr>
              <a:buSzPts val="1600"/>
              <a:buFont typeface="Arial"/>
              <a:buChar char="•"/>
            </a:pPr>
            <a:r>
              <a:rPr lang="en-US" sz="1600" b="0" i="0" u="none" strike="noStrike" cap="none" dirty="0">
                <a:solidFill>
                  <a:srgbClr val="2F474F"/>
                </a:solidFill>
                <a:latin typeface="Arial"/>
                <a:ea typeface="Arial"/>
                <a:cs typeface="Arial"/>
                <a:sym typeface="Arial"/>
              </a:rPr>
              <a:t>Build Compose files for hybrid applications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2F474F"/>
              </a:buClr>
              <a:buSzPts val="1600"/>
              <a:buFont typeface="Arial"/>
              <a:buChar char="•"/>
            </a:pPr>
            <a:r>
              <a:rPr lang="en-US" sz="1600" b="0" i="0" u="none" strike="noStrike" cap="none" dirty="0">
                <a:solidFill>
                  <a:srgbClr val="2F474F"/>
                </a:solidFill>
                <a:latin typeface="Arial"/>
                <a:ea typeface="Arial"/>
                <a:cs typeface="Arial"/>
                <a:sym typeface="Arial"/>
              </a:rPr>
              <a:t>Leverage labels and constraints for intelligent placement and scheduling</a:t>
            </a:r>
            <a:endParaRPr sz="1400" b="0" i="0" u="none" strike="noStrike" cap="none" dirty="0">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0095E5"/>
              </a:buClr>
              <a:buSzPts val="1600"/>
              <a:buFont typeface="Arial"/>
              <a:buNone/>
            </a:pPr>
            <a:endParaRPr sz="1600" b="0" i="0" u="none" strike="noStrike" cap="none" dirty="0">
              <a:solidFill>
                <a:srgbClr val="2F474F"/>
              </a:solidFill>
              <a:latin typeface="Arial"/>
              <a:ea typeface="Arial"/>
              <a:cs typeface="Arial"/>
              <a:sym typeface="Arial"/>
            </a:endParaRPr>
          </a:p>
        </p:txBody>
      </p:sp>
      <p:sp>
        <p:nvSpPr>
          <p:cNvPr id="294" name="Shape 294"/>
          <p:cNvSpPr txBox="1"/>
          <p:nvPr/>
        </p:nvSpPr>
        <p:spPr>
          <a:xfrm>
            <a:off x="586475" y="1350839"/>
            <a:ext cx="1520400" cy="630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95E5"/>
              </a:buClr>
              <a:buSzPts val="2000"/>
              <a:buFont typeface="Arial"/>
              <a:buNone/>
            </a:pPr>
            <a:r>
              <a:rPr lang="en-US" sz="2000" b="0" i="0" u="none" strike="noStrike" cap="none">
                <a:solidFill>
                  <a:srgbClr val="FFFFFF"/>
                </a:solidFill>
                <a:latin typeface="Arial"/>
                <a:ea typeface="Arial"/>
                <a:cs typeface="Arial"/>
                <a:sym typeface="Arial"/>
              </a:rPr>
              <a:t>CHOICE</a:t>
            </a:r>
            <a:endParaRPr sz="2000" b="0" i="0" u="none" strike="noStrike" cap="none">
              <a:solidFill>
                <a:srgbClr val="FFFFFF"/>
              </a:solidFill>
              <a:latin typeface="Arial"/>
              <a:ea typeface="Arial"/>
              <a:cs typeface="Arial"/>
              <a:sym typeface="Arial"/>
            </a:endParaRPr>
          </a:p>
        </p:txBody>
      </p:sp>
      <p:sp>
        <p:nvSpPr>
          <p:cNvPr id="295" name="Shape 295"/>
          <p:cNvSpPr txBox="1"/>
          <p:nvPr/>
        </p:nvSpPr>
        <p:spPr>
          <a:xfrm>
            <a:off x="1721200" y="1350850"/>
            <a:ext cx="8959800" cy="43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Only Container Platform to Deliver First-Class Support and Interoperability across Linux and Windows</a:t>
            </a:r>
            <a:endParaRPr sz="2400" b="1">
              <a:solidFill>
                <a:srgbClr val="2F474F"/>
              </a:solidFill>
            </a:endParaRPr>
          </a:p>
          <a:p>
            <a:pPr marL="0" lvl="0" indent="0" rtl="0">
              <a:spcBef>
                <a:spcPts val="0"/>
              </a:spcBef>
              <a:spcAft>
                <a:spcPts val="0"/>
              </a:spcAft>
              <a:buNone/>
            </a:pPr>
            <a:endParaRPr sz="2400" b="1">
              <a:solidFill>
                <a:srgbClr val="2F474F"/>
              </a:solidFill>
            </a:endParaRPr>
          </a:p>
        </p:txBody>
      </p:sp>
      <p:sp>
        <p:nvSpPr>
          <p:cNvPr id="296" name="Shape 296"/>
          <p:cNvSpPr txBox="1"/>
          <p:nvPr/>
        </p:nvSpPr>
        <p:spPr>
          <a:xfrm>
            <a:off x="280000" y="959675"/>
            <a:ext cx="1323600" cy="7140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Calibri"/>
                <a:ea typeface="Calibri"/>
                <a:cs typeface="Calibri"/>
                <a:sym typeface="Calibri"/>
              </a:rPr>
              <a:t>CHOICE</a:t>
            </a:r>
            <a:endParaRPr sz="2000" b="0" i="0" u="none" strike="noStrike" cap="none">
              <a:solidFill>
                <a:srgbClr val="FFFFFF"/>
              </a:solidFill>
              <a:latin typeface="Calibri"/>
              <a:ea typeface="Calibri"/>
              <a:cs typeface="Calibri"/>
              <a:sym typeface="Calibri"/>
            </a:endParaRPr>
          </a:p>
        </p:txBody>
      </p:sp>
      <p:sp>
        <p:nvSpPr>
          <p:cNvPr id="297" name="Shape 297"/>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298" name="Shape 298"/>
          <p:cNvPicPr preferRelativeResize="0"/>
          <p:nvPr/>
        </p:nvPicPr>
        <p:blipFill>
          <a:blip r:embed="rId6">
            <a:alphaModFix/>
          </a:blip>
          <a:stretch>
            <a:fillRect/>
          </a:stretch>
        </p:blipFill>
        <p:spPr>
          <a:xfrm>
            <a:off x="339325" y="352248"/>
            <a:ext cx="681073" cy="565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7</a:t>
            </a:fld>
            <a:endParaRPr sz="1200">
              <a:solidFill>
                <a:srgbClr val="888888"/>
              </a:solidFill>
              <a:latin typeface="Calibri"/>
              <a:ea typeface="Calibri"/>
              <a:cs typeface="Calibri"/>
              <a:sym typeface="Calibri"/>
            </a:endParaRPr>
          </a:p>
        </p:txBody>
      </p:sp>
      <p:pic>
        <p:nvPicPr>
          <p:cNvPr id="305" name="Shape 305"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306" name="Shape 306"/>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307" name="Shape 307"/>
          <p:cNvSpPr txBox="1"/>
          <p:nvPr/>
        </p:nvSpPr>
        <p:spPr>
          <a:xfrm>
            <a:off x="605225" y="1350739"/>
            <a:ext cx="1520400" cy="630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95E5"/>
              </a:buClr>
              <a:buSzPts val="2000"/>
              <a:buFont typeface="Arial"/>
              <a:buNone/>
            </a:pPr>
            <a:r>
              <a:rPr lang="en-US" sz="2000" b="0" i="0" u="none" strike="noStrike" cap="none">
                <a:solidFill>
                  <a:srgbClr val="FFFFFF"/>
                </a:solidFill>
                <a:latin typeface="Arial"/>
                <a:ea typeface="Arial"/>
                <a:cs typeface="Arial"/>
                <a:sym typeface="Arial"/>
              </a:rPr>
              <a:t>CHOICE</a:t>
            </a:r>
            <a:endParaRPr sz="2000" b="0" i="0" u="none" strike="noStrike" cap="none">
              <a:solidFill>
                <a:srgbClr val="FFFFFF"/>
              </a:solidFill>
              <a:latin typeface="Arial"/>
              <a:ea typeface="Arial"/>
              <a:cs typeface="Arial"/>
              <a:sym typeface="Arial"/>
            </a:endParaRPr>
          </a:p>
        </p:txBody>
      </p:sp>
      <p:sp>
        <p:nvSpPr>
          <p:cNvPr id="308" name="Shape 308"/>
          <p:cNvSpPr txBox="1"/>
          <p:nvPr/>
        </p:nvSpPr>
        <p:spPr>
          <a:xfrm>
            <a:off x="1739950" y="1350750"/>
            <a:ext cx="9486900" cy="71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a:solidFill>
                  <a:srgbClr val="2F474F"/>
                </a:solidFill>
              </a:rPr>
              <a:t>Choice of Swarm and Kubernetes: Only Solution That Lets You Run Swarm Today, Kubernetes Tomorrow and Vice Versa</a:t>
            </a:r>
            <a:endParaRPr>
              <a:solidFill>
                <a:srgbClr val="000000"/>
              </a:solidFill>
            </a:endParaRPr>
          </a:p>
          <a:p>
            <a:pPr marL="0" lvl="0" indent="0" rtl="0">
              <a:spcBef>
                <a:spcPts val="0"/>
              </a:spcBef>
              <a:spcAft>
                <a:spcPts val="0"/>
              </a:spcAft>
              <a:buNone/>
            </a:pPr>
            <a:endParaRPr sz="2400" b="1">
              <a:solidFill>
                <a:srgbClr val="2F474F"/>
              </a:solidFill>
            </a:endParaRPr>
          </a:p>
          <a:p>
            <a:pPr marL="0" lvl="0" indent="0" rtl="0">
              <a:spcBef>
                <a:spcPts val="0"/>
              </a:spcBef>
              <a:spcAft>
                <a:spcPts val="0"/>
              </a:spcAft>
              <a:buNone/>
            </a:pPr>
            <a:endParaRPr sz="2400" b="1">
              <a:solidFill>
                <a:srgbClr val="2F474F"/>
              </a:solidFill>
            </a:endParaRPr>
          </a:p>
        </p:txBody>
      </p:sp>
      <p:sp>
        <p:nvSpPr>
          <p:cNvPr id="309" name="Shape 309"/>
          <p:cNvSpPr txBox="1"/>
          <p:nvPr/>
        </p:nvSpPr>
        <p:spPr>
          <a:xfrm>
            <a:off x="280000" y="964022"/>
            <a:ext cx="1323600" cy="714000"/>
          </a:xfrm>
          <a:prstGeom prst="rect">
            <a:avLst/>
          </a:prstGeom>
          <a:solidFill>
            <a:srgbClr val="FFAB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FFFFFF"/>
                </a:solidFill>
                <a:latin typeface="Calibri"/>
                <a:ea typeface="Calibri"/>
                <a:cs typeface="Calibri"/>
                <a:sym typeface="Calibri"/>
              </a:rPr>
              <a:t>CHOICE</a:t>
            </a:r>
            <a:endParaRPr sz="2000" b="0" i="0" u="none" strike="noStrike" cap="none" dirty="0">
              <a:solidFill>
                <a:srgbClr val="FFFFFF"/>
              </a:solidFill>
              <a:latin typeface="Calibri"/>
              <a:ea typeface="Calibri"/>
              <a:cs typeface="Calibri"/>
              <a:sym typeface="Calibri"/>
            </a:endParaRPr>
          </a:p>
        </p:txBody>
      </p:sp>
      <p:sp>
        <p:nvSpPr>
          <p:cNvPr id="310" name="Shape 310"/>
          <p:cNvSpPr txBox="1"/>
          <p:nvPr/>
        </p:nvSpPr>
        <p:spPr>
          <a:xfrm>
            <a:off x="5557250" y="1845429"/>
            <a:ext cx="4852500" cy="438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2F474F"/>
                </a:solidFill>
                <a:latin typeface="Arial"/>
                <a:ea typeface="Arial"/>
                <a:cs typeface="Arial"/>
                <a:sym typeface="Arial"/>
              </a:rPr>
              <a:t>Docker EE is the only platform that allows you to run both Swarm and Kubernetes in the same cluster:</a:t>
            </a:r>
            <a:endParaRPr sz="1800" b="0" i="0" u="none" strike="noStrike" cap="none" dirty="0">
              <a:solidFill>
                <a:srgbClr val="2F474F"/>
              </a:solidFill>
              <a:latin typeface="Arial"/>
              <a:ea typeface="Arial"/>
              <a:cs typeface="Arial"/>
              <a:sym typeface="Arial"/>
            </a:endParaRPr>
          </a:p>
          <a:p>
            <a:pPr marL="457200" marR="0" lvl="0" indent="-342900" algn="l" rtl="0">
              <a:lnSpc>
                <a:spcPct val="100000"/>
              </a:lnSpc>
              <a:spcBef>
                <a:spcPts val="1800"/>
              </a:spcBef>
              <a:spcAft>
                <a:spcPts val="0"/>
              </a:spcAft>
              <a:buClr>
                <a:srgbClr val="2F474F"/>
              </a:buClr>
              <a:buSzPts val="1800"/>
              <a:buFont typeface="Arial"/>
              <a:buChar char="●"/>
            </a:pPr>
            <a:r>
              <a:rPr lang="en-US" sz="1800" b="0" i="0" u="none" strike="noStrike" cap="none" dirty="0">
                <a:solidFill>
                  <a:srgbClr val="2F474F"/>
                </a:solidFill>
                <a:latin typeface="Arial"/>
                <a:ea typeface="Arial"/>
                <a:cs typeface="Arial"/>
                <a:sym typeface="Arial"/>
              </a:rPr>
              <a:t>Developers do not need to select orchestrators</a:t>
            </a:r>
            <a:endParaRPr sz="1800" b="0" i="0" u="none" strike="noStrike" cap="none" dirty="0">
              <a:solidFill>
                <a:srgbClr val="2F474F"/>
              </a:solidFill>
              <a:latin typeface="Arial"/>
              <a:ea typeface="Arial"/>
              <a:cs typeface="Arial"/>
              <a:sym typeface="Arial"/>
            </a:endParaRPr>
          </a:p>
          <a:p>
            <a:pPr marL="457200" marR="0" lvl="0" indent="-342900" algn="l" rtl="0">
              <a:lnSpc>
                <a:spcPct val="100000"/>
              </a:lnSpc>
              <a:spcBef>
                <a:spcPts val="1800"/>
              </a:spcBef>
              <a:spcAft>
                <a:spcPts val="0"/>
              </a:spcAft>
              <a:buClr>
                <a:srgbClr val="2F474F"/>
              </a:buClr>
              <a:buSzPts val="1800"/>
              <a:buFont typeface="Arial"/>
              <a:buChar char="●"/>
            </a:pPr>
            <a:r>
              <a:rPr lang="en-US" sz="1800" b="0" i="0" u="none" strike="noStrike" cap="none" dirty="0">
                <a:solidFill>
                  <a:srgbClr val="2F474F"/>
                </a:solidFill>
                <a:latin typeface="Arial"/>
                <a:ea typeface="Arial"/>
                <a:cs typeface="Arial"/>
                <a:sym typeface="Arial"/>
              </a:rPr>
              <a:t>Freedom to change orchestrators as needs arise</a:t>
            </a:r>
            <a:endParaRPr sz="1800" b="0" i="0" u="none" strike="noStrike" cap="none" dirty="0">
              <a:solidFill>
                <a:srgbClr val="2F474F"/>
              </a:solidFill>
              <a:latin typeface="Arial"/>
              <a:ea typeface="Arial"/>
              <a:cs typeface="Arial"/>
              <a:sym typeface="Arial"/>
            </a:endParaRPr>
          </a:p>
          <a:p>
            <a:pPr marL="457200" marR="0" lvl="0" indent="-342900" algn="l" rtl="0">
              <a:lnSpc>
                <a:spcPct val="100000"/>
              </a:lnSpc>
              <a:spcBef>
                <a:spcPts val="1800"/>
              </a:spcBef>
              <a:spcAft>
                <a:spcPts val="0"/>
              </a:spcAft>
              <a:buClr>
                <a:srgbClr val="2F474F"/>
              </a:buClr>
              <a:buSzPts val="1800"/>
              <a:buFont typeface="Arial"/>
              <a:buChar char="●"/>
            </a:pPr>
            <a:r>
              <a:rPr lang="en-US" sz="1800" b="0" i="0" u="none" strike="noStrike" cap="none" dirty="0">
                <a:solidFill>
                  <a:srgbClr val="2F474F"/>
                </a:solidFill>
                <a:latin typeface="Arial"/>
                <a:ea typeface="Arial"/>
                <a:cs typeface="Arial"/>
                <a:sym typeface="Arial"/>
              </a:rPr>
              <a:t>EE Manager Nodes are both Swarm and Kubernetes enabled</a:t>
            </a:r>
            <a:endParaRPr sz="1800" b="0" i="0" u="none" strike="noStrike" cap="none" dirty="0">
              <a:solidFill>
                <a:srgbClr val="2F474F"/>
              </a:solidFill>
              <a:latin typeface="Arial"/>
              <a:ea typeface="Arial"/>
              <a:cs typeface="Arial"/>
              <a:sym typeface="Arial"/>
            </a:endParaRPr>
          </a:p>
          <a:p>
            <a:pPr marL="457200" marR="0" lvl="0" indent="-342900" algn="l" rtl="0">
              <a:lnSpc>
                <a:spcPct val="100000"/>
              </a:lnSpc>
              <a:spcBef>
                <a:spcPts val="1800"/>
              </a:spcBef>
              <a:spcAft>
                <a:spcPts val="0"/>
              </a:spcAft>
              <a:buClr>
                <a:srgbClr val="2F474F"/>
              </a:buClr>
              <a:buSzPts val="1800"/>
              <a:buFont typeface="Arial"/>
              <a:buChar char="●"/>
            </a:pPr>
            <a:r>
              <a:rPr lang="en-US" sz="1800" b="0" i="0" u="none" strike="noStrike" cap="none" dirty="0">
                <a:solidFill>
                  <a:srgbClr val="2F474F"/>
                </a:solidFill>
                <a:latin typeface="Arial"/>
                <a:ea typeface="Arial"/>
                <a:cs typeface="Arial"/>
                <a:sym typeface="Arial"/>
              </a:rPr>
              <a:t>Every worker node is both Kubernetes API- and Swarm API-ready</a:t>
            </a:r>
            <a:endParaRPr sz="1800" b="0" i="0" u="none" strike="noStrike" cap="none" dirty="0">
              <a:solidFill>
                <a:srgbClr val="2F474F"/>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1800"/>
              <a:buFont typeface="Arial"/>
              <a:buNone/>
            </a:pPr>
            <a:endParaRPr sz="1800" b="0" i="0" u="none" strike="noStrike" cap="none" dirty="0">
              <a:solidFill>
                <a:srgbClr val="2F474F"/>
              </a:solidFill>
              <a:latin typeface="Arial"/>
              <a:ea typeface="Arial"/>
              <a:cs typeface="Arial"/>
              <a:sym typeface="Arial"/>
            </a:endParaRPr>
          </a:p>
        </p:txBody>
      </p:sp>
      <p:sp>
        <p:nvSpPr>
          <p:cNvPr id="311" name="Shape 311"/>
          <p:cNvSpPr/>
          <p:nvPr/>
        </p:nvSpPr>
        <p:spPr>
          <a:xfrm>
            <a:off x="741775" y="3487925"/>
            <a:ext cx="4142700" cy="714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Shape 312"/>
          <p:cNvSpPr/>
          <p:nvPr/>
        </p:nvSpPr>
        <p:spPr>
          <a:xfrm>
            <a:off x="737950" y="2689163"/>
            <a:ext cx="4142700" cy="653700"/>
          </a:xfrm>
          <a:prstGeom prst="rect">
            <a:avLst/>
          </a:prstGeom>
          <a:solidFill>
            <a:srgbClr val="7890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Shape 313"/>
          <p:cNvSpPr/>
          <p:nvPr/>
        </p:nvSpPr>
        <p:spPr>
          <a:xfrm>
            <a:off x="645175" y="2457100"/>
            <a:ext cx="4333800" cy="1898400"/>
          </a:xfrm>
          <a:prstGeom prst="roundRect">
            <a:avLst>
              <a:gd name="adj" fmla="val 0"/>
            </a:avLst>
          </a:prstGeom>
          <a:noFill/>
          <a:ln w="12700" cap="flat" cmpd="sng">
            <a:solidFill>
              <a:srgbClr val="21212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E5E5E5"/>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314" name="Shape 314"/>
          <p:cNvGrpSpPr/>
          <p:nvPr/>
        </p:nvGrpSpPr>
        <p:grpSpPr>
          <a:xfrm rot="-5400000">
            <a:off x="1232783" y="2019593"/>
            <a:ext cx="223449" cy="229851"/>
            <a:chOff x="-3984" y="1556"/>
            <a:chExt cx="3246" cy="3339"/>
          </a:xfrm>
        </p:grpSpPr>
        <p:sp>
          <p:nvSpPr>
            <p:cNvPr id="315" name="Shape 315"/>
            <p:cNvSpPr/>
            <p:nvPr/>
          </p:nvSpPr>
          <p:spPr>
            <a:xfrm>
              <a:off x="-3984" y="2495"/>
              <a:ext cx="2100" cy="2400"/>
            </a:xfrm>
            <a:custGeom>
              <a:avLst/>
              <a:gdLst/>
              <a:ahLst/>
              <a:cxnLst/>
              <a:rect l="0" t="0" r="0" b="0"/>
              <a:pathLst>
                <a:path w="120000" h="120000" extrusionOk="0">
                  <a:moveTo>
                    <a:pt x="96533" y="81087"/>
                  </a:moveTo>
                  <a:cubicBezTo>
                    <a:pt x="74666" y="101673"/>
                    <a:pt x="74666" y="101673"/>
                    <a:pt x="74666" y="101673"/>
                  </a:cubicBezTo>
                  <a:cubicBezTo>
                    <a:pt x="68000" y="107949"/>
                    <a:pt x="59733" y="111213"/>
                    <a:pt x="50666" y="111213"/>
                  </a:cubicBezTo>
                  <a:cubicBezTo>
                    <a:pt x="41600" y="111213"/>
                    <a:pt x="33333" y="107949"/>
                    <a:pt x="26666" y="101673"/>
                  </a:cubicBezTo>
                  <a:cubicBezTo>
                    <a:pt x="19733" y="95146"/>
                    <a:pt x="19733" y="95146"/>
                    <a:pt x="19733" y="95146"/>
                  </a:cubicBezTo>
                  <a:cubicBezTo>
                    <a:pt x="13333" y="89121"/>
                    <a:pt x="9866" y="81087"/>
                    <a:pt x="9866" y="72552"/>
                  </a:cubicBezTo>
                  <a:cubicBezTo>
                    <a:pt x="9866" y="64267"/>
                    <a:pt x="13333" y="56234"/>
                    <a:pt x="19733" y="50209"/>
                  </a:cubicBezTo>
                  <a:cubicBezTo>
                    <a:pt x="49066" y="22594"/>
                    <a:pt x="49066" y="22594"/>
                    <a:pt x="49066" y="22594"/>
                  </a:cubicBezTo>
                  <a:cubicBezTo>
                    <a:pt x="62133" y="10292"/>
                    <a:pt x="83466" y="10292"/>
                    <a:pt x="96800" y="22594"/>
                  </a:cubicBezTo>
                  <a:cubicBezTo>
                    <a:pt x="110933" y="36150"/>
                    <a:pt x="110933" y="36150"/>
                    <a:pt x="110933" y="36150"/>
                  </a:cubicBezTo>
                  <a:cubicBezTo>
                    <a:pt x="113066" y="37907"/>
                    <a:pt x="116000" y="37907"/>
                    <a:pt x="117866" y="36150"/>
                  </a:cubicBezTo>
                  <a:cubicBezTo>
                    <a:pt x="120000" y="34142"/>
                    <a:pt x="120000" y="31380"/>
                    <a:pt x="117866" y="29623"/>
                  </a:cubicBezTo>
                  <a:cubicBezTo>
                    <a:pt x="103733" y="16066"/>
                    <a:pt x="103733" y="16066"/>
                    <a:pt x="103733" y="16066"/>
                  </a:cubicBezTo>
                  <a:cubicBezTo>
                    <a:pt x="86666" y="0"/>
                    <a:pt x="58933" y="0"/>
                    <a:pt x="41600" y="16066"/>
                  </a:cubicBezTo>
                  <a:cubicBezTo>
                    <a:pt x="12800" y="43430"/>
                    <a:pt x="12800" y="43430"/>
                    <a:pt x="12800" y="43430"/>
                  </a:cubicBezTo>
                  <a:cubicBezTo>
                    <a:pt x="4533" y="51213"/>
                    <a:pt x="0" y="61506"/>
                    <a:pt x="0" y="72552"/>
                  </a:cubicBezTo>
                  <a:cubicBezTo>
                    <a:pt x="0" y="83347"/>
                    <a:pt x="4533" y="93891"/>
                    <a:pt x="12800" y="101422"/>
                  </a:cubicBezTo>
                  <a:cubicBezTo>
                    <a:pt x="19733" y="107949"/>
                    <a:pt x="19733" y="107949"/>
                    <a:pt x="19733" y="107949"/>
                  </a:cubicBezTo>
                  <a:cubicBezTo>
                    <a:pt x="28000" y="115732"/>
                    <a:pt x="38933" y="120000"/>
                    <a:pt x="50666" y="120000"/>
                  </a:cubicBezTo>
                  <a:cubicBezTo>
                    <a:pt x="62400" y="120000"/>
                    <a:pt x="73333" y="115732"/>
                    <a:pt x="81600" y="107949"/>
                  </a:cubicBezTo>
                  <a:cubicBezTo>
                    <a:pt x="103466" y="87364"/>
                    <a:pt x="103466" y="87364"/>
                    <a:pt x="103466" y="87364"/>
                  </a:cubicBezTo>
                  <a:cubicBezTo>
                    <a:pt x="105600" y="85606"/>
                    <a:pt x="105600" y="82845"/>
                    <a:pt x="103466" y="80836"/>
                  </a:cubicBezTo>
                  <a:cubicBezTo>
                    <a:pt x="101866" y="79330"/>
                    <a:pt x="98400" y="79330"/>
                    <a:pt x="96533" y="810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6" name="Shape 316"/>
            <p:cNvSpPr/>
            <p:nvPr/>
          </p:nvSpPr>
          <p:spPr>
            <a:xfrm>
              <a:off x="-2838" y="1556"/>
              <a:ext cx="2100" cy="2100"/>
            </a:xfrm>
            <a:custGeom>
              <a:avLst/>
              <a:gdLst/>
              <a:ahLst/>
              <a:cxnLst/>
              <a:rect l="0" t="0" r="0" b="0"/>
              <a:pathLst>
                <a:path w="120000" h="120000" extrusionOk="0">
                  <a:moveTo>
                    <a:pt x="99586" y="12561"/>
                  </a:moveTo>
                  <a:cubicBezTo>
                    <a:pt x="91034" y="4276"/>
                    <a:pt x="79724" y="0"/>
                    <a:pt x="67586" y="0"/>
                  </a:cubicBezTo>
                  <a:cubicBezTo>
                    <a:pt x="55448" y="0"/>
                    <a:pt x="44137" y="4276"/>
                    <a:pt x="35586" y="12561"/>
                  </a:cubicBezTo>
                  <a:cubicBezTo>
                    <a:pt x="16551" y="31002"/>
                    <a:pt x="16551" y="31002"/>
                    <a:pt x="16551" y="31002"/>
                  </a:cubicBezTo>
                  <a:cubicBezTo>
                    <a:pt x="14620" y="33140"/>
                    <a:pt x="14620" y="36080"/>
                    <a:pt x="16551" y="38218"/>
                  </a:cubicBezTo>
                  <a:cubicBezTo>
                    <a:pt x="18758" y="40089"/>
                    <a:pt x="21793" y="40089"/>
                    <a:pt x="24000" y="38218"/>
                  </a:cubicBezTo>
                  <a:cubicBezTo>
                    <a:pt x="43034" y="19510"/>
                    <a:pt x="43034" y="19510"/>
                    <a:pt x="43034" y="19510"/>
                  </a:cubicBezTo>
                  <a:cubicBezTo>
                    <a:pt x="49655" y="13095"/>
                    <a:pt x="58482" y="9621"/>
                    <a:pt x="67586" y="9621"/>
                  </a:cubicBezTo>
                  <a:cubicBezTo>
                    <a:pt x="76965" y="9621"/>
                    <a:pt x="85793" y="13095"/>
                    <a:pt x="92413" y="19510"/>
                  </a:cubicBezTo>
                  <a:cubicBezTo>
                    <a:pt x="99586" y="26726"/>
                    <a:pt x="99586" y="26726"/>
                    <a:pt x="99586" y="26726"/>
                  </a:cubicBezTo>
                  <a:cubicBezTo>
                    <a:pt x="106206" y="33140"/>
                    <a:pt x="110068" y="41692"/>
                    <a:pt x="110068" y="50512"/>
                  </a:cubicBezTo>
                  <a:cubicBezTo>
                    <a:pt x="110068" y="59599"/>
                    <a:pt x="106206" y="68151"/>
                    <a:pt x="99586" y="74565"/>
                  </a:cubicBezTo>
                  <a:cubicBezTo>
                    <a:pt x="73379" y="100222"/>
                    <a:pt x="73379" y="100222"/>
                    <a:pt x="73379" y="100222"/>
                  </a:cubicBezTo>
                  <a:cubicBezTo>
                    <a:pt x="66758" y="106636"/>
                    <a:pt x="57931" y="110378"/>
                    <a:pt x="48551" y="110378"/>
                  </a:cubicBezTo>
                  <a:cubicBezTo>
                    <a:pt x="39448" y="110378"/>
                    <a:pt x="30620" y="106636"/>
                    <a:pt x="24000" y="100222"/>
                  </a:cubicBezTo>
                  <a:cubicBezTo>
                    <a:pt x="9103" y="86057"/>
                    <a:pt x="9103" y="86057"/>
                    <a:pt x="9103" y="86057"/>
                  </a:cubicBezTo>
                  <a:cubicBezTo>
                    <a:pt x="7172" y="83919"/>
                    <a:pt x="4137" y="83919"/>
                    <a:pt x="1931" y="86057"/>
                  </a:cubicBezTo>
                  <a:cubicBezTo>
                    <a:pt x="0" y="87928"/>
                    <a:pt x="0" y="91135"/>
                    <a:pt x="1931" y="93006"/>
                  </a:cubicBezTo>
                  <a:cubicBezTo>
                    <a:pt x="16551" y="107171"/>
                    <a:pt x="16551" y="107171"/>
                    <a:pt x="16551" y="107171"/>
                  </a:cubicBezTo>
                  <a:cubicBezTo>
                    <a:pt x="25103" y="115456"/>
                    <a:pt x="36413" y="120000"/>
                    <a:pt x="48551" y="120000"/>
                  </a:cubicBezTo>
                  <a:cubicBezTo>
                    <a:pt x="60689" y="120000"/>
                    <a:pt x="72000" y="115456"/>
                    <a:pt x="80551" y="107171"/>
                  </a:cubicBezTo>
                  <a:cubicBezTo>
                    <a:pt x="106758" y="81781"/>
                    <a:pt x="106758" y="81781"/>
                    <a:pt x="106758" y="81781"/>
                  </a:cubicBezTo>
                  <a:cubicBezTo>
                    <a:pt x="115310" y="73496"/>
                    <a:pt x="120000" y="62538"/>
                    <a:pt x="120000" y="50779"/>
                  </a:cubicBezTo>
                  <a:cubicBezTo>
                    <a:pt x="120000" y="39020"/>
                    <a:pt x="115310" y="28062"/>
                    <a:pt x="106758" y="19777"/>
                  </a:cubicBezTo>
                  <a:lnTo>
                    <a:pt x="99586" y="1256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17" name="Shape 317"/>
          <p:cNvSpPr/>
          <p:nvPr/>
        </p:nvSpPr>
        <p:spPr>
          <a:xfrm>
            <a:off x="1747700" y="2689175"/>
            <a:ext cx="2791800" cy="65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mfortaa"/>
                <a:ea typeface="Comfortaa"/>
                <a:cs typeface="Comfortaa"/>
                <a:sym typeface="Comfortaa"/>
              </a:rPr>
              <a:t>Secure Cluster Management</a:t>
            </a:r>
            <a:endParaRPr sz="1200" b="0" i="0" u="none" strike="noStrike" cap="none">
              <a:solidFill>
                <a:srgbClr val="FFFFFF"/>
              </a:solidFill>
              <a:latin typeface="Comfortaa"/>
              <a:ea typeface="Comfortaa"/>
              <a:cs typeface="Comfortaa"/>
              <a:sym typeface="Comfortaa"/>
            </a:endParaRPr>
          </a:p>
        </p:txBody>
      </p:sp>
      <p:sp>
        <p:nvSpPr>
          <p:cNvPr id="318" name="Shape 318"/>
          <p:cNvSpPr/>
          <p:nvPr/>
        </p:nvSpPr>
        <p:spPr>
          <a:xfrm>
            <a:off x="2003791" y="3469834"/>
            <a:ext cx="1737300" cy="39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tx1"/>
                </a:solidFill>
                <a:latin typeface="Comfortaa"/>
                <a:ea typeface="Comfortaa"/>
                <a:cs typeface="Comfortaa"/>
                <a:sym typeface="Comfortaa"/>
              </a:rPr>
              <a:t>App Scheduler</a:t>
            </a:r>
            <a:endParaRPr sz="1200" b="0" i="0" u="none" strike="noStrike" cap="none">
              <a:solidFill>
                <a:schemeClr val="tx1"/>
              </a:solidFill>
              <a:latin typeface="Comfortaa"/>
              <a:ea typeface="Comfortaa"/>
              <a:cs typeface="Comfortaa"/>
              <a:sym typeface="Comfortaa"/>
            </a:endParaRPr>
          </a:p>
        </p:txBody>
      </p:sp>
      <p:sp>
        <p:nvSpPr>
          <p:cNvPr id="319" name="Shape 319"/>
          <p:cNvSpPr/>
          <p:nvPr/>
        </p:nvSpPr>
        <p:spPr>
          <a:xfrm>
            <a:off x="915400" y="3726425"/>
            <a:ext cx="1624800" cy="393300"/>
          </a:xfrm>
          <a:prstGeom prst="rect">
            <a:avLst/>
          </a:prstGeom>
          <a:solidFill>
            <a:srgbClr val="EEF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omfortaa"/>
              <a:buNone/>
            </a:pPr>
            <a:r>
              <a:rPr lang="en-US" sz="1200" b="1" i="0" u="none" strike="noStrike" cap="none" dirty="0">
                <a:solidFill>
                  <a:schemeClr val="tx1"/>
                </a:solidFill>
                <a:latin typeface="Comfortaa"/>
                <a:ea typeface="Comfortaa"/>
                <a:cs typeface="Comfortaa"/>
                <a:sym typeface="Comfortaa"/>
              </a:rPr>
              <a:t> Swarm</a:t>
            </a:r>
            <a:endParaRPr sz="1200" b="1" i="0" u="none" strike="noStrike" cap="none" dirty="0">
              <a:solidFill>
                <a:schemeClr val="tx1"/>
              </a:solidFill>
              <a:latin typeface="Comfortaa"/>
              <a:ea typeface="Comfortaa"/>
              <a:cs typeface="Comfortaa"/>
              <a:sym typeface="Comfortaa"/>
            </a:endParaRPr>
          </a:p>
        </p:txBody>
      </p:sp>
      <p:sp>
        <p:nvSpPr>
          <p:cNvPr id="320" name="Shape 320"/>
          <p:cNvSpPr/>
          <p:nvPr/>
        </p:nvSpPr>
        <p:spPr>
          <a:xfrm>
            <a:off x="2738107" y="3726425"/>
            <a:ext cx="1624800" cy="393300"/>
          </a:xfrm>
          <a:prstGeom prst="rect">
            <a:avLst/>
          </a:prstGeom>
          <a:solidFill>
            <a:srgbClr val="EEF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omfortaa"/>
              <a:buNone/>
            </a:pPr>
            <a:r>
              <a:rPr lang="en-US" sz="1200" b="1" i="0" u="none" strike="noStrike" cap="none">
                <a:solidFill>
                  <a:schemeClr val="tx1"/>
                </a:solidFill>
                <a:latin typeface="Comfortaa"/>
                <a:ea typeface="Comfortaa"/>
                <a:cs typeface="Comfortaa"/>
                <a:sym typeface="Comfortaa"/>
              </a:rPr>
              <a:t>Kubernetes</a:t>
            </a:r>
            <a:endParaRPr sz="1200" b="1" i="0" u="none" strike="noStrike" cap="none">
              <a:solidFill>
                <a:schemeClr val="tx1"/>
              </a:solidFill>
              <a:latin typeface="Comfortaa"/>
              <a:ea typeface="Comfortaa"/>
              <a:cs typeface="Comfortaa"/>
              <a:sym typeface="Comfortaa"/>
            </a:endParaRPr>
          </a:p>
        </p:txBody>
      </p:sp>
      <p:sp>
        <p:nvSpPr>
          <p:cNvPr id="321" name="Shape 321"/>
          <p:cNvSpPr txBox="1"/>
          <p:nvPr/>
        </p:nvSpPr>
        <p:spPr>
          <a:xfrm>
            <a:off x="2388599" y="3770731"/>
            <a:ext cx="503400" cy="43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tx1"/>
                </a:solidFill>
                <a:latin typeface="Comfortaa"/>
                <a:ea typeface="Comfortaa"/>
                <a:cs typeface="Comfortaa"/>
                <a:sym typeface="Comfortaa"/>
              </a:rPr>
              <a:t>OR</a:t>
            </a:r>
            <a:endParaRPr sz="1200" b="0" i="0" u="none" strike="noStrike" cap="none" dirty="0">
              <a:solidFill>
                <a:schemeClr val="tx1"/>
              </a:solidFill>
              <a:latin typeface="Comfortaa"/>
              <a:ea typeface="Comfortaa"/>
              <a:cs typeface="Comfortaa"/>
              <a:sym typeface="Comfortaa"/>
            </a:endParaRPr>
          </a:p>
        </p:txBody>
      </p:sp>
      <p:grpSp>
        <p:nvGrpSpPr>
          <p:cNvPr id="322" name="Shape 322"/>
          <p:cNvGrpSpPr/>
          <p:nvPr/>
        </p:nvGrpSpPr>
        <p:grpSpPr>
          <a:xfrm>
            <a:off x="1044990" y="2837925"/>
            <a:ext cx="585177" cy="345367"/>
            <a:chOff x="8233475" y="2658000"/>
            <a:chExt cx="1271570" cy="771080"/>
          </a:xfrm>
        </p:grpSpPr>
        <p:sp>
          <p:nvSpPr>
            <p:cNvPr id="323" name="Shape 323"/>
            <p:cNvSpPr/>
            <p:nvPr/>
          </p:nvSpPr>
          <p:spPr>
            <a:xfrm>
              <a:off x="8625267" y="2658000"/>
              <a:ext cx="468000" cy="301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Shape 324"/>
            <p:cNvSpPr/>
            <p:nvPr/>
          </p:nvSpPr>
          <p:spPr>
            <a:xfrm>
              <a:off x="9037045" y="3127880"/>
              <a:ext cx="468000" cy="301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Shape 325"/>
            <p:cNvSpPr/>
            <p:nvPr/>
          </p:nvSpPr>
          <p:spPr>
            <a:xfrm>
              <a:off x="8233475" y="3127880"/>
              <a:ext cx="468000" cy="301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6" name="Shape 326"/>
            <p:cNvCxnSpPr>
              <a:stCxn id="323" idx="1"/>
              <a:endCxn id="325" idx="0"/>
            </p:cNvCxnSpPr>
            <p:nvPr/>
          </p:nvCxnSpPr>
          <p:spPr>
            <a:xfrm flipH="1">
              <a:off x="8467467" y="2808600"/>
              <a:ext cx="157800" cy="319500"/>
            </a:xfrm>
            <a:prstGeom prst="bentConnector2">
              <a:avLst/>
            </a:prstGeom>
            <a:noFill/>
            <a:ln w="19050" cap="flat" cmpd="sng">
              <a:solidFill>
                <a:srgbClr val="FFFFFF"/>
              </a:solidFill>
              <a:prstDash val="solid"/>
              <a:round/>
              <a:headEnd type="none" w="sm" len="sm"/>
              <a:tailEnd type="none" w="sm" len="sm"/>
            </a:ln>
          </p:spPr>
        </p:cxnSp>
        <p:cxnSp>
          <p:nvCxnSpPr>
            <p:cNvPr id="327" name="Shape 327"/>
            <p:cNvCxnSpPr>
              <a:stCxn id="325" idx="3"/>
              <a:endCxn id="324" idx="1"/>
            </p:cNvCxnSpPr>
            <p:nvPr/>
          </p:nvCxnSpPr>
          <p:spPr>
            <a:xfrm>
              <a:off x="8701475" y="3278480"/>
              <a:ext cx="335700" cy="1200"/>
            </a:xfrm>
            <a:prstGeom prst="bentConnector3">
              <a:avLst>
                <a:gd name="adj1" fmla="val 49981"/>
              </a:avLst>
            </a:prstGeom>
            <a:noFill/>
            <a:ln w="19050" cap="flat" cmpd="sng">
              <a:solidFill>
                <a:srgbClr val="FFFFFF"/>
              </a:solidFill>
              <a:prstDash val="solid"/>
              <a:round/>
              <a:headEnd type="none" w="sm" len="sm"/>
              <a:tailEnd type="none" w="sm" len="sm"/>
            </a:ln>
          </p:spPr>
        </p:cxnSp>
        <p:cxnSp>
          <p:nvCxnSpPr>
            <p:cNvPr id="328" name="Shape 328"/>
            <p:cNvCxnSpPr>
              <a:stCxn id="323" idx="3"/>
              <a:endCxn id="324" idx="0"/>
            </p:cNvCxnSpPr>
            <p:nvPr/>
          </p:nvCxnSpPr>
          <p:spPr>
            <a:xfrm>
              <a:off x="9093267" y="2808600"/>
              <a:ext cx="177900" cy="319500"/>
            </a:xfrm>
            <a:prstGeom prst="bentConnector2">
              <a:avLst/>
            </a:prstGeom>
            <a:noFill/>
            <a:ln w="19050" cap="flat" cmpd="sng">
              <a:solidFill>
                <a:srgbClr val="FFFFFF"/>
              </a:solidFill>
              <a:prstDash val="solid"/>
              <a:round/>
              <a:headEnd type="none" w="sm" len="sm"/>
              <a:tailEnd type="none" w="sm" len="sm"/>
            </a:ln>
          </p:spPr>
        </p:cxnSp>
        <p:pic>
          <p:nvPicPr>
            <p:cNvPr id="329" name="Shape 329"/>
            <p:cNvPicPr preferRelativeResize="0"/>
            <p:nvPr/>
          </p:nvPicPr>
          <p:blipFill rotWithShape="1">
            <a:blip r:embed="rId4">
              <a:alphaModFix/>
            </a:blip>
            <a:srcRect/>
            <a:stretch/>
          </p:blipFill>
          <p:spPr>
            <a:xfrm>
              <a:off x="8737738" y="2987313"/>
              <a:ext cx="263050" cy="263050"/>
            </a:xfrm>
            <a:prstGeom prst="rect">
              <a:avLst/>
            </a:prstGeom>
            <a:noFill/>
            <a:ln>
              <a:noFill/>
            </a:ln>
          </p:spPr>
        </p:pic>
      </p:grpSp>
      <p:sp>
        <p:nvSpPr>
          <p:cNvPr id="330" name="Shape 330"/>
          <p:cNvSpPr/>
          <p:nvPr/>
        </p:nvSpPr>
        <p:spPr>
          <a:xfrm>
            <a:off x="2216213" y="4422967"/>
            <a:ext cx="184800" cy="359100"/>
          </a:xfrm>
          <a:prstGeom prst="upDown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Shape 331"/>
          <p:cNvSpPr/>
          <p:nvPr/>
        </p:nvSpPr>
        <p:spPr>
          <a:xfrm>
            <a:off x="3110375" y="4422967"/>
            <a:ext cx="184800" cy="359100"/>
          </a:xfrm>
          <a:prstGeom prst="upDown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Shape 332"/>
          <p:cNvSpPr/>
          <p:nvPr/>
        </p:nvSpPr>
        <p:spPr>
          <a:xfrm>
            <a:off x="4270713" y="4422967"/>
            <a:ext cx="184800" cy="359100"/>
          </a:xfrm>
          <a:prstGeom prst="upDown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Shape 333"/>
          <p:cNvSpPr/>
          <p:nvPr/>
        </p:nvSpPr>
        <p:spPr>
          <a:xfrm>
            <a:off x="1035688" y="4422954"/>
            <a:ext cx="184800" cy="359100"/>
          </a:xfrm>
          <a:prstGeom prst="upDown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Shape 334"/>
          <p:cNvSpPr txBox="1"/>
          <p:nvPr/>
        </p:nvSpPr>
        <p:spPr>
          <a:xfrm>
            <a:off x="1324275" y="1908800"/>
            <a:ext cx="2932800" cy="423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Docker EE Orchestration</a:t>
            </a:r>
            <a:endParaRPr sz="1400" b="0" i="0" u="none" strike="noStrike" cap="none">
              <a:solidFill>
                <a:srgbClr val="000000"/>
              </a:solidFill>
              <a:latin typeface="Arial"/>
              <a:ea typeface="Arial"/>
              <a:cs typeface="Arial"/>
              <a:sym typeface="Arial"/>
            </a:endParaRPr>
          </a:p>
        </p:txBody>
      </p:sp>
      <p:sp>
        <p:nvSpPr>
          <p:cNvPr id="335" name="Shape 335"/>
          <p:cNvSpPr/>
          <p:nvPr/>
        </p:nvSpPr>
        <p:spPr>
          <a:xfrm>
            <a:off x="298750" y="5187654"/>
            <a:ext cx="5147400" cy="755100"/>
          </a:xfrm>
          <a:prstGeom prst="roundRect">
            <a:avLst>
              <a:gd name="adj" fmla="val 16667"/>
            </a:avLst>
          </a:prstGeom>
          <a:noFill/>
          <a:ln w="38100"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Shape 336"/>
          <p:cNvSpPr txBox="1"/>
          <p:nvPr/>
        </p:nvSpPr>
        <p:spPr>
          <a:xfrm>
            <a:off x="0" y="6078553"/>
            <a:ext cx="5147400" cy="35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Docker EE Cluster</a:t>
            </a:r>
            <a:endParaRPr sz="1400" b="0" i="0" u="none" strike="noStrike" cap="none" dirty="0">
              <a:solidFill>
                <a:srgbClr val="000000"/>
              </a:solidFill>
              <a:latin typeface="Arial"/>
              <a:ea typeface="Arial"/>
              <a:cs typeface="Arial"/>
              <a:sym typeface="Arial"/>
            </a:endParaRPr>
          </a:p>
        </p:txBody>
      </p:sp>
      <p:grpSp>
        <p:nvGrpSpPr>
          <p:cNvPr id="337" name="Shape 337"/>
          <p:cNvGrpSpPr/>
          <p:nvPr/>
        </p:nvGrpSpPr>
        <p:grpSpPr>
          <a:xfrm>
            <a:off x="666425" y="4897356"/>
            <a:ext cx="1438023" cy="822000"/>
            <a:chOff x="1261525" y="4440289"/>
            <a:chExt cx="1438023" cy="822000"/>
          </a:xfrm>
        </p:grpSpPr>
        <p:grpSp>
          <p:nvGrpSpPr>
            <p:cNvPr id="338" name="Shape 338"/>
            <p:cNvGrpSpPr/>
            <p:nvPr/>
          </p:nvGrpSpPr>
          <p:grpSpPr>
            <a:xfrm>
              <a:off x="1261525" y="4440289"/>
              <a:ext cx="1438023" cy="822000"/>
              <a:chOff x="1261525" y="4440289"/>
              <a:chExt cx="1438023" cy="822000"/>
            </a:xfrm>
          </p:grpSpPr>
          <p:sp>
            <p:nvSpPr>
              <p:cNvPr id="339" name="Shape 339"/>
              <p:cNvSpPr/>
              <p:nvPr/>
            </p:nvSpPr>
            <p:spPr>
              <a:xfrm>
                <a:off x="1276048" y="4440289"/>
                <a:ext cx="1423500" cy="8220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340" name="Shape 340"/>
              <p:cNvGrpSpPr/>
              <p:nvPr/>
            </p:nvGrpSpPr>
            <p:grpSpPr>
              <a:xfrm>
                <a:off x="1281367" y="4446341"/>
                <a:ext cx="814401" cy="223647"/>
                <a:chOff x="2329213" y="1698929"/>
                <a:chExt cx="692400" cy="167100"/>
              </a:xfrm>
            </p:grpSpPr>
            <p:sp>
              <p:nvSpPr>
                <p:cNvPr id="341" name="Shape 341"/>
                <p:cNvSpPr/>
                <p:nvPr/>
              </p:nvSpPr>
              <p:spPr>
                <a:xfrm>
                  <a:off x="2329213" y="1698929"/>
                  <a:ext cx="692400" cy="1671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42" name="Shape 342"/>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sp>
            <p:nvSpPr>
              <p:cNvPr id="343" name="Shape 343"/>
              <p:cNvSpPr txBox="1"/>
              <p:nvPr/>
            </p:nvSpPr>
            <p:spPr>
              <a:xfrm>
                <a:off x="1261525" y="4492975"/>
                <a:ext cx="814500" cy="107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FFFFFF"/>
                  </a:solidFill>
                  <a:latin typeface="Arial"/>
                  <a:ea typeface="Arial"/>
                  <a:cs typeface="Arial"/>
                  <a:sym typeface="Arial"/>
                </a:endParaRPr>
              </a:p>
            </p:txBody>
          </p:sp>
        </p:grpSp>
        <p:grpSp>
          <p:nvGrpSpPr>
            <p:cNvPr id="344" name="Shape 344"/>
            <p:cNvGrpSpPr/>
            <p:nvPr/>
          </p:nvGrpSpPr>
          <p:grpSpPr>
            <a:xfrm>
              <a:off x="1399213" y="4757951"/>
              <a:ext cx="1123375" cy="463607"/>
              <a:chOff x="5595375" y="6272076"/>
              <a:chExt cx="1123375" cy="463607"/>
            </a:xfrm>
          </p:grpSpPr>
          <p:pic>
            <p:nvPicPr>
              <p:cNvPr id="345" name="Shape 345"/>
              <p:cNvPicPr preferRelativeResize="0"/>
              <p:nvPr/>
            </p:nvPicPr>
            <p:blipFill rotWithShape="1">
              <a:blip r:embed="rId5">
                <a:alphaModFix/>
              </a:blip>
              <a:srcRect/>
              <a:stretch/>
            </p:blipFill>
            <p:spPr>
              <a:xfrm>
                <a:off x="5595375" y="6272076"/>
                <a:ext cx="557199" cy="463607"/>
              </a:xfrm>
              <a:prstGeom prst="rect">
                <a:avLst/>
              </a:prstGeom>
              <a:noFill/>
              <a:ln>
                <a:noFill/>
              </a:ln>
            </p:spPr>
          </p:pic>
          <p:pic>
            <p:nvPicPr>
              <p:cNvPr id="346" name="Shape 346"/>
              <p:cNvPicPr preferRelativeResize="0"/>
              <p:nvPr/>
            </p:nvPicPr>
            <p:blipFill rotWithShape="1">
              <a:blip r:embed="rId6">
                <a:alphaModFix/>
              </a:blip>
              <a:srcRect/>
              <a:stretch/>
            </p:blipFill>
            <p:spPr>
              <a:xfrm>
                <a:off x="6300350" y="6294675"/>
                <a:ext cx="418400" cy="418400"/>
              </a:xfrm>
              <a:prstGeom prst="rect">
                <a:avLst/>
              </a:prstGeom>
              <a:noFill/>
              <a:ln>
                <a:noFill/>
              </a:ln>
            </p:spPr>
          </p:pic>
          <p:cxnSp>
            <p:nvCxnSpPr>
              <p:cNvPr id="347" name="Shape 347"/>
              <p:cNvCxnSpPr/>
              <p:nvPr/>
            </p:nvCxnSpPr>
            <p:spPr>
              <a:xfrm rot="10800000" flipH="1">
                <a:off x="6119450" y="6300475"/>
                <a:ext cx="180900" cy="406800"/>
              </a:xfrm>
              <a:prstGeom prst="straightConnector1">
                <a:avLst/>
              </a:prstGeom>
              <a:noFill/>
              <a:ln w="9525" cap="flat" cmpd="sng">
                <a:solidFill>
                  <a:srgbClr val="434343"/>
                </a:solidFill>
                <a:prstDash val="solid"/>
                <a:round/>
                <a:headEnd type="none" w="sm" len="sm"/>
                <a:tailEnd type="none" w="sm" len="sm"/>
              </a:ln>
            </p:spPr>
          </p:cxnSp>
        </p:grpSp>
      </p:grpSp>
      <p:grpSp>
        <p:nvGrpSpPr>
          <p:cNvPr id="348" name="Shape 348"/>
          <p:cNvGrpSpPr/>
          <p:nvPr/>
        </p:nvGrpSpPr>
        <p:grpSpPr>
          <a:xfrm>
            <a:off x="2237525" y="4897406"/>
            <a:ext cx="1438023" cy="822000"/>
            <a:chOff x="1261525" y="4440289"/>
            <a:chExt cx="1438023" cy="822000"/>
          </a:xfrm>
        </p:grpSpPr>
        <p:grpSp>
          <p:nvGrpSpPr>
            <p:cNvPr id="349" name="Shape 349"/>
            <p:cNvGrpSpPr/>
            <p:nvPr/>
          </p:nvGrpSpPr>
          <p:grpSpPr>
            <a:xfrm>
              <a:off x="1261525" y="4440289"/>
              <a:ext cx="1438023" cy="822000"/>
              <a:chOff x="1261525" y="4440289"/>
              <a:chExt cx="1438023" cy="822000"/>
            </a:xfrm>
          </p:grpSpPr>
          <p:sp>
            <p:nvSpPr>
              <p:cNvPr id="350" name="Shape 350"/>
              <p:cNvSpPr/>
              <p:nvPr/>
            </p:nvSpPr>
            <p:spPr>
              <a:xfrm>
                <a:off x="1276048" y="4440289"/>
                <a:ext cx="1423500" cy="8220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351" name="Shape 351"/>
              <p:cNvGrpSpPr/>
              <p:nvPr/>
            </p:nvGrpSpPr>
            <p:grpSpPr>
              <a:xfrm>
                <a:off x="1281367" y="4446341"/>
                <a:ext cx="814401" cy="223647"/>
                <a:chOff x="2329213" y="1698929"/>
                <a:chExt cx="692400" cy="167100"/>
              </a:xfrm>
            </p:grpSpPr>
            <p:sp>
              <p:nvSpPr>
                <p:cNvPr id="352" name="Shape 352"/>
                <p:cNvSpPr/>
                <p:nvPr/>
              </p:nvSpPr>
              <p:spPr>
                <a:xfrm>
                  <a:off x="2329213" y="1698929"/>
                  <a:ext cx="692400" cy="1671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53" name="Shape 353"/>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sp>
            <p:nvSpPr>
              <p:cNvPr id="354" name="Shape 354"/>
              <p:cNvSpPr txBox="1"/>
              <p:nvPr/>
            </p:nvSpPr>
            <p:spPr>
              <a:xfrm>
                <a:off x="1261525" y="4492975"/>
                <a:ext cx="814500" cy="107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FFFFFF"/>
                  </a:solidFill>
                  <a:latin typeface="Arial"/>
                  <a:ea typeface="Arial"/>
                  <a:cs typeface="Arial"/>
                  <a:sym typeface="Arial"/>
                </a:endParaRPr>
              </a:p>
            </p:txBody>
          </p:sp>
        </p:grpSp>
        <p:grpSp>
          <p:nvGrpSpPr>
            <p:cNvPr id="355" name="Shape 355"/>
            <p:cNvGrpSpPr/>
            <p:nvPr/>
          </p:nvGrpSpPr>
          <p:grpSpPr>
            <a:xfrm>
              <a:off x="1399213" y="4757951"/>
              <a:ext cx="1123375" cy="463607"/>
              <a:chOff x="5595375" y="6272076"/>
              <a:chExt cx="1123375" cy="463607"/>
            </a:xfrm>
          </p:grpSpPr>
          <p:pic>
            <p:nvPicPr>
              <p:cNvPr id="356" name="Shape 356"/>
              <p:cNvPicPr preferRelativeResize="0"/>
              <p:nvPr/>
            </p:nvPicPr>
            <p:blipFill rotWithShape="1">
              <a:blip r:embed="rId5">
                <a:alphaModFix/>
              </a:blip>
              <a:srcRect/>
              <a:stretch/>
            </p:blipFill>
            <p:spPr>
              <a:xfrm>
                <a:off x="5595375" y="6272076"/>
                <a:ext cx="557199" cy="463607"/>
              </a:xfrm>
              <a:prstGeom prst="rect">
                <a:avLst/>
              </a:prstGeom>
              <a:noFill/>
              <a:ln>
                <a:noFill/>
              </a:ln>
            </p:spPr>
          </p:pic>
          <p:pic>
            <p:nvPicPr>
              <p:cNvPr id="357" name="Shape 357"/>
              <p:cNvPicPr preferRelativeResize="0"/>
              <p:nvPr/>
            </p:nvPicPr>
            <p:blipFill rotWithShape="1">
              <a:blip r:embed="rId6">
                <a:alphaModFix/>
              </a:blip>
              <a:srcRect/>
              <a:stretch/>
            </p:blipFill>
            <p:spPr>
              <a:xfrm>
                <a:off x="6300350" y="6294675"/>
                <a:ext cx="418400" cy="418400"/>
              </a:xfrm>
              <a:prstGeom prst="rect">
                <a:avLst/>
              </a:prstGeom>
              <a:noFill/>
              <a:ln>
                <a:noFill/>
              </a:ln>
            </p:spPr>
          </p:pic>
          <p:cxnSp>
            <p:nvCxnSpPr>
              <p:cNvPr id="358" name="Shape 358"/>
              <p:cNvCxnSpPr/>
              <p:nvPr/>
            </p:nvCxnSpPr>
            <p:spPr>
              <a:xfrm rot="10800000" flipH="1">
                <a:off x="6119450" y="6300475"/>
                <a:ext cx="180900" cy="406800"/>
              </a:xfrm>
              <a:prstGeom prst="straightConnector1">
                <a:avLst/>
              </a:prstGeom>
              <a:noFill/>
              <a:ln w="9525" cap="flat" cmpd="sng">
                <a:solidFill>
                  <a:srgbClr val="434343"/>
                </a:solidFill>
                <a:prstDash val="solid"/>
                <a:round/>
                <a:headEnd type="none" w="sm" len="sm"/>
                <a:tailEnd type="none" w="sm" len="sm"/>
              </a:ln>
            </p:spPr>
          </p:cxnSp>
        </p:grpSp>
      </p:grpSp>
      <p:grpSp>
        <p:nvGrpSpPr>
          <p:cNvPr id="359" name="Shape 359"/>
          <p:cNvGrpSpPr/>
          <p:nvPr/>
        </p:nvGrpSpPr>
        <p:grpSpPr>
          <a:xfrm>
            <a:off x="3897388" y="4897356"/>
            <a:ext cx="1438023" cy="822000"/>
            <a:chOff x="1261525" y="4440289"/>
            <a:chExt cx="1438023" cy="822000"/>
          </a:xfrm>
        </p:grpSpPr>
        <p:grpSp>
          <p:nvGrpSpPr>
            <p:cNvPr id="360" name="Shape 360"/>
            <p:cNvGrpSpPr/>
            <p:nvPr/>
          </p:nvGrpSpPr>
          <p:grpSpPr>
            <a:xfrm>
              <a:off x="1261525" y="4440289"/>
              <a:ext cx="1438023" cy="822000"/>
              <a:chOff x="1261525" y="4440289"/>
              <a:chExt cx="1438023" cy="822000"/>
            </a:xfrm>
          </p:grpSpPr>
          <p:sp>
            <p:nvSpPr>
              <p:cNvPr id="361" name="Shape 361"/>
              <p:cNvSpPr/>
              <p:nvPr/>
            </p:nvSpPr>
            <p:spPr>
              <a:xfrm>
                <a:off x="1276048" y="4440289"/>
                <a:ext cx="1423500" cy="8220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362" name="Shape 362"/>
              <p:cNvGrpSpPr/>
              <p:nvPr/>
            </p:nvGrpSpPr>
            <p:grpSpPr>
              <a:xfrm>
                <a:off x="1281367" y="4446341"/>
                <a:ext cx="814401" cy="223647"/>
                <a:chOff x="2329213" y="1698929"/>
                <a:chExt cx="692400" cy="167100"/>
              </a:xfrm>
            </p:grpSpPr>
            <p:sp>
              <p:nvSpPr>
                <p:cNvPr id="363" name="Shape 363"/>
                <p:cNvSpPr/>
                <p:nvPr/>
              </p:nvSpPr>
              <p:spPr>
                <a:xfrm>
                  <a:off x="2329213" y="1698929"/>
                  <a:ext cx="692400" cy="1671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64" name="Shape 364"/>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sp>
            <p:nvSpPr>
              <p:cNvPr id="365" name="Shape 365"/>
              <p:cNvSpPr txBox="1"/>
              <p:nvPr/>
            </p:nvSpPr>
            <p:spPr>
              <a:xfrm>
                <a:off x="1261525" y="4492975"/>
                <a:ext cx="814500" cy="107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Node</a:t>
                </a:r>
                <a:endParaRPr sz="900" b="0" i="0" u="none" strike="noStrike" cap="none">
                  <a:solidFill>
                    <a:srgbClr val="FFFFFF"/>
                  </a:solidFill>
                  <a:latin typeface="Arial"/>
                  <a:ea typeface="Arial"/>
                  <a:cs typeface="Arial"/>
                  <a:sym typeface="Arial"/>
                </a:endParaRPr>
              </a:p>
            </p:txBody>
          </p:sp>
        </p:grpSp>
        <p:grpSp>
          <p:nvGrpSpPr>
            <p:cNvPr id="366" name="Shape 366"/>
            <p:cNvGrpSpPr/>
            <p:nvPr/>
          </p:nvGrpSpPr>
          <p:grpSpPr>
            <a:xfrm>
              <a:off x="1399213" y="4757951"/>
              <a:ext cx="1123375" cy="463607"/>
              <a:chOff x="5595375" y="6272076"/>
              <a:chExt cx="1123375" cy="463607"/>
            </a:xfrm>
          </p:grpSpPr>
          <p:pic>
            <p:nvPicPr>
              <p:cNvPr id="367" name="Shape 367"/>
              <p:cNvPicPr preferRelativeResize="0"/>
              <p:nvPr/>
            </p:nvPicPr>
            <p:blipFill rotWithShape="1">
              <a:blip r:embed="rId5">
                <a:alphaModFix/>
              </a:blip>
              <a:srcRect/>
              <a:stretch/>
            </p:blipFill>
            <p:spPr>
              <a:xfrm>
                <a:off x="5595375" y="6272076"/>
                <a:ext cx="557199" cy="463607"/>
              </a:xfrm>
              <a:prstGeom prst="rect">
                <a:avLst/>
              </a:prstGeom>
              <a:noFill/>
              <a:ln>
                <a:noFill/>
              </a:ln>
            </p:spPr>
          </p:pic>
          <p:pic>
            <p:nvPicPr>
              <p:cNvPr id="368" name="Shape 368"/>
              <p:cNvPicPr preferRelativeResize="0"/>
              <p:nvPr/>
            </p:nvPicPr>
            <p:blipFill rotWithShape="1">
              <a:blip r:embed="rId6">
                <a:alphaModFix/>
              </a:blip>
              <a:srcRect/>
              <a:stretch/>
            </p:blipFill>
            <p:spPr>
              <a:xfrm>
                <a:off x="6300350" y="6294675"/>
                <a:ext cx="418400" cy="418400"/>
              </a:xfrm>
              <a:prstGeom prst="rect">
                <a:avLst/>
              </a:prstGeom>
              <a:noFill/>
              <a:ln>
                <a:noFill/>
              </a:ln>
            </p:spPr>
          </p:pic>
          <p:cxnSp>
            <p:nvCxnSpPr>
              <p:cNvPr id="369" name="Shape 369"/>
              <p:cNvCxnSpPr/>
              <p:nvPr/>
            </p:nvCxnSpPr>
            <p:spPr>
              <a:xfrm rot="10800000" flipH="1">
                <a:off x="6119450" y="6300475"/>
                <a:ext cx="180900" cy="406800"/>
              </a:xfrm>
              <a:prstGeom prst="straightConnector1">
                <a:avLst/>
              </a:prstGeom>
              <a:noFill/>
              <a:ln w="9525" cap="flat" cmpd="sng">
                <a:solidFill>
                  <a:srgbClr val="434343"/>
                </a:solidFill>
                <a:prstDash val="solid"/>
                <a:round/>
                <a:headEnd type="none" w="sm" len="sm"/>
                <a:tailEnd type="none" w="sm" len="sm"/>
              </a:ln>
            </p:spPr>
          </p:cxnSp>
        </p:grpSp>
      </p:grpSp>
      <p:sp>
        <p:nvSpPr>
          <p:cNvPr id="370" name="Shape 370"/>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371" name="Shape 371"/>
          <p:cNvPicPr preferRelativeResize="0"/>
          <p:nvPr/>
        </p:nvPicPr>
        <p:blipFill>
          <a:blip r:embed="rId7">
            <a:alphaModFix/>
          </a:blip>
          <a:stretch>
            <a:fillRect/>
          </a:stretch>
        </p:blipFill>
        <p:spPr>
          <a:xfrm>
            <a:off x="339325" y="352248"/>
            <a:ext cx="681073" cy="56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Shape 377"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378" name="Shape 378"/>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379" name="Shape 379"/>
          <p:cNvSpPr txBox="1"/>
          <p:nvPr/>
        </p:nvSpPr>
        <p:spPr>
          <a:xfrm>
            <a:off x="7478713" y="6421438"/>
            <a:ext cx="29574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800"/>
              <a:buFont typeface="Arial"/>
              <a:buNone/>
            </a:pPr>
            <a:r>
              <a:rPr lang="en-US" sz="1800" b="1" i="0" u="none" strike="noStrike" cap="none">
                <a:solidFill>
                  <a:srgbClr val="002060"/>
                </a:solidFill>
                <a:latin typeface="Calibri"/>
                <a:ea typeface="Calibri"/>
                <a:cs typeface="Calibri"/>
                <a:sym typeface="Calibri"/>
              </a:rPr>
              <a:t>Presenting Workgroup</a:t>
            </a:r>
            <a:endParaRPr sz="1400" b="0" i="0" u="none" strike="noStrike" cap="none">
              <a:solidFill>
                <a:srgbClr val="000000"/>
              </a:solidFill>
              <a:latin typeface="Arial"/>
              <a:ea typeface="Arial"/>
              <a:cs typeface="Arial"/>
              <a:sym typeface="Arial"/>
            </a:endParaRPr>
          </a:p>
        </p:txBody>
      </p:sp>
      <p:sp>
        <p:nvSpPr>
          <p:cNvPr id="380" name="Shape 380"/>
          <p:cNvSpPr txBox="1"/>
          <p:nvPr/>
        </p:nvSpPr>
        <p:spPr>
          <a:xfrm>
            <a:off x="279990" y="982750"/>
            <a:ext cx="10161900" cy="81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a:solidFill>
                  <a:srgbClr val="2F474F"/>
                </a:solidFill>
              </a:rPr>
              <a:t>End-to-end container lifecycle</a:t>
            </a:r>
            <a:endParaRPr sz="2800" b="1">
              <a:solidFill>
                <a:srgbClr val="2F474F"/>
              </a:solidFill>
            </a:endParaRPr>
          </a:p>
          <a:p>
            <a:pPr marL="0" lvl="0" indent="0" rtl="0">
              <a:spcBef>
                <a:spcPts val="600"/>
              </a:spcBef>
              <a:spcAft>
                <a:spcPts val="0"/>
              </a:spcAft>
              <a:buNone/>
            </a:pPr>
            <a:endParaRPr sz="2400" b="1">
              <a:solidFill>
                <a:srgbClr val="2F474F"/>
              </a:solidFill>
            </a:endParaRPr>
          </a:p>
          <a:p>
            <a:pPr marL="0" lvl="0" indent="0" rtl="0">
              <a:spcBef>
                <a:spcPts val="600"/>
              </a:spcBef>
              <a:spcAft>
                <a:spcPts val="0"/>
              </a:spcAft>
              <a:buNone/>
            </a:pPr>
            <a:endParaRPr sz="2400" b="1">
              <a:solidFill>
                <a:srgbClr val="2F474F"/>
              </a:solidFill>
            </a:endParaRPr>
          </a:p>
          <a:p>
            <a:pPr marL="0" lvl="0" indent="0" rtl="0">
              <a:spcBef>
                <a:spcPts val="600"/>
              </a:spcBef>
              <a:spcAft>
                <a:spcPts val="600"/>
              </a:spcAft>
              <a:buNone/>
            </a:pPr>
            <a:endParaRPr sz="2400" b="1">
              <a:solidFill>
                <a:srgbClr val="2F474F"/>
              </a:solidFill>
            </a:endParaRPr>
          </a:p>
        </p:txBody>
      </p:sp>
      <p:sp>
        <p:nvSpPr>
          <p:cNvPr id="381" name="Shape 381"/>
          <p:cNvSpPr txBox="1"/>
          <p:nvPr/>
        </p:nvSpPr>
        <p:spPr>
          <a:xfrm>
            <a:off x="9003123" y="3819370"/>
            <a:ext cx="1681500" cy="239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535353"/>
              </a:buClr>
              <a:buSzPts val="1400"/>
              <a:buFont typeface="Arial"/>
              <a:buNone/>
            </a:pPr>
            <a:r>
              <a:rPr lang="en-US" sz="1400" b="1" i="0" u="none" strike="noStrike" cap="none" dirty="0">
                <a:solidFill>
                  <a:srgbClr val="535353"/>
                </a:solidFill>
                <a:latin typeface="Arial"/>
                <a:ea typeface="Arial"/>
                <a:cs typeface="Arial"/>
                <a:sym typeface="Arial"/>
              </a:rPr>
              <a:t>CONTAINER ORCHESTRATION</a:t>
            </a:r>
            <a:endParaRPr sz="1400" b="1" i="0" u="none" strike="noStrike" cap="none" dirty="0">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535353"/>
              </a:buClr>
              <a:buSzPts val="1400"/>
              <a:buFont typeface="Arial"/>
              <a:buNone/>
            </a:pPr>
            <a:endParaRPr sz="1400" b="1" i="0" u="none" strike="noStrike" cap="none" dirty="0">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535353"/>
              </a:buClr>
              <a:buSzPts val="1400"/>
              <a:buFont typeface="Arial"/>
              <a:buNone/>
            </a:pPr>
            <a:r>
              <a:rPr lang="en-US" sz="1400" b="0" i="0" u="none" strike="noStrike" cap="none" dirty="0">
                <a:solidFill>
                  <a:srgbClr val="535353"/>
                </a:solidFill>
                <a:latin typeface="Arial"/>
                <a:ea typeface="Arial"/>
                <a:cs typeface="Arial"/>
                <a:sym typeface="Arial"/>
              </a:rPr>
              <a:t>Container placement &amp; scheduling</a:t>
            </a:r>
            <a:endParaRPr sz="1400" b="0" i="0" u="none" strike="noStrike" cap="none" dirty="0">
              <a:solidFill>
                <a:srgbClr val="535353"/>
              </a:solidFill>
              <a:latin typeface="Arial"/>
              <a:ea typeface="Arial"/>
              <a:cs typeface="Arial"/>
              <a:sym typeface="Arial"/>
            </a:endParaRPr>
          </a:p>
        </p:txBody>
      </p:sp>
      <p:sp>
        <p:nvSpPr>
          <p:cNvPr id="382" name="Shape 382"/>
          <p:cNvSpPr txBox="1"/>
          <p:nvPr/>
        </p:nvSpPr>
        <p:spPr>
          <a:xfrm>
            <a:off x="4355925" y="4556121"/>
            <a:ext cx="3128700" cy="239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535353"/>
              </a:buClr>
              <a:buSzPts val="1400"/>
              <a:buFont typeface="Arial"/>
              <a:buNone/>
            </a:pPr>
            <a:r>
              <a:rPr lang="en-US" sz="1400" b="1" i="0" u="none" strike="noStrike" cap="none">
                <a:solidFill>
                  <a:srgbClr val="535353"/>
                </a:solidFill>
                <a:latin typeface="Arial"/>
                <a:ea typeface="Arial"/>
                <a:cs typeface="Arial"/>
                <a:sym typeface="Arial"/>
              </a:rPr>
              <a:t>DOCKER ENTERPRISE EDITION</a:t>
            </a:r>
            <a:endParaRPr sz="1400" b="1" i="0" u="none" strike="noStrike" cap="none">
              <a:solidFill>
                <a:srgbClr val="000000"/>
              </a:solidFill>
              <a:latin typeface="Arial"/>
              <a:ea typeface="Arial"/>
              <a:cs typeface="Arial"/>
              <a:sym typeface="Arial"/>
            </a:endParaRPr>
          </a:p>
        </p:txBody>
      </p:sp>
      <p:sp>
        <p:nvSpPr>
          <p:cNvPr id="383" name="Shape 383"/>
          <p:cNvSpPr txBox="1"/>
          <p:nvPr/>
        </p:nvSpPr>
        <p:spPr>
          <a:xfrm>
            <a:off x="1734332" y="3639241"/>
            <a:ext cx="1126500" cy="239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535353"/>
              </a:buClr>
              <a:buSzPts val="1400"/>
              <a:buFont typeface="Arial"/>
              <a:buNone/>
            </a:pPr>
            <a:r>
              <a:rPr lang="en-US" sz="1400" b="1" i="0" u="none" strike="noStrike" cap="none" dirty="0">
                <a:solidFill>
                  <a:srgbClr val="535353"/>
                </a:solidFill>
                <a:latin typeface="Arial"/>
                <a:ea typeface="Arial"/>
                <a:cs typeface="Arial"/>
                <a:sym typeface="Arial"/>
              </a:rPr>
              <a:t>CONTAINER</a:t>
            </a:r>
            <a:endParaRPr sz="1400" b="1" i="0" u="none" strike="noStrike" cap="none" dirty="0">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535353"/>
              </a:buClr>
              <a:buSzPts val="1400"/>
              <a:buFont typeface="Arial"/>
              <a:buNone/>
            </a:pPr>
            <a:endParaRPr sz="1400" b="1" i="0" u="none" strike="noStrike" cap="none" dirty="0">
              <a:solidFill>
                <a:srgbClr val="535353"/>
              </a:solidFill>
              <a:latin typeface="Arial"/>
              <a:ea typeface="Arial"/>
              <a:cs typeface="Arial"/>
              <a:sym typeface="Arial"/>
            </a:endParaRPr>
          </a:p>
          <a:p>
            <a:pPr marL="0" marR="0" lvl="0" indent="0" algn="ctr" rtl="0">
              <a:lnSpc>
                <a:spcPct val="100000"/>
              </a:lnSpc>
              <a:spcBef>
                <a:spcPts val="0"/>
              </a:spcBef>
              <a:spcAft>
                <a:spcPts val="0"/>
              </a:spcAft>
              <a:buClr>
                <a:srgbClr val="535353"/>
              </a:buClr>
              <a:buSzPts val="1400"/>
              <a:buFont typeface="Arial"/>
              <a:buNone/>
            </a:pPr>
            <a:r>
              <a:rPr lang="en-US" sz="1400" b="0" i="0" u="none" strike="noStrike" cap="none" dirty="0">
                <a:solidFill>
                  <a:srgbClr val="535353"/>
                </a:solidFill>
                <a:latin typeface="Arial"/>
                <a:ea typeface="Arial"/>
                <a:cs typeface="Arial"/>
                <a:sym typeface="Arial"/>
              </a:rPr>
              <a:t>Image format &amp; runtime</a:t>
            </a:r>
            <a:endParaRPr sz="1400" b="0" i="0" u="none" strike="noStrike" cap="none" dirty="0">
              <a:solidFill>
                <a:srgbClr val="535353"/>
              </a:solidFill>
              <a:latin typeface="Arial"/>
              <a:ea typeface="Arial"/>
              <a:cs typeface="Arial"/>
              <a:sym typeface="Arial"/>
            </a:endParaRPr>
          </a:p>
        </p:txBody>
      </p:sp>
      <p:pic>
        <p:nvPicPr>
          <p:cNvPr id="384" name="Shape 384"/>
          <p:cNvPicPr preferRelativeResize="0"/>
          <p:nvPr/>
        </p:nvPicPr>
        <p:blipFill rotWithShape="1">
          <a:blip r:embed="rId4">
            <a:alphaModFix/>
          </a:blip>
          <a:srcRect t="20765" b="19547"/>
          <a:stretch/>
        </p:blipFill>
        <p:spPr>
          <a:xfrm>
            <a:off x="1971915" y="3064550"/>
            <a:ext cx="651336" cy="382413"/>
          </a:xfrm>
          <a:prstGeom prst="rect">
            <a:avLst/>
          </a:prstGeom>
          <a:noFill/>
          <a:ln>
            <a:noFill/>
          </a:ln>
        </p:spPr>
      </p:pic>
      <p:grpSp>
        <p:nvGrpSpPr>
          <p:cNvPr id="385" name="Shape 385"/>
          <p:cNvGrpSpPr/>
          <p:nvPr/>
        </p:nvGrpSpPr>
        <p:grpSpPr>
          <a:xfrm>
            <a:off x="8866259" y="2231901"/>
            <a:ext cx="1817886" cy="1489487"/>
            <a:chOff x="3390563" y="4177337"/>
            <a:chExt cx="2126929" cy="1771301"/>
          </a:xfrm>
        </p:grpSpPr>
        <p:pic>
          <p:nvPicPr>
            <p:cNvPr id="386" name="Shape 386"/>
            <p:cNvPicPr preferRelativeResize="0"/>
            <p:nvPr/>
          </p:nvPicPr>
          <p:blipFill rotWithShape="1">
            <a:blip r:embed="rId4">
              <a:alphaModFix/>
            </a:blip>
            <a:srcRect t="20765" b="19547"/>
            <a:stretch/>
          </p:blipFill>
          <p:spPr>
            <a:xfrm>
              <a:off x="3675488" y="5663938"/>
              <a:ext cx="477004" cy="284700"/>
            </a:xfrm>
            <a:prstGeom prst="rect">
              <a:avLst/>
            </a:prstGeom>
            <a:noFill/>
            <a:ln>
              <a:noFill/>
            </a:ln>
          </p:spPr>
        </p:pic>
        <p:pic>
          <p:nvPicPr>
            <p:cNvPr id="387" name="Shape 387"/>
            <p:cNvPicPr preferRelativeResize="0"/>
            <p:nvPr/>
          </p:nvPicPr>
          <p:blipFill rotWithShape="1">
            <a:blip r:embed="rId4">
              <a:alphaModFix/>
            </a:blip>
            <a:srcRect t="20765" b="19547"/>
            <a:stretch/>
          </p:blipFill>
          <p:spPr>
            <a:xfrm>
              <a:off x="4130538" y="5455800"/>
              <a:ext cx="477004" cy="284700"/>
            </a:xfrm>
            <a:prstGeom prst="rect">
              <a:avLst/>
            </a:prstGeom>
            <a:noFill/>
            <a:ln>
              <a:noFill/>
            </a:ln>
          </p:spPr>
        </p:pic>
        <p:pic>
          <p:nvPicPr>
            <p:cNvPr id="388" name="Shape 388"/>
            <p:cNvPicPr preferRelativeResize="0"/>
            <p:nvPr/>
          </p:nvPicPr>
          <p:blipFill rotWithShape="1">
            <a:blip r:embed="rId4">
              <a:alphaModFix/>
            </a:blip>
            <a:srcRect t="20765" b="19547"/>
            <a:stretch/>
          </p:blipFill>
          <p:spPr>
            <a:xfrm>
              <a:off x="4585525" y="5527238"/>
              <a:ext cx="477004" cy="284700"/>
            </a:xfrm>
            <a:prstGeom prst="rect">
              <a:avLst/>
            </a:prstGeom>
            <a:noFill/>
            <a:ln>
              <a:noFill/>
            </a:ln>
          </p:spPr>
        </p:pic>
        <p:pic>
          <p:nvPicPr>
            <p:cNvPr id="389" name="Shape 389"/>
            <p:cNvPicPr preferRelativeResize="0"/>
            <p:nvPr/>
          </p:nvPicPr>
          <p:blipFill rotWithShape="1">
            <a:blip r:embed="rId4">
              <a:alphaModFix/>
            </a:blip>
            <a:srcRect t="20765" b="19547"/>
            <a:stretch/>
          </p:blipFill>
          <p:spPr>
            <a:xfrm>
              <a:off x="5040488" y="5242488"/>
              <a:ext cx="477004" cy="284700"/>
            </a:xfrm>
            <a:prstGeom prst="rect">
              <a:avLst/>
            </a:prstGeom>
            <a:noFill/>
            <a:ln>
              <a:noFill/>
            </a:ln>
          </p:spPr>
        </p:pic>
        <p:pic>
          <p:nvPicPr>
            <p:cNvPr id="390" name="Shape 390"/>
            <p:cNvPicPr preferRelativeResize="0"/>
            <p:nvPr/>
          </p:nvPicPr>
          <p:blipFill rotWithShape="1">
            <a:blip r:embed="rId4">
              <a:alphaModFix/>
            </a:blip>
            <a:srcRect t="20765" b="19547"/>
            <a:stretch/>
          </p:blipFill>
          <p:spPr>
            <a:xfrm>
              <a:off x="3390563" y="5242488"/>
              <a:ext cx="477004" cy="284700"/>
            </a:xfrm>
            <a:prstGeom prst="rect">
              <a:avLst/>
            </a:prstGeom>
            <a:noFill/>
            <a:ln>
              <a:noFill/>
            </a:ln>
          </p:spPr>
        </p:pic>
        <p:pic>
          <p:nvPicPr>
            <p:cNvPr id="391" name="Shape 391"/>
            <p:cNvPicPr preferRelativeResize="0"/>
            <p:nvPr/>
          </p:nvPicPr>
          <p:blipFill rotWithShape="1">
            <a:blip r:embed="rId5">
              <a:alphaModFix/>
            </a:blip>
            <a:srcRect l="28845" r="29965"/>
            <a:stretch/>
          </p:blipFill>
          <p:spPr>
            <a:xfrm>
              <a:off x="3532237" y="4177337"/>
              <a:ext cx="620255" cy="763412"/>
            </a:xfrm>
            <a:prstGeom prst="rect">
              <a:avLst/>
            </a:prstGeom>
            <a:noFill/>
            <a:ln>
              <a:noFill/>
            </a:ln>
          </p:spPr>
        </p:pic>
        <p:pic>
          <p:nvPicPr>
            <p:cNvPr id="392" name="Shape 392"/>
            <p:cNvPicPr preferRelativeResize="0"/>
            <p:nvPr/>
          </p:nvPicPr>
          <p:blipFill rotWithShape="1">
            <a:blip r:embed="rId6">
              <a:alphaModFix/>
            </a:blip>
            <a:srcRect/>
            <a:stretch/>
          </p:blipFill>
          <p:spPr>
            <a:xfrm>
              <a:off x="4384252" y="4331625"/>
              <a:ext cx="879532" cy="454801"/>
            </a:xfrm>
            <a:prstGeom prst="rect">
              <a:avLst/>
            </a:prstGeom>
            <a:noFill/>
            <a:ln>
              <a:noFill/>
            </a:ln>
          </p:spPr>
        </p:pic>
        <p:cxnSp>
          <p:nvCxnSpPr>
            <p:cNvPr id="393" name="Shape 393"/>
            <p:cNvCxnSpPr>
              <a:stCxn id="391" idx="2"/>
              <a:endCxn id="390" idx="0"/>
            </p:cNvCxnSpPr>
            <p:nvPr/>
          </p:nvCxnSpPr>
          <p:spPr>
            <a:xfrm flipH="1">
              <a:off x="3629065" y="4940749"/>
              <a:ext cx="213300" cy="301800"/>
            </a:xfrm>
            <a:prstGeom prst="straightConnector1">
              <a:avLst/>
            </a:prstGeom>
            <a:noFill/>
            <a:ln w="9525" cap="flat" cmpd="sng">
              <a:solidFill>
                <a:srgbClr val="595959"/>
              </a:solidFill>
              <a:prstDash val="solid"/>
              <a:round/>
              <a:headEnd type="none" w="sm" len="sm"/>
              <a:tailEnd type="none" w="sm" len="sm"/>
            </a:ln>
          </p:spPr>
        </p:cxnSp>
        <p:cxnSp>
          <p:nvCxnSpPr>
            <p:cNvPr id="394" name="Shape 394"/>
            <p:cNvCxnSpPr>
              <a:stCxn id="391" idx="2"/>
              <a:endCxn id="386" idx="0"/>
            </p:cNvCxnSpPr>
            <p:nvPr/>
          </p:nvCxnSpPr>
          <p:spPr>
            <a:xfrm>
              <a:off x="3842365" y="4940749"/>
              <a:ext cx="71700" cy="723300"/>
            </a:xfrm>
            <a:prstGeom prst="straightConnector1">
              <a:avLst/>
            </a:prstGeom>
            <a:noFill/>
            <a:ln w="9525" cap="flat" cmpd="sng">
              <a:solidFill>
                <a:srgbClr val="595959"/>
              </a:solidFill>
              <a:prstDash val="solid"/>
              <a:round/>
              <a:headEnd type="none" w="sm" len="sm"/>
              <a:tailEnd type="none" w="sm" len="sm"/>
            </a:ln>
          </p:spPr>
        </p:cxnSp>
        <p:cxnSp>
          <p:nvCxnSpPr>
            <p:cNvPr id="395" name="Shape 395"/>
            <p:cNvCxnSpPr>
              <a:stCxn id="391" idx="2"/>
              <a:endCxn id="387" idx="0"/>
            </p:cNvCxnSpPr>
            <p:nvPr/>
          </p:nvCxnSpPr>
          <p:spPr>
            <a:xfrm>
              <a:off x="3842365" y="4940749"/>
              <a:ext cx="526500" cy="515100"/>
            </a:xfrm>
            <a:prstGeom prst="straightConnector1">
              <a:avLst/>
            </a:prstGeom>
            <a:noFill/>
            <a:ln w="9525" cap="flat" cmpd="sng">
              <a:solidFill>
                <a:srgbClr val="595959"/>
              </a:solidFill>
              <a:prstDash val="solid"/>
              <a:round/>
              <a:headEnd type="none" w="sm" len="sm"/>
              <a:tailEnd type="none" w="sm" len="sm"/>
            </a:ln>
          </p:spPr>
        </p:cxnSp>
        <p:cxnSp>
          <p:nvCxnSpPr>
            <p:cNvPr id="396" name="Shape 396"/>
            <p:cNvCxnSpPr>
              <a:stCxn id="392" idx="2"/>
              <a:endCxn id="389" idx="0"/>
            </p:cNvCxnSpPr>
            <p:nvPr/>
          </p:nvCxnSpPr>
          <p:spPr>
            <a:xfrm>
              <a:off x="4824018" y="4786426"/>
              <a:ext cx="454800" cy="456000"/>
            </a:xfrm>
            <a:prstGeom prst="straightConnector1">
              <a:avLst/>
            </a:prstGeom>
            <a:noFill/>
            <a:ln w="9525" cap="flat" cmpd="sng">
              <a:solidFill>
                <a:srgbClr val="595959"/>
              </a:solidFill>
              <a:prstDash val="solid"/>
              <a:round/>
              <a:headEnd type="none" w="sm" len="sm"/>
              <a:tailEnd type="none" w="sm" len="sm"/>
            </a:ln>
          </p:spPr>
        </p:cxnSp>
        <p:cxnSp>
          <p:nvCxnSpPr>
            <p:cNvPr id="397" name="Shape 397"/>
            <p:cNvCxnSpPr>
              <a:stCxn id="392" idx="2"/>
              <a:endCxn id="388" idx="0"/>
            </p:cNvCxnSpPr>
            <p:nvPr/>
          </p:nvCxnSpPr>
          <p:spPr>
            <a:xfrm>
              <a:off x="4824018" y="4786426"/>
              <a:ext cx="0" cy="740700"/>
            </a:xfrm>
            <a:prstGeom prst="straightConnector1">
              <a:avLst/>
            </a:prstGeom>
            <a:noFill/>
            <a:ln w="9525" cap="flat" cmpd="sng">
              <a:solidFill>
                <a:srgbClr val="595959"/>
              </a:solidFill>
              <a:prstDash val="solid"/>
              <a:round/>
              <a:headEnd type="none" w="sm" len="sm"/>
              <a:tailEnd type="none" w="sm" len="sm"/>
            </a:ln>
          </p:spPr>
        </p:cxnSp>
        <p:cxnSp>
          <p:nvCxnSpPr>
            <p:cNvPr id="398" name="Shape 398"/>
            <p:cNvCxnSpPr>
              <a:stCxn id="392" idx="2"/>
              <a:endCxn id="387" idx="0"/>
            </p:cNvCxnSpPr>
            <p:nvPr/>
          </p:nvCxnSpPr>
          <p:spPr>
            <a:xfrm flipH="1">
              <a:off x="4369218" y="4786426"/>
              <a:ext cx="454800" cy="669300"/>
            </a:xfrm>
            <a:prstGeom prst="straightConnector1">
              <a:avLst/>
            </a:prstGeom>
            <a:noFill/>
            <a:ln w="9525" cap="flat" cmpd="sng">
              <a:solidFill>
                <a:srgbClr val="595959"/>
              </a:solidFill>
              <a:prstDash val="solid"/>
              <a:round/>
              <a:headEnd type="none" w="sm" len="sm"/>
              <a:tailEnd type="none" w="sm" len="sm"/>
            </a:ln>
          </p:spPr>
        </p:cxnSp>
        <p:cxnSp>
          <p:nvCxnSpPr>
            <p:cNvPr id="399" name="Shape 399"/>
            <p:cNvCxnSpPr>
              <a:stCxn id="392" idx="2"/>
              <a:endCxn id="386" idx="0"/>
            </p:cNvCxnSpPr>
            <p:nvPr/>
          </p:nvCxnSpPr>
          <p:spPr>
            <a:xfrm flipH="1">
              <a:off x="3913818" y="4786426"/>
              <a:ext cx="910200" cy="877500"/>
            </a:xfrm>
            <a:prstGeom prst="straightConnector1">
              <a:avLst/>
            </a:prstGeom>
            <a:noFill/>
            <a:ln w="9525" cap="flat" cmpd="sng">
              <a:solidFill>
                <a:srgbClr val="595959"/>
              </a:solidFill>
              <a:prstDash val="solid"/>
              <a:round/>
              <a:headEnd type="none" w="sm" len="sm"/>
              <a:tailEnd type="none" w="sm" len="sm"/>
            </a:ln>
          </p:spPr>
        </p:cxnSp>
        <p:cxnSp>
          <p:nvCxnSpPr>
            <p:cNvPr id="400" name="Shape 400"/>
            <p:cNvCxnSpPr>
              <a:stCxn id="391" idx="2"/>
              <a:endCxn id="388" idx="0"/>
            </p:cNvCxnSpPr>
            <p:nvPr/>
          </p:nvCxnSpPr>
          <p:spPr>
            <a:xfrm>
              <a:off x="3842365" y="4940749"/>
              <a:ext cx="981600" cy="586500"/>
            </a:xfrm>
            <a:prstGeom prst="straightConnector1">
              <a:avLst/>
            </a:prstGeom>
            <a:noFill/>
            <a:ln w="9525" cap="flat" cmpd="sng">
              <a:solidFill>
                <a:srgbClr val="595959"/>
              </a:solidFill>
              <a:prstDash val="solid"/>
              <a:round/>
              <a:headEnd type="none" w="sm" len="sm"/>
              <a:tailEnd type="none" w="sm" len="sm"/>
            </a:ln>
          </p:spPr>
        </p:cxnSp>
        <p:cxnSp>
          <p:nvCxnSpPr>
            <p:cNvPr id="401" name="Shape 401"/>
            <p:cNvCxnSpPr>
              <a:stCxn id="391" idx="2"/>
              <a:endCxn id="389" idx="0"/>
            </p:cNvCxnSpPr>
            <p:nvPr/>
          </p:nvCxnSpPr>
          <p:spPr>
            <a:xfrm>
              <a:off x="3842365" y="4940749"/>
              <a:ext cx="1436700" cy="301800"/>
            </a:xfrm>
            <a:prstGeom prst="straightConnector1">
              <a:avLst/>
            </a:prstGeom>
            <a:noFill/>
            <a:ln w="9525" cap="flat" cmpd="sng">
              <a:solidFill>
                <a:srgbClr val="595959"/>
              </a:solidFill>
              <a:prstDash val="solid"/>
              <a:round/>
              <a:headEnd type="none" w="sm" len="sm"/>
              <a:tailEnd type="none" w="sm" len="sm"/>
            </a:ln>
          </p:spPr>
        </p:cxnSp>
        <p:cxnSp>
          <p:nvCxnSpPr>
            <p:cNvPr id="402" name="Shape 402"/>
            <p:cNvCxnSpPr>
              <a:stCxn id="392" idx="2"/>
              <a:endCxn id="390" idx="0"/>
            </p:cNvCxnSpPr>
            <p:nvPr/>
          </p:nvCxnSpPr>
          <p:spPr>
            <a:xfrm flipH="1">
              <a:off x="3629118" y="4786426"/>
              <a:ext cx="1194900" cy="456000"/>
            </a:xfrm>
            <a:prstGeom prst="straightConnector1">
              <a:avLst/>
            </a:prstGeom>
            <a:noFill/>
            <a:ln w="9525" cap="flat" cmpd="sng">
              <a:solidFill>
                <a:srgbClr val="595959"/>
              </a:solidFill>
              <a:prstDash val="solid"/>
              <a:round/>
              <a:headEnd type="none" w="sm" len="sm"/>
              <a:tailEnd type="none" w="sm" len="sm"/>
            </a:ln>
          </p:spPr>
        </p:cxnSp>
      </p:grpSp>
      <p:cxnSp>
        <p:nvCxnSpPr>
          <p:cNvPr id="403" name="Shape 403"/>
          <p:cNvCxnSpPr>
            <a:stCxn id="383" idx="3"/>
          </p:cNvCxnSpPr>
          <p:nvPr/>
        </p:nvCxnSpPr>
        <p:spPr>
          <a:xfrm rot="10800000" flipH="1">
            <a:off x="2860832" y="3464041"/>
            <a:ext cx="1201800" cy="294900"/>
          </a:xfrm>
          <a:prstGeom prst="straightConnector1">
            <a:avLst/>
          </a:prstGeom>
          <a:noFill/>
          <a:ln w="19050" cap="flat" cmpd="sng">
            <a:solidFill>
              <a:srgbClr val="434343"/>
            </a:solidFill>
            <a:prstDash val="solid"/>
            <a:round/>
            <a:headEnd type="none" w="sm" len="sm"/>
            <a:tailEnd type="triangle" w="med" len="med"/>
          </a:ln>
        </p:spPr>
      </p:cxnSp>
      <p:cxnSp>
        <p:nvCxnSpPr>
          <p:cNvPr id="404" name="Shape 404"/>
          <p:cNvCxnSpPr/>
          <p:nvPr/>
        </p:nvCxnSpPr>
        <p:spPr>
          <a:xfrm flipH="1">
            <a:off x="7817761" y="2725007"/>
            <a:ext cx="924600" cy="186600"/>
          </a:xfrm>
          <a:prstGeom prst="straightConnector1">
            <a:avLst/>
          </a:prstGeom>
          <a:noFill/>
          <a:ln w="19050" cap="flat" cmpd="sng">
            <a:solidFill>
              <a:srgbClr val="434343"/>
            </a:solidFill>
            <a:prstDash val="solid"/>
            <a:round/>
            <a:headEnd type="none" w="sm" len="sm"/>
            <a:tailEnd type="triangle" w="med" len="med"/>
          </a:ln>
        </p:spPr>
      </p:cxnSp>
      <p:sp>
        <p:nvSpPr>
          <p:cNvPr id="405" name="Shape 405"/>
          <p:cNvSpPr txBox="1"/>
          <p:nvPr/>
        </p:nvSpPr>
        <p:spPr>
          <a:xfrm>
            <a:off x="910663" y="5120953"/>
            <a:ext cx="9774000" cy="81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a:solidFill>
                  <a:srgbClr val="2F474F"/>
                </a:solidFill>
              </a:rPr>
              <a:t>Organizations also require Lifecycle Management + Governance + Security + Automation + Extensibility</a:t>
            </a:r>
            <a:br>
              <a:rPr lang="en-US" sz="2400" b="1">
                <a:solidFill>
                  <a:srgbClr val="2F474F"/>
                </a:solidFill>
              </a:rPr>
            </a:br>
            <a:endParaRPr sz="2400" b="1">
              <a:solidFill>
                <a:srgbClr val="2F474F"/>
              </a:solidFill>
            </a:endParaRPr>
          </a:p>
          <a:p>
            <a:pPr marL="0" lvl="0" indent="0" rtl="0">
              <a:spcBef>
                <a:spcPts val="600"/>
              </a:spcBef>
              <a:spcAft>
                <a:spcPts val="0"/>
              </a:spcAft>
              <a:buNone/>
            </a:pPr>
            <a:endParaRPr sz="2400" b="1">
              <a:solidFill>
                <a:srgbClr val="2F474F"/>
              </a:solidFill>
            </a:endParaRPr>
          </a:p>
          <a:p>
            <a:pPr marL="0" lvl="0" indent="0" rtl="0">
              <a:spcBef>
                <a:spcPts val="600"/>
              </a:spcBef>
              <a:spcAft>
                <a:spcPts val="0"/>
              </a:spcAft>
              <a:buNone/>
            </a:pPr>
            <a:endParaRPr sz="2400" b="1">
              <a:solidFill>
                <a:srgbClr val="2F474F"/>
              </a:solidFill>
            </a:endParaRPr>
          </a:p>
          <a:p>
            <a:pPr marL="0" lvl="0" indent="0" rtl="0">
              <a:spcBef>
                <a:spcPts val="600"/>
              </a:spcBef>
              <a:spcAft>
                <a:spcPts val="600"/>
              </a:spcAft>
              <a:buNone/>
            </a:pPr>
            <a:endParaRPr sz="2400" b="1">
              <a:solidFill>
                <a:srgbClr val="2F474F"/>
              </a:solidFill>
            </a:endParaRPr>
          </a:p>
        </p:txBody>
      </p:sp>
      <p:grpSp>
        <p:nvGrpSpPr>
          <p:cNvPr id="406" name="Shape 406"/>
          <p:cNvGrpSpPr/>
          <p:nvPr/>
        </p:nvGrpSpPr>
        <p:grpSpPr>
          <a:xfrm>
            <a:off x="3572050" y="1934851"/>
            <a:ext cx="4897500" cy="3031995"/>
            <a:chOff x="4718500" y="1763525"/>
            <a:chExt cx="4897500" cy="3184200"/>
          </a:xfrm>
        </p:grpSpPr>
        <p:sp>
          <p:nvSpPr>
            <p:cNvPr id="407" name="Shape 407"/>
            <p:cNvSpPr/>
            <p:nvPr/>
          </p:nvSpPr>
          <p:spPr>
            <a:xfrm>
              <a:off x="4718500" y="1763525"/>
              <a:ext cx="4897500" cy="31842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8" name="Shape 408"/>
            <p:cNvPicPr preferRelativeResize="0"/>
            <p:nvPr/>
          </p:nvPicPr>
          <p:blipFill rotWithShape="1">
            <a:blip r:embed="rId4">
              <a:alphaModFix/>
            </a:blip>
            <a:srcRect t="20765" b="19547"/>
            <a:stretch/>
          </p:blipFill>
          <p:spPr>
            <a:xfrm>
              <a:off x="6372690" y="3117238"/>
              <a:ext cx="641980" cy="352317"/>
            </a:xfrm>
            <a:prstGeom prst="rect">
              <a:avLst/>
            </a:prstGeom>
            <a:noFill/>
            <a:ln>
              <a:noFill/>
            </a:ln>
          </p:spPr>
        </p:pic>
        <p:pic>
          <p:nvPicPr>
            <p:cNvPr id="409" name="Shape 409"/>
            <p:cNvPicPr preferRelativeResize="0"/>
            <p:nvPr/>
          </p:nvPicPr>
          <p:blipFill rotWithShape="1">
            <a:blip r:embed="rId4">
              <a:alphaModFix/>
            </a:blip>
            <a:srcRect t="20765" b="19547"/>
            <a:stretch/>
          </p:blipFill>
          <p:spPr>
            <a:xfrm>
              <a:off x="4998450" y="3117238"/>
              <a:ext cx="641980" cy="352317"/>
            </a:xfrm>
            <a:prstGeom prst="rect">
              <a:avLst/>
            </a:prstGeom>
            <a:noFill/>
            <a:ln>
              <a:noFill/>
            </a:ln>
          </p:spPr>
        </p:pic>
        <p:pic>
          <p:nvPicPr>
            <p:cNvPr id="410" name="Shape 410"/>
            <p:cNvPicPr preferRelativeResize="0"/>
            <p:nvPr/>
          </p:nvPicPr>
          <p:blipFill rotWithShape="1">
            <a:blip r:embed="rId4">
              <a:alphaModFix/>
            </a:blip>
            <a:srcRect t="20765" b="19547"/>
            <a:stretch/>
          </p:blipFill>
          <p:spPr>
            <a:xfrm>
              <a:off x="5456530" y="3117238"/>
              <a:ext cx="641980" cy="352317"/>
            </a:xfrm>
            <a:prstGeom prst="rect">
              <a:avLst/>
            </a:prstGeom>
            <a:noFill/>
            <a:ln>
              <a:noFill/>
            </a:ln>
          </p:spPr>
        </p:pic>
        <p:pic>
          <p:nvPicPr>
            <p:cNvPr id="411" name="Shape 411"/>
            <p:cNvPicPr preferRelativeResize="0"/>
            <p:nvPr/>
          </p:nvPicPr>
          <p:blipFill rotWithShape="1">
            <a:blip r:embed="rId4">
              <a:alphaModFix/>
            </a:blip>
            <a:srcRect t="20765" b="19547"/>
            <a:stretch/>
          </p:blipFill>
          <p:spPr>
            <a:xfrm>
              <a:off x="5914610" y="3117238"/>
              <a:ext cx="641980" cy="352317"/>
            </a:xfrm>
            <a:prstGeom prst="rect">
              <a:avLst/>
            </a:prstGeom>
            <a:noFill/>
            <a:ln>
              <a:noFill/>
            </a:ln>
          </p:spPr>
        </p:pic>
        <p:pic>
          <p:nvPicPr>
            <p:cNvPr id="412" name="Shape 412"/>
            <p:cNvPicPr preferRelativeResize="0"/>
            <p:nvPr/>
          </p:nvPicPr>
          <p:blipFill rotWithShape="1">
            <a:blip r:embed="rId4">
              <a:alphaModFix/>
            </a:blip>
            <a:srcRect t="20765" b="19547"/>
            <a:stretch/>
          </p:blipFill>
          <p:spPr>
            <a:xfrm>
              <a:off x="6830770" y="3117238"/>
              <a:ext cx="641980" cy="352317"/>
            </a:xfrm>
            <a:prstGeom prst="rect">
              <a:avLst/>
            </a:prstGeom>
            <a:noFill/>
            <a:ln>
              <a:noFill/>
            </a:ln>
          </p:spPr>
        </p:pic>
        <p:pic>
          <p:nvPicPr>
            <p:cNvPr id="413" name="Shape 413"/>
            <p:cNvPicPr preferRelativeResize="0"/>
            <p:nvPr/>
          </p:nvPicPr>
          <p:blipFill rotWithShape="1">
            <a:blip r:embed="rId4">
              <a:alphaModFix/>
            </a:blip>
            <a:srcRect t="20765" b="19547"/>
            <a:stretch/>
          </p:blipFill>
          <p:spPr>
            <a:xfrm>
              <a:off x="6372690" y="3578795"/>
              <a:ext cx="641980" cy="352317"/>
            </a:xfrm>
            <a:prstGeom prst="rect">
              <a:avLst/>
            </a:prstGeom>
            <a:noFill/>
            <a:ln>
              <a:noFill/>
            </a:ln>
          </p:spPr>
        </p:pic>
        <p:pic>
          <p:nvPicPr>
            <p:cNvPr id="414" name="Shape 414"/>
            <p:cNvPicPr preferRelativeResize="0"/>
            <p:nvPr/>
          </p:nvPicPr>
          <p:blipFill rotWithShape="1">
            <a:blip r:embed="rId4">
              <a:alphaModFix/>
            </a:blip>
            <a:srcRect t="20765" b="19547"/>
            <a:stretch/>
          </p:blipFill>
          <p:spPr>
            <a:xfrm>
              <a:off x="4998450" y="3578795"/>
              <a:ext cx="641980" cy="352317"/>
            </a:xfrm>
            <a:prstGeom prst="rect">
              <a:avLst/>
            </a:prstGeom>
            <a:noFill/>
            <a:ln>
              <a:noFill/>
            </a:ln>
          </p:spPr>
        </p:pic>
        <p:pic>
          <p:nvPicPr>
            <p:cNvPr id="415" name="Shape 415"/>
            <p:cNvPicPr preferRelativeResize="0"/>
            <p:nvPr/>
          </p:nvPicPr>
          <p:blipFill rotWithShape="1">
            <a:blip r:embed="rId4">
              <a:alphaModFix/>
            </a:blip>
            <a:srcRect t="20765" b="19547"/>
            <a:stretch/>
          </p:blipFill>
          <p:spPr>
            <a:xfrm>
              <a:off x="5456530" y="3578795"/>
              <a:ext cx="641980" cy="352317"/>
            </a:xfrm>
            <a:prstGeom prst="rect">
              <a:avLst/>
            </a:prstGeom>
            <a:noFill/>
            <a:ln>
              <a:noFill/>
            </a:ln>
          </p:spPr>
        </p:pic>
        <p:pic>
          <p:nvPicPr>
            <p:cNvPr id="416" name="Shape 416"/>
            <p:cNvPicPr preferRelativeResize="0"/>
            <p:nvPr/>
          </p:nvPicPr>
          <p:blipFill rotWithShape="1">
            <a:blip r:embed="rId4">
              <a:alphaModFix/>
            </a:blip>
            <a:srcRect t="20765" b="19547"/>
            <a:stretch/>
          </p:blipFill>
          <p:spPr>
            <a:xfrm>
              <a:off x="5914610" y="3578795"/>
              <a:ext cx="641980" cy="352317"/>
            </a:xfrm>
            <a:prstGeom prst="rect">
              <a:avLst/>
            </a:prstGeom>
            <a:noFill/>
            <a:ln>
              <a:noFill/>
            </a:ln>
          </p:spPr>
        </p:pic>
        <p:pic>
          <p:nvPicPr>
            <p:cNvPr id="417" name="Shape 417"/>
            <p:cNvPicPr preferRelativeResize="0"/>
            <p:nvPr/>
          </p:nvPicPr>
          <p:blipFill rotWithShape="1">
            <a:blip r:embed="rId4">
              <a:alphaModFix/>
            </a:blip>
            <a:srcRect t="20765" b="19547"/>
            <a:stretch/>
          </p:blipFill>
          <p:spPr>
            <a:xfrm>
              <a:off x="6830770" y="3578795"/>
              <a:ext cx="641980" cy="352317"/>
            </a:xfrm>
            <a:prstGeom prst="rect">
              <a:avLst/>
            </a:prstGeom>
            <a:noFill/>
            <a:ln>
              <a:noFill/>
            </a:ln>
          </p:spPr>
        </p:pic>
        <p:sp>
          <p:nvSpPr>
            <p:cNvPr id="418" name="Shape 418"/>
            <p:cNvSpPr/>
            <p:nvPr/>
          </p:nvSpPr>
          <p:spPr>
            <a:xfrm>
              <a:off x="5042375" y="1992124"/>
              <a:ext cx="1338300" cy="4815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Lifecycle Mgt</a:t>
              </a:r>
              <a:endParaRPr sz="1400" b="0" i="0" u="none" strike="noStrike" cap="none">
                <a:solidFill>
                  <a:srgbClr val="FFFFFF"/>
                </a:solidFill>
                <a:latin typeface="Arial"/>
                <a:ea typeface="Arial"/>
                <a:cs typeface="Arial"/>
                <a:sym typeface="Arial"/>
              </a:endParaRPr>
            </a:p>
          </p:txBody>
        </p:sp>
        <p:sp>
          <p:nvSpPr>
            <p:cNvPr id="419" name="Shape 419"/>
            <p:cNvSpPr/>
            <p:nvPr/>
          </p:nvSpPr>
          <p:spPr>
            <a:xfrm>
              <a:off x="6516625" y="2002250"/>
              <a:ext cx="1338300" cy="4548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Governance</a:t>
              </a:r>
              <a:endParaRPr sz="1400" b="0" i="0" u="none" strike="noStrike" cap="none">
                <a:solidFill>
                  <a:srgbClr val="FFFFFF"/>
                </a:solidFill>
                <a:latin typeface="Arial"/>
                <a:ea typeface="Arial"/>
                <a:cs typeface="Arial"/>
                <a:sym typeface="Arial"/>
              </a:endParaRPr>
            </a:p>
          </p:txBody>
        </p:sp>
        <p:sp>
          <p:nvSpPr>
            <p:cNvPr id="420" name="Shape 420"/>
            <p:cNvSpPr/>
            <p:nvPr/>
          </p:nvSpPr>
          <p:spPr>
            <a:xfrm>
              <a:off x="7990900" y="2002251"/>
              <a:ext cx="1338300" cy="4548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Security</a:t>
              </a:r>
              <a:endParaRPr sz="1400" b="0" i="0" u="none" strike="noStrike" cap="none">
                <a:solidFill>
                  <a:srgbClr val="FFFFFF"/>
                </a:solidFill>
                <a:latin typeface="Arial"/>
                <a:ea typeface="Arial"/>
                <a:cs typeface="Arial"/>
                <a:sym typeface="Arial"/>
              </a:endParaRPr>
            </a:p>
          </p:txBody>
        </p:sp>
        <p:sp>
          <p:nvSpPr>
            <p:cNvPr id="421" name="Shape 421"/>
            <p:cNvSpPr/>
            <p:nvPr/>
          </p:nvSpPr>
          <p:spPr>
            <a:xfrm>
              <a:off x="4923375" y="3988863"/>
              <a:ext cx="4286700" cy="439500"/>
            </a:xfrm>
            <a:prstGeom prst="roundRect">
              <a:avLst>
                <a:gd name="adj" fmla="val 12174"/>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Automated, Open and Extensible</a:t>
              </a:r>
              <a:endParaRPr sz="1400" b="0" i="0" u="none" strike="noStrike" cap="none">
                <a:solidFill>
                  <a:srgbClr val="FFFFFF"/>
                </a:solidFill>
                <a:latin typeface="Arial"/>
                <a:ea typeface="Arial"/>
                <a:cs typeface="Arial"/>
                <a:sym typeface="Arial"/>
              </a:endParaRPr>
            </a:p>
          </p:txBody>
        </p:sp>
        <p:sp>
          <p:nvSpPr>
            <p:cNvPr id="422" name="Shape 422"/>
            <p:cNvSpPr/>
            <p:nvPr/>
          </p:nvSpPr>
          <p:spPr>
            <a:xfrm>
              <a:off x="5042375" y="2624575"/>
              <a:ext cx="4286700" cy="3522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Orchestration</a:t>
              </a:r>
              <a:endParaRPr sz="1400" b="0" i="0" u="none" strike="noStrike" cap="none">
                <a:solidFill>
                  <a:srgbClr val="FFFFFF"/>
                </a:solidFill>
                <a:latin typeface="Arial"/>
                <a:ea typeface="Arial"/>
                <a:cs typeface="Arial"/>
                <a:sym typeface="Arial"/>
              </a:endParaRPr>
            </a:p>
          </p:txBody>
        </p:sp>
        <p:pic>
          <p:nvPicPr>
            <p:cNvPr id="423" name="Shape 423"/>
            <p:cNvPicPr preferRelativeResize="0"/>
            <p:nvPr/>
          </p:nvPicPr>
          <p:blipFill rotWithShape="1">
            <a:blip r:embed="rId4">
              <a:alphaModFix/>
            </a:blip>
            <a:srcRect t="20765" b="19547"/>
            <a:stretch/>
          </p:blipFill>
          <p:spPr>
            <a:xfrm>
              <a:off x="8644740" y="3117238"/>
              <a:ext cx="641980" cy="352317"/>
            </a:xfrm>
            <a:prstGeom prst="rect">
              <a:avLst/>
            </a:prstGeom>
            <a:noFill/>
            <a:ln>
              <a:noFill/>
            </a:ln>
          </p:spPr>
        </p:pic>
        <p:pic>
          <p:nvPicPr>
            <p:cNvPr id="424" name="Shape 424"/>
            <p:cNvPicPr preferRelativeResize="0"/>
            <p:nvPr/>
          </p:nvPicPr>
          <p:blipFill rotWithShape="1">
            <a:blip r:embed="rId4">
              <a:alphaModFix/>
            </a:blip>
            <a:srcRect t="20765" b="19547"/>
            <a:stretch/>
          </p:blipFill>
          <p:spPr>
            <a:xfrm>
              <a:off x="7270500" y="3117238"/>
              <a:ext cx="641980" cy="352317"/>
            </a:xfrm>
            <a:prstGeom prst="rect">
              <a:avLst/>
            </a:prstGeom>
            <a:noFill/>
            <a:ln>
              <a:noFill/>
            </a:ln>
          </p:spPr>
        </p:pic>
        <p:pic>
          <p:nvPicPr>
            <p:cNvPr id="425" name="Shape 425"/>
            <p:cNvPicPr preferRelativeResize="0"/>
            <p:nvPr/>
          </p:nvPicPr>
          <p:blipFill rotWithShape="1">
            <a:blip r:embed="rId4">
              <a:alphaModFix/>
            </a:blip>
            <a:srcRect t="20765" b="19547"/>
            <a:stretch/>
          </p:blipFill>
          <p:spPr>
            <a:xfrm>
              <a:off x="7728580" y="3117238"/>
              <a:ext cx="641980" cy="352317"/>
            </a:xfrm>
            <a:prstGeom prst="rect">
              <a:avLst/>
            </a:prstGeom>
            <a:noFill/>
            <a:ln>
              <a:noFill/>
            </a:ln>
          </p:spPr>
        </p:pic>
        <p:pic>
          <p:nvPicPr>
            <p:cNvPr id="426" name="Shape 426"/>
            <p:cNvPicPr preferRelativeResize="0"/>
            <p:nvPr/>
          </p:nvPicPr>
          <p:blipFill rotWithShape="1">
            <a:blip r:embed="rId4">
              <a:alphaModFix/>
            </a:blip>
            <a:srcRect t="20765" b="19547"/>
            <a:stretch/>
          </p:blipFill>
          <p:spPr>
            <a:xfrm>
              <a:off x="8186660" y="3117238"/>
              <a:ext cx="641980" cy="352317"/>
            </a:xfrm>
            <a:prstGeom prst="rect">
              <a:avLst/>
            </a:prstGeom>
            <a:noFill/>
            <a:ln>
              <a:noFill/>
            </a:ln>
          </p:spPr>
        </p:pic>
        <p:pic>
          <p:nvPicPr>
            <p:cNvPr id="427" name="Shape 427"/>
            <p:cNvPicPr preferRelativeResize="0"/>
            <p:nvPr/>
          </p:nvPicPr>
          <p:blipFill rotWithShape="1">
            <a:blip r:embed="rId4">
              <a:alphaModFix/>
            </a:blip>
            <a:srcRect t="20765" b="19547"/>
            <a:stretch/>
          </p:blipFill>
          <p:spPr>
            <a:xfrm>
              <a:off x="8644740" y="3578795"/>
              <a:ext cx="641980" cy="352317"/>
            </a:xfrm>
            <a:prstGeom prst="rect">
              <a:avLst/>
            </a:prstGeom>
            <a:noFill/>
            <a:ln>
              <a:noFill/>
            </a:ln>
          </p:spPr>
        </p:pic>
        <p:pic>
          <p:nvPicPr>
            <p:cNvPr id="428" name="Shape 428"/>
            <p:cNvPicPr preferRelativeResize="0"/>
            <p:nvPr/>
          </p:nvPicPr>
          <p:blipFill rotWithShape="1">
            <a:blip r:embed="rId4">
              <a:alphaModFix/>
            </a:blip>
            <a:srcRect t="20765" b="19547"/>
            <a:stretch/>
          </p:blipFill>
          <p:spPr>
            <a:xfrm>
              <a:off x="7270500" y="3578795"/>
              <a:ext cx="641980" cy="352317"/>
            </a:xfrm>
            <a:prstGeom prst="rect">
              <a:avLst/>
            </a:prstGeom>
            <a:noFill/>
            <a:ln>
              <a:noFill/>
            </a:ln>
          </p:spPr>
        </p:pic>
        <p:pic>
          <p:nvPicPr>
            <p:cNvPr id="429" name="Shape 429"/>
            <p:cNvPicPr preferRelativeResize="0"/>
            <p:nvPr/>
          </p:nvPicPr>
          <p:blipFill rotWithShape="1">
            <a:blip r:embed="rId4">
              <a:alphaModFix/>
            </a:blip>
            <a:srcRect t="20765" b="19547"/>
            <a:stretch/>
          </p:blipFill>
          <p:spPr>
            <a:xfrm>
              <a:off x="7728580" y="3578795"/>
              <a:ext cx="641980" cy="352317"/>
            </a:xfrm>
            <a:prstGeom prst="rect">
              <a:avLst/>
            </a:prstGeom>
            <a:noFill/>
            <a:ln>
              <a:noFill/>
            </a:ln>
          </p:spPr>
        </p:pic>
        <p:pic>
          <p:nvPicPr>
            <p:cNvPr id="430" name="Shape 430"/>
            <p:cNvPicPr preferRelativeResize="0"/>
            <p:nvPr/>
          </p:nvPicPr>
          <p:blipFill rotWithShape="1">
            <a:blip r:embed="rId4">
              <a:alphaModFix/>
            </a:blip>
            <a:srcRect t="20765" b="19547"/>
            <a:stretch/>
          </p:blipFill>
          <p:spPr>
            <a:xfrm>
              <a:off x="8186660" y="3578795"/>
              <a:ext cx="641980" cy="352317"/>
            </a:xfrm>
            <a:prstGeom prst="rect">
              <a:avLst/>
            </a:prstGeom>
            <a:noFill/>
            <a:ln>
              <a:noFill/>
            </a:ln>
          </p:spPr>
        </p:pic>
      </p:grpSp>
      <p:sp>
        <p:nvSpPr>
          <p:cNvPr id="431" name="Shape 431"/>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432" name="Shape 432"/>
          <p:cNvPicPr preferRelativeResize="0"/>
          <p:nvPr/>
        </p:nvPicPr>
        <p:blipFill>
          <a:blip r:embed="rId7">
            <a:alphaModFix/>
          </a:blip>
          <a:stretch>
            <a:fillRect/>
          </a:stretch>
        </p:blipFill>
        <p:spPr>
          <a:xfrm>
            <a:off x="339325" y="352248"/>
            <a:ext cx="681073" cy="56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9</a:t>
            </a:fld>
            <a:endParaRPr sz="1200">
              <a:solidFill>
                <a:srgbClr val="888888"/>
              </a:solidFill>
              <a:latin typeface="Calibri"/>
              <a:ea typeface="Calibri"/>
              <a:cs typeface="Calibri"/>
              <a:sym typeface="Calibri"/>
            </a:endParaRPr>
          </a:p>
        </p:txBody>
      </p:sp>
      <p:pic>
        <p:nvPicPr>
          <p:cNvPr id="439" name="Shape 439" descr="shutterstock_429987889_edited.jpg"/>
          <p:cNvPicPr preferRelativeResize="0"/>
          <p:nvPr/>
        </p:nvPicPr>
        <p:blipFill rotWithShape="1">
          <a:blip r:embed="rId3">
            <a:alphaModFix/>
          </a:blip>
          <a:srcRect t="91660" b="6620"/>
          <a:stretch/>
        </p:blipFill>
        <p:spPr>
          <a:xfrm>
            <a:off x="1171500" y="6003366"/>
            <a:ext cx="11020500" cy="176573"/>
          </a:xfrm>
          <a:prstGeom prst="rect">
            <a:avLst/>
          </a:prstGeom>
          <a:noFill/>
          <a:ln>
            <a:noFill/>
          </a:ln>
        </p:spPr>
      </p:pic>
      <p:sp>
        <p:nvSpPr>
          <p:cNvPr id="440" name="Shape 440"/>
          <p:cNvSpPr txBox="1"/>
          <p:nvPr/>
        </p:nvSpPr>
        <p:spPr>
          <a:xfrm>
            <a:off x="279991" y="419443"/>
            <a:ext cx="2350200" cy="43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Calibri"/>
                <a:ea typeface="Calibri"/>
                <a:cs typeface="Calibri"/>
                <a:sym typeface="Calibri"/>
              </a:rPr>
              <a:t>[Logo Placeholder]</a:t>
            </a:r>
            <a:endParaRPr/>
          </a:p>
        </p:txBody>
      </p:sp>
      <p:sp>
        <p:nvSpPr>
          <p:cNvPr id="441" name="Shape 441"/>
          <p:cNvSpPr txBox="1"/>
          <p:nvPr/>
        </p:nvSpPr>
        <p:spPr>
          <a:xfrm>
            <a:off x="6031572" y="1430794"/>
            <a:ext cx="5777700" cy="5050200"/>
          </a:xfrm>
          <a:prstGeom prst="rect">
            <a:avLst/>
          </a:prstGeom>
          <a:noFill/>
          <a:ln>
            <a:noFill/>
          </a:ln>
        </p:spPr>
        <p:txBody>
          <a:bodyPr spcFirstLastPara="1" wrap="square" lIns="121900" tIns="60925" rIns="121900" bIns="60925" anchor="t" anchorCtr="0">
            <a:noAutofit/>
          </a:bodyPr>
          <a:lstStyle/>
          <a:p>
            <a:pPr marL="228592" lvl="0" indent="-228592" rtl="0">
              <a:spcBef>
                <a:spcPts val="0"/>
              </a:spcBef>
              <a:spcAft>
                <a:spcPts val="0"/>
              </a:spcAft>
              <a:buClr>
                <a:srgbClr val="FFAB40"/>
              </a:buClr>
              <a:buSzPts val="2000"/>
              <a:buChar char="•"/>
            </a:pPr>
            <a:r>
              <a:rPr lang="en-US" sz="2667"/>
              <a:t>Standardized packaging for software and dependencies</a:t>
            </a:r>
            <a:endParaRPr sz="2667">
              <a:solidFill>
                <a:srgbClr val="595959"/>
              </a:solidFill>
            </a:endParaRPr>
          </a:p>
          <a:p>
            <a:pPr marL="228592" lvl="0" indent="-228592" rtl="0">
              <a:spcBef>
                <a:spcPts val="1600"/>
              </a:spcBef>
              <a:spcAft>
                <a:spcPts val="0"/>
              </a:spcAft>
              <a:buClr>
                <a:srgbClr val="FFAB40"/>
              </a:buClr>
              <a:buSzPts val="2000"/>
              <a:buChar char="•"/>
            </a:pPr>
            <a:r>
              <a:rPr lang="en-US" sz="2667"/>
              <a:t>Isolate apps from each other</a:t>
            </a:r>
            <a:endParaRPr sz="2667"/>
          </a:p>
          <a:p>
            <a:pPr marL="228592" lvl="0" indent="-228592" rtl="0">
              <a:spcBef>
                <a:spcPts val="1600"/>
              </a:spcBef>
              <a:spcAft>
                <a:spcPts val="0"/>
              </a:spcAft>
              <a:buClr>
                <a:srgbClr val="FFAB40"/>
              </a:buClr>
              <a:buSzPts val="2000"/>
              <a:buChar char="•"/>
            </a:pPr>
            <a:r>
              <a:rPr lang="en-US" sz="2667"/>
              <a:t>Share the same OS kernel</a:t>
            </a:r>
            <a:endParaRPr sz="2667">
              <a:solidFill>
                <a:srgbClr val="595959"/>
              </a:solidFill>
            </a:endParaRPr>
          </a:p>
          <a:p>
            <a:pPr marL="228592" lvl="0" indent="-228592" rtl="0">
              <a:spcBef>
                <a:spcPts val="1600"/>
              </a:spcBef>
              <a:spcAft>
                <a:spcPts val="0"/>
              </a:spcAft>
              <a:buClr>
                <a:srgbClr val="FFAB40"/>
              </a:buClr>
              <a:buSzPts val="2000"/>
              <a:buChar char="•"/>
            </a:pPr>
            <a:r>
              <a:rPr lang="en-US" sz="2667"/>
              <a:t>Works with all major Linux distros and Windows Server 2016</a:t>
            </a:r>
            <a:endParaRPr sz="2667"/>
          </a:p>
        </p:txBody>
      </p:sp>
      <p:sp>
        <p:nvSpPr>
          <p:cNvPr id="442" name="Shape 442"/>
          <p:cNvSpPr txBox="1"/>
          <p:nvPr/>
        </p:nvSpPr>
        <p:spPr>
          <a:xfrm>
            <a:off x="205800" y="868356"/>
            <a:ext cx="11582400" cy="639900"/>
          </a:xfrm>
          <a:prstGeom prst="rect">
            <a:avLst/>
          </a:prstGeom>
          <a:noFill/>
          <a:ln>
            <a:noFill/>
          </a:ln>
        </p:spPr>
        <p:txBody>
          <a:bodyPr spcFirstLastPara="1" wrap="square" lIns="121900" tIns="121900" rIns="121900" bIns="121900" anchor="t" anchorCtr="0">
            <a:noAutofit/>
          </a:bodyPr>
          <a:lstStyle/>
          <a:p>
            <a:pPr marL="0" lvl="0" indent="0" rtl="0">
              <a:lnSpc>
                <a:spcPct val="90000"/>
              </a:lnSpc>
              <a:spcBef>
                <a:spcPts val="0"/>
              </a:spcBef>
              <a:spcAft>
                <a:spcPts val="0"/>
              </a:spcAft>
              <a:buNone/>
            </a:pPr>
            <a:r>
              <a:rPr lang="en-US" sz="3840" dirty="0">
                <a:solidFill>
                  <a:srgbClr val="FFAB40"/>
                </a:solidFill>
              </a:rPr>
              <a:t>What is a container?</a:t>
            </a:r>
            <a:endParaRPr sz="4267" dirty="0">
              <a:solidFill>
                <a:srgbClr val="FFAB40"/>
              </a:solidFill>
            </a:endParaRPr>
          </a:p>
        </p:txBody>
      </p:sp>
      <p:pic>
        <p:nvPicPr>
          <p:cNvPr id="443" name="Shape 443"/>
          <p:cNvPicPr preferRelativeResize="0"/>
          <p:nvPr/>
        </p:nvPicPr>
        <p:blipFill rotWithShape="1">
          <a:blip r:embed="rId4">
            <a:alphaModFix/>
          </a:blip>
          <a:srcRect/>
          <a:stretch/>
        </p:blipFill>
        <p:spPr>
          <a:xfrm>
            <a:off x="325721" y="1895403"/>
            <a:ext cx="5283461" cy="4309879"/>
          </a:xfrm>
          <a:prstGeom prst="rect">
            <a:avLst/>
          </a:prstGeom>
          <a:noFill/>
          <a:ln>
            <a:noFill/>
          </a:ln>
        </p:spPr>
      </p:pic>
      <p:sp>
        <p:nvSpPr>
          <p:cNvPr id="444" name="Shape 444"/>
          <p:cNvSpPr txBox="1"/>
          <p:nvPr/>
        </p:nvSpPr>
        <p:spPr>
          <a:xfrm>
            <a:off x="279991" y="310087"/>
            <a:ext cx="11631900" cy="649500"/>
          </a:xfrm>
          <a:prstGeom prst="rect">
            <a:avLst/>
          </a:prstGeom>
          <a:solidFill>
            <a:srgbClr val="0070C0"/>
          </a:solidFill>
          <a:ln>
            <a:noFill/>
          </a:ln>
        </p:spPr>
        <p:txBody>
          <a:bodyPr spcFirstLastPara="1" wrap="square" lIns="91425" tIns="91425" rIns="91425" bIns="91425" anchor="ctr" anchorCtr="0">
            <a:noAutofit/>
          </a:bodyPr>
          <a:lstStyle/>
          <a:p>
            <a:pPr marL="3657600" marR="0" lvl="8" indent="0" algn="l" rtl="0">
              <a:spcBef>
                <a:spcPts val="0"/>
              </a:spcBef>
              <a:spcAft>
                <a:spcPts val="0"/>
              </a:spcAft>
              <a:buClr>
                <a:schemeClr val="lt1"/>
              </a:buClr>
              <a:buSzPts val="2400"/>
              <a:buFont typeface="Montserrat"/>
              <a:buNone/>
            </a:pPr>
            <a:endParaRPr/>
          </a:p>
        </p:txBody>
      </p:sp>
      <p:pic>
        <p:nvPicPr>
          <p:cNvPr id="445" name="Shape 445"/>
          <p:cNvPicPr preferRelativeResize="0"/>
          <p:nvPr/>
        </p:nvPicPr>
        <p:blipFill>
          <a:blip r:embed="rId5">
            <a:alphaModFix/>
          </a:blip>
          <a:stretch>
            <a:fillRect/>
          </a:stretch>
        </p:blipFill>
        <p:spPr>
          <a:xfrm>
            <a:off x="339325" y="352248"/>
            <a:ext cx="681073" cy="5651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2061</Words>
  <Application>Microsoft Office PowerPoint</Application>
  <PresentationFormat>Widescreen</PresentationFormat>
  <Paragraphs>664</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Comfortaa</vt:lpstr>
      <vt:lpstr>Source Sans Pro</vt:lpstr>
      <vt:lpstr>Arial</vt:lpstr>
      <vt:lpstr>Open Sans SemiBold</vt:lpstr>
      <vt:lpstr>Open Sans</vt:lpstr>
      <vt:lpstr>Montserrat</vt:lpstr>
      <vt:lpstr>Calibri</vt:lpstr>
      <vt:lpstr>Consolas</vt:lpstr>
      <vt:lpstr>Office Theme</vt:lpstr>
      <vt:lpstr>Docker Presentation for the State of Florida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Certified Infrastructure:  Reliably Deploy and Manage Docker Enterprise Edition On Your Infrastructure</vt:lpstr>
      <vt:lpstr>What Does Docker Certified Infrastructure Do?</vt:lpstr>
      <vt:lpstr>Docker Certified Infrastructure Technical Details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Presentation for the State of Florida</dc:title>
  <dc:creator>Avello, Michael</dc:creator>
  <cp:lastModifiedBy>Avello, Michael</cp:lastModifiedBy>
  <cp:revision>28</cp:revision>
  <dcterms:modified xsi:type="dcterms:W3CDTF">2018-07-12T18:26:35Z</dcterms:modified>
</cp:coreProperties>
</file>